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5" r:id="rId3"/>
    <p:sldId id="276" r:id="rId4"/>
    <p:sldId id="257" r:id="rId5"/>
    <p:sldId id="262" r:id="rId6"/>
    <p:sldId id="263" r:id="rId7"/>
    <p:sldId id="258" r:id="rId8"/>
    <p:sldId id="277" r:id="rId9"/>
    <p:sldId id="259" r:id="rId10"/>
    <p:sldId id="281" r:id="rId11"/>
    <p:sldId id="282" r:id="rId12"/>
    <p:sldId id="278" r:id="rId13"/>
    <p:sldId id="283" r:id="rId14"/>
    <p:sldId id="260" r:id="rId15"/>
    <p:sldId id="279" r:id="rId16"/>
    <p:sldId id="266" r:id="rId17"/>
    <p:sldId id="280" r:id="rId18"/>
    <p:sldId id="284" r:id="rId19"/>
    <p:sldId id="285" r:id="rId20"/>
    <p:sldId id="272" r:id="rId21"/>
    <p:sldId id="273" r:id="rId22"/>
    <p:sldId id="274" r:id="rId23"/>
    <p:sldId id="261" r:id="rId24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78" autoAdjust="0"/>
    <p:restoredTop sz="86500" autoAdjust="0"/>
  </p:normalViewPr>
  <p:slideViewPr>
    <p:cSldViewPr>
      <p:cViewPr varScale="1">
        <p:scale>
          <a:sx n="51" d="100"/>
          <a:sy n="51" d="100"/>
        </p:scale>
        <p:origin x="-153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7115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2238" y="-108"/>
      </p:cViewPr>
      <p:guideLst>
        <p:guide orient="horz" pos="3133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DCE99-E2E4-4656-9AAE-87972F6CD37C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669F6-AEF0-4132-91A6-DD892214E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202"/>
            <a:ext cx="5486400" cy="447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678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6678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F4EF8A3-2AF7-4835-BBB8-5BEDD5B4C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A5B4CC73-0C05-461C-A8C7-A83E265ACB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020CF-3DA3-4E0B-A785-95F28ED011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96EC2-2BDD-45B3-951D-2C1F1342F9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1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3D4F3-A901-4B28-BB5D-AA9B87AEC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475A810-1E73-45A4-BF14-DC2436DEC3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5685B648-257F-4EAA-A7FB-FE5F7C5E23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95029D-0FF6-4116-A534-1B98D8AA36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4CA8A-4687-47E4-B821-C7BE23DF9B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A1DB94CC-A132-4882-987C-D0966A4CC1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2118C-6E1E-443E-8236-3160209ECB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11854C48-BE68-4C0C-ACFC-0163CDD3E7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843C683E-668D-4883-81B6-02B2384401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C0C0F84-8A12-4675-B162-6F93F54078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52600" y="685800"/>
            <a:ext cx="6629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ru-RU" sz="44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Здоровый образ жизни и профилактика утомления.</a:t>
            </a:r>
          </a:p>
          <a:p>
            <a:pPr algn="ctr">
              <a:defRPr/>
            </a:pPr>
            <a:endParaRPr lang="en-US" sz="40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учитель ОБЖ </a:t>
            </a:r>
            <a:r>
              <a:rPr lang="ru-RU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Косачёва</a:t>
            </a:r>
            <a:r>
              <a: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Т.В.</a:t>
            </a:r>
          </a:p>
          <a:p>
            <a:pPr algn="ctr">
              <a:defRPr/>
            </a:pPr>
            <a:r>
              <a:rPr lang="ru-RU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15.03.12 </a:t>
            </a:r>
            <a:r>
              <a: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г.</a:t>
            </a:r>
          </a:p>
          <a:p>
            <a:pPr algn="ctr">
              <a:defRPr/>
            </a:pPr>
            <a:endParaRPr lang="ru-RU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8601"/>
            <a:ext cx="2747963" cy="2793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34962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028343"/>
            <a:ext cx="8077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Сегодня рассмотрим два вида утомления : умственное и физическое</a:t>
            </a:r>
            <a:r>
              <a:rPr lang="ru-RU" dirty="0" smtClean="0">
                <a:solidFill>
                  <a:srgbClr val="003399"/>
                </a:solidFill>
              </a:rPr>
              <a:t/>
            </a:r>
            <a:br>
              <a:rPr lang="ru-RU" dirty="0" smtClean="0">
                <a:solidFill>
                  <a:srgbClr val="003399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Что происходит с организмом человека при физическом утомлении?</a:t>
            </a:r>
            <a:br>
              <a:rPr lang="ru-RU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Как можно охарактеризовать умственное утомление?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"/>
            <a:ext cx="6781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Умственное</a:t>
            </a:r>
            <a:r>
              <a:rPr lang="ru-RU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утомление выражается, в первую очередь, уменьшением продуктивности интеллектуальных усилий, рассеиванием внимания. </a:t>
            </a:r>
          </a:p>
          <a:p>
            <a:r>
              <a:rPr lang="ru-RU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физическом</a:t>
            </a:r>
            <a:r>
              <a:rPr lang="ru-RU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утомлении нарушаются функции мышц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ЗАПОЛНИТЕ ТАБЛИЦУ 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14402" y="2057399"/>
          <a:ext cx="6934200" cy="2819400"/>
        </p:xfrm>
        <a:graphic>
          <a:graphicData uri="http://schemas.openxmlformats.org/drawingml/2006/table">
            <a:tbl>
              <a:tblPr/>
              <a:tblGrid>
                <a:gridCol w="2235087"/>
                <a:gridCol w="4699113"/>
              </a:tblGrid>
              <a:tr h="1749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ПРИЧИНА УТОМЛЕНИЯ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ВЗАИМОСВЯЗЬ С ВАШИМ ПОВЕДЕНИЕМ В ПОВСЕДНЕВНОЙ ЖИЗНИ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457201"/>
            <a:ext cx="7924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Умственное утомление является наиболее вредным для организма человека, так как оно способно очень быстро переходить в стадию переутомления, которая имеет более длительный период восстановления и даже может привести к заболеваниям. Это происходит в результате того, что мозг человека способен длительное время работать с перегрузкой, не давая вовремя знать о своем утомлении, которое мы ощущаем лишь тогда, когда уже наступила фаза переутомления</a:t>
            </a:r>
            <a:endParaRPr lang="ru-RU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7" name="Rectangle 93"/>
          <p:cNvSpPr>
            <a:spLocks noGrp="1" noChangeArrowheads="1"/>
          </p:cNvSpPr>
          <p:nvPr>
            <p:ph type="title"/>
          </p:nvPr>
        </p:nvSpPr>
        <p:spPr>
          <a:xfrm>
            <a:off x="457200" y="158751"/>
            <a:ext cx="8229600" cy="3746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000" b="1" u="sng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Внешние признаки утомления при умственном труде</a:t>
            </a:r>
          </a:p>
        </p:txBody>
      </p:sp>
      <p:graphicFrame>
        <p:nvGraphicFramePr>
          <p:cNvPr id="31876" name="Group 132"/>
          <p:cNvGraphicFramePr>
            <a:graphicFrameLocks noGrp="1"/>
          </p:cNvGraphicFramePr>
          <p:nvPr>
            <p:ph type="tbl" idx="1"/>
          </p:nvPr>
        </p:nvGraphicFramePr>
        <p:xfrm>
          <a:off x="533400" y="685801"/>
          <a:ext cx="8305802" cy="5836919"/>
        </p:xfrm>
        <a:graphic>
          <a:graphicData uri="http://schemas.openxmlformats.org/drawingml/2006/table">
            <a:tbl>
              <a:tblPr/>
              <a:tblGrid>
                <a:gridCol w="2076451"/>
                <a:gridCol w="2076451"/>
                <a:gridCol w="1922639"/>
                <a:gridCol w="2230261"/>
              </a:tblGrid>
              <a:tr h="36576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Объекты наблюдения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            Утомление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незначительное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значительное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резкое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9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Внимание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Редкие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отвлечения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Рассеянное, частые отвлечения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Ослабленное, реакция на новые раздражители отсутствуют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1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Поза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Непостоянная, потягивание ног и выпрямление туловища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Частая смена поз, повороты головы в стороны,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облокачивание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, поддержание головы руками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Стремление положить голову на стол, вытянуться, откинувшись на спинку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Движения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Т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очные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Неуверенные, замедленные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Суетливые движения рук и пальцев (ухудшение почерка)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Интерес к новому материалу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Живой интерес, задают вопросы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Слабый интерес, отсутствие вопросов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Полное отсутствие интереса, апатия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sp>
        <p:nvSpPr>
          <p:cNvPr id="5" name="Прямоугольник 4"/>
          <p:cNvSpPr/>
          <p:nvPr/>
        </p:nvSpPr>
        <p:spPr>
          <a:xfrm>
            <a:off x="533400" y="304800"/>
            <a:ext cx="8077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Среди мер профилактики утомления ведущее место принадлежит улучшению организации труда и отдыха, контролю за соответствием длительности и интенсивности нагрузки возможностям человека, мотивации к труду и физической подготовленности человека.</a:t>
            </a:r>
            <a:endParaRPr lang="ru-RU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 добиться увеличения двигательной активности школьников, необходимо: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использование физических упражнений; динамических пауз на уроках;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занятие различными видами спорта;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подвижные игры на свежем воздухе; систематическая физическая тренировка; оздоровительная ходьба;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оздоровительный бег;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плавание;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ходьба на лыжах; езда на велосипеде; прыжки через скакалку, и так далее...</a:t>
            </a:r>
          </a:p>
          <a:p>
            <a:pPr>
              <a:buFont typeface="Arial" pitchFamily="34" charset="0"/>
              <a:buChar char="•"/>
              <a:defRPr/>
            </a:pP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bac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5257801"/>
            <a:ext cx="935037" cy="1081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1189038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1. Исходное положение — руки вдоль туловища. На счет 1 — руки к плечам, сжав кисти в кулаки, голову наклонить назад; 2 — локти вверх, голову наклонить вперед; 3 — исходное положение. Темп средний.</a:t>
            </a:r>
            <a:b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2. Исходное положение — руки в стороны. На счет 1-3 рывки согнутыми в локтях руками, правой впереди, левой за спиной; 4 — вернуться в исходное положение; 5-8 — то же в другую сторону. Темп быстрый.</a:t>
            </a:r>
            <a:b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3. Исходное положение — руки вдоль туловища, голова прямо. На счет 1 — голову наклонить вправо; 2 — исходное положение; 3 — голову наклонить влево; 4 — исходное положение; 5 — голову повернуть вправо; 6 — исходное положение; 7 — голову повернуть влево; 8 — исходное положение. Темп медленный.</a:t>
            </a:r>
            <a:b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457201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Комплекс упражнений для улучшения мозгового кровообращения</a:t>
            </a:r>
            <a:endParaRPr lang="ru-RU" sz="28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Закаливание</a:t>
            </a:r>
            <a:endParaRPr lang="ru-RU" sz="32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4071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Регулярное закаливание способствует повышению способностей к восприятию и запоминанию, укреплению силы воли, активной физиологической деятельности и здоровой жизни, замедлению процесса старения, продлению срока активной жизни на 20–25 %.</a:t>
            </a:r>
          </a:p>
          <a:p>
            <a:r>
              <a:rPr lang="ru-RU" dirty="0" smtClean="0"/>
              <a:t>Солнечные ванны в летнее время лучше всего принимать до полудня. При приеме солнечной ванны время солнечного облучения при хорошей переносимости постепенно увеличивается на 5–10 минут.</a:t>
            </a:r>
          </a:p>
          <a:p>
            <a:r>
              <a:rPr lang="ru-RU" dirty="0" smtClean="0"/>
              <a:t>Закаливание носоглотки необходимо проводить полосканием горла сначала прохладной, а затем холодной водой.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Закаливание</a:t>
            </a:r>
            <a:endParaRPr lang="ru-RU" sz="32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/>
          <a:lstStyle/>
          <a:p>
            <a:r>
              <a:rPr lang="ru-RU" sz="2800" dirty="0" smtClean="0">
                <a:solidFill>
                  <a:srgbClr val="0033CC"/>
                </a:solidFill>
              </a:rPr>
              <a:t>Закаливание укрепляет и активизирует защитные силы организма, стимулирует обмен веществ, деятельность сердца и кровеносных сосудов, положительно влияет на состояние нервной системы.</a:t>
            </a:r>
          </a:p>
          <a:p>
            <a:r>
              <a:rPr lang="ru-RU" sz="2800" dirty="0" smtClean="0">
                <a:solidFill>
                  <a:srgbClr val="0033CC"/>
                </a:solidFill>
              </a:rPr>
              <a:t>Важное значение для сохранения и повышения работоспособности отводится гигиеническим факторам, которые имеют большое значение для профилактики утомления.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99"/>
                </a:solidFill>
              </a:rPr>
              <a:t>Цель урока: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3200" dirty="0" smtClean="0">
                <a:solidFill>
                  <a:srgbClr val="0033CC"/>
                </a:solidFill>
              </a:rPr>
              <a:t>Создать условия для формирования у учащихся представления о здоровом образе жизни, как индивидуальной системе поведения, способствующей обеспечению его духовного, физического и социального благополучия.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u="sng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 вы знаете, что цвет использовали для лечения различных заболеваний?</a:t>
            </a:r>
            <a:endParaRPr lang="ru-RU" sz="2800" b="1" u="sng" dirty="0"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Красный-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для улучшения пищеварения.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Желтый-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для стимуляции работы мозга.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u="sng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Зеленый-</a:t>
            </a:r>
            <a:r>
              <a:rPr lang="ru-RU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для улучшения слуха.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Синий-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для регулирования ритма дыхания.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u="sng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Коричневый-</a:t>
            </a:r>
            <a:r>
              <a:rPr lang="ru-RU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как усыпляющее средство.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u="sng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Фиолетовый-</a:t>
            </a:r>
            <a:r>
              <a:rPr lang="ru-RU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при лечении болезней сердца, повышения кровяного давления.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bac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5250683"/>
            <a:ext cx="1219200" cy="1409637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 влияет и на настроение человека…</a:t>
            </a:r>
            <a:endParaRPr lang="ru-RU" sz="4000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Цвет радости и счастья:</a:t>
            </a:r>
          </a:p>
          <a:p>
            <a:pPr>
              <a:buFont typeface="Wingdings" pitchFamily="2" charset="2"/>
              <a:buNone/>
              <a:defRPr/>
            </a:pPr>
            <a:r>
              <a:rPr lang="ru-RU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</a:p>
          <a:p>
            <a:pPr>
              <a:defRPr/>
            </a:pP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Жёлтый</a:t>
            </a:r>
          </a:p>
          <a:p>
            <a:pPr>
              <a:defRPr/>
            </a:pPr>
            <a:endParaRPr lang="ru-RU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endParaRPr lang="ru-RU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defRPr/>
            </a:pPr>
            <a:r>
              <a:rPr lang="ru-RU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Цвет грустного настроения:</a:t>
            </a:r>
          </a:p>
          <a:p>
            <a:pPr>
              <a:defRPr/>
            </a:pPr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Чёрный</a:t>
            </a:r>
          </a:p>
          <a:p>
            <a:pPr>
              <a:defRPr/>
            </a:pPr>
            <a:endParaRPr lang="ru-RU" sz="32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Коричневый</a:t>
            </a:r>
          </a:p>
          <a:p>
            <a:pPr>
              <a:buFont typeface="Wingdings" pitchFamily="2" charset="2"/>
              <a:buNone/>
              <a:defRPr/>
            </a:pPr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Синий</a:t>
            </a:r>
            <a:endParaRPr lang="ru-RU" sz="32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bac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410201"/>
            <a:ext cx="935037" cy="1081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85800" y="228601"/>
            <a:ext cx="7391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Рефлексия: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1.Какие природные факторы наиболее часто используются для закаливания?</a:t>
            </a:r>
          </a:p>
          <a:p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Ответы: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Вода, воздух, солнце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81000" y="2667001"/>
            <a:ext cx="83058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Что же подразумевается под понятием гигиенические факторы?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  <a:p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  <a:r>
              <a:rPr lang="ru-RU" sz="2800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соблюдение режима труда и отдыха; нормализация сна;  отказ от вредных привычек; пребывание на свежем воздухе;  достаточная двигательная активность; соблюдение всех норм и требований к режиму занятий;  состоянию мест занятий и условиям восстановления: сбалансированное питание, витаминизация, сауна, массаж…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bac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381001"/>
            <a:ext cx="935037" cy="1081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16387" name="Picture 4" descr="5ba78423ccd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2" y="1981201"/>
            <a:ext cx="47672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33CC"/>
                </a:solidFill>
              </a:rPr>
              <a:t>Организм человека постоянно находится под влиянием внешней среды, которую можно представить в виде модели, состоящей из четырех взаимодействующих составляющих</a:t>
            </a:r>
            <a:endParaRPr lang="ru-RU" sz="32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4"/>
          <p:cNvSpPr>
            <a:spLocks noChangeArrowheads="1"/>
          </p:cNvSpPr>
          <p:nvPr/>
        </p:nvSpPr>
        <p:spPr bwMode="auto">
          <a:xfrm>
            <a:off x="2339977" y="260350"/>
            <a:ext cx="4176713" cy="237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u="sng">
                <a:latin typeface="Times New Roman" pitchFamily="18" charset="0"/>
              </a:rPr>
              <a:t>Физическая</a:t>
            </a:r>
          </a:p>
          <a:p>
            <a:pPr algn="ctr"/>
            <a:r>
              <a:rPr lang="ru-RU" sz="2800" u="sng">
                <a:latin typeface="Times New Roman" pitchFamily="18" charset="0"/>
              </a:rPr>
              <a:t>окружающая среда:</a:t>
            </a:r>
          </a:p>
          <a:p>
            <a:pPr algn="ctr"/>
            <a:r>
              <a:rPr lang="ru-RU" sz="2000">
                <a:latin typeface="Times New Roman" pitchFamily="18" charset="0"/>
              </a:rPr>
              <a:t>солнечная активность, </a:t>
            </a:r>
          </a:p>
          <a:p>
            <a:pPr algn="ctr"/>
            <a:r>
              <a:rPr lang="ru-RU" sz="2000">
                <a:latin typeface="Times New Roman" pitchFamily="18" charset="0"/>
              </a:rPr>
              <a:t>электромагнитные поля, </a:t>
            </a:r>
          </a:p>
          <a:p>
            <a:pPr algn="ctr"/>
            <a:r>
              <a:rPr lang="ru-RU" sz="2000">
                <a:latin typeface="Times New Roman" pitchFamily="18" charset="0"/>
              </a:rPr>
              <a:t>атмосферные явления, почва,</a:t>
            </a:r>
          </a:p>
          <a:p>
            <a:pPr algn="ctr"/>
            <a:r>
              <a:rPr lang="ru-RU" sz="2000">
                <a:latin typeface="Times New Roman" pitchFamily="18" charset="0"/>
              </a:rPr>
              <a:t>климат, вода, экология</a:t>
            </a:r>
          </a:p>
        </p:txBody>
      </p:sp>
      <p:sp>
        <p:nvSpPr>
          <p:cNvPr id="4099" name="Oval 5"/>
          <p:cNvSpPr>
            <a:spLocks noChangeArrowheads="1"/>
          </p:cNvSpPr>
          <p:nvPr/>
        </p:nvSpPr>
        <p:spPr bwMode="auto">
          <a:xfrm>
            <a:off x="2411413" y="4437064"/>
            <a:ext cx="4032251" cy="2016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u="sng">
                <a:latin typeface="Times New Roman" pitchFamily="18" charset="0"/>
              </a:rPr>
              <a:t>Биологическая </a:t>
            </a:r>
          </a:p>
          <a:p>
            <a:pPr algn="ctr"/>
            <a:r>
              <a:rPr lang="ru-RU" sz="2800" u="sng">
                <a:latin typeface="Times New Roman" pitchFamily="18" charset="0"/>
              </a:rPr>
              <a:t>окружающая среда:</a:t>
            </a:r>
          </a:p>
          <a:p>
            <a:pPr algn="ctr"/>
            <a:r>
              <a:rPr lang="ru-RU" sz="2000">
                <a:latin typeface="Times New Roman" pitchFamily="18" charset="0"/>
              </a:rPr>
              <a:t>животный и растительный</a:t>
            </a:r>
          </a:p>
          <a:p>
            <a:pPr algn="ctr"/>
            <a:r>
              <a:rPr lang="ru-RU" sz="2000">
                <a:latin typeface="Times New Roman" pitchFamily="18" charset="0"/>
              </a:rPr>
              <a:t> мир</a:t>
            </a:r>
          </a:p>
        </p:txBody>
      </p:sp>
      <p:sp>
        <p:nvSpPr>
          <p:cNvPr id="4100" name="Oval 6"/>
          <p:cNvSpPr>
            <a:spLocks noChangeArrowheads="1"/>
          </p:cNvSpPr>
          <p:nvPr/>
        </p:nvSpPr>
        <p:spPr bwMode="auto">
          <a:xfrm>
            <a:off x="5651501" y="2349501"/>
            <a:ext cx="3241675" cy="2016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u="sng">
                <a:latin typeface="Times New Roman" pitchFamily="18" charset="0"/>
              </a:rPr>
              <a:t>Социальная среда:</a:t>
            </a:r>
          </a:p>
          <a:p>
            <a:pPr algn="ctr"/>
            <a:r>
              <a:rPr lang="ru-RU" sz="2000">
                <a:latin typeface="Times New Roman" pitchFamily="18" charset="0"/>
              </a:rPr>
              <a:t>человеческое общество</a:t>
            </a:r>
          </a:p>
        </p:txBody>
      </p:sp>
      <p:sp>
        <p:nvSpPr>
          <p:cNvPr id="4101" name="Oval 7"/>
          <p:cNvSpPr>
            <a:spLocks noChangeArrowheads="1"/>
          </p:cNvSpPr>
          <p:nvPr/>
        </p:nvSpPr>
        <p:spPr bwMode="auto">
          <a:xfrm>
            <a:off x="250826" y="2349501"/>
            <a:ext cx="3384551" cy="20875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u="sng">
                <a:latin typeface="Times New Roman" pitchFamily="18" charset="0"/>
              </a:rPr>
              <a:t>Производственная</a:t>
            </a:r>
          </a:p>
          <a:p>
            <a:pPr algn="ctr"/>
            <a:r>
              <a:rPr lang="ru-RU" sz="2800" u="sng">
                <a:latin typeface="Times New Roman" pitchFamily="18" charset="0"/>
              </a:rPr>
              <a:t> среда (школа):</a:t>
            </a:r>
          </a:p>
          <a:p>
            <a:pPr algn="ctr"/>
            <a:r>
              <a:rPr lang="ru-RU" sz="2000">
                <a:latin typeface="Times New Roman" pitchFamily="18" charset="0"/>
              </a:rPr>
              <a:t>условия труда,</a:t>
            </a:r>
          </a:p>
          <a:p>
            <a:pPr algn="ctr"/>
            <a:r>
              <a:rPr lang="ru-RU" sz="2000">
                <a:latin typeface="Times New Roman" pitchFamily="18" charset="0"/>
              </a:rPr>
              <a:t>экология труда</a:t>
            </a: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3851276" y="3068639"/>
            <a:ext cx="1584325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latin typeface="Times New Roman" pitchFamily="18" charset="0"/>
              </a:rPr>
              <a:t>человек</a:t>
            </a:r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3563937" y="34290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4" name="Line 10"/>
          <p:cNvSpPr>
            <a:spLocks noChangeShapeType="1"/>
          </p:cNvSpPr>
          <p:nvPr/>
        </p:nvSpPr>
        <p:spPr bwMode="auto">
          <a:xfrm flipH="1">
            <a:off x="5364165" y="3429000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5" name="Line 11"/>
          <p:cNvSpPr>
            <a:spLocks noChangeShapeType="1"/>
          </p:cNvSpPr>
          <p:nvPr/>
        </p:nvSpPr>
        <p:spPr bwMode="auto">
          <a:xfrm>
            <a:off x="4572000" y="26368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6" name="Line 12"/>
          <p:cNvSpPr>
            <a:spLocks noChangeShapeType="1"/>
          </p:cNvSpPr>
          <p:nvPr/>
        </p:nvSpPr>
        <p:spPr bwMode="auto">
          <a:xfrm flipV="1">
            <a:off x="4572000" y="37893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7" name="Line 13"/>
          <p:cNvSpPr>
            <a:spLocks noChangeShapeType="1"/>
          </p:cNvSpPr>
          <p:nvPr/>
        </p:nvSpPr>
        <p:spPr bwMode="auto">
          <a:xfrm flipV="1">
            <a:off x="6011863" y="4149725"/>
            <a:ext cx="3603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8" name="Line 14"/>
          <p:cNvSpPr>
            <a:spLocks noChangeShapeType="1"/>
          </p:cNvSpPr>
          <p:nvPr/>
        </p:nvSpPr>
        <p:spPr bwMode="auto">
          <a:xfrm flipH="1">
            <a:off x="6300790" y="4365625"/>
            <a:ext cx="35877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9" name="Line 15"/>
          <p:cNvSpPr>
            <a:spLocks noChangeShapeType="1"/>
          </p:cNvSpPr>
          <p:nvPr/>
        </p:nvSpPr>
        <p:spPr bwMode="auto">
          <a:xfrm flipV="1">
            <a:off x="1979613" y="1844675"/>
            <a:ext cx="43338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"/>
          <p:cNvSpPr>
            <a:spLocks noChangeShapeType="1"/>
          </p:cNvSpPr>
          <p:nvPr/>
        </p:nvSpPr>
        <p:spPr bwMode="auto">
          <a:xfrm flipH="1">
            <a:off x="2411414" y="2060576"/>
            <a:ext cx="2889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7"/>
          <p:cNvSpPr>
            <a:spLocks noChangeShapeType="1"/>
          </p:cNvSpPr>
          <p:nvPr/>
        </p:nvSpPr>
        <p:spPr bwMode="auto">
          <a:xfrm flipH="1" flipV="1">
            <a:off x="6372225" y="1916114"/>
            <a:ext cx="43180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8"/>
          <p:cNvSpPr>
            <a:spLocks noChangeShapeType="1"/>
          </p:cNvSpPr>
          <p:nvPr/>
        </p:nvSpPr>
        <p:spPr bwMode="auto">
          <a:xfrm>
            <a:off x="6588125" y="1557338"/>
            <a:ext cx="719139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9"/>
          <p:cNvSpPr>
            <a:spLocks noChangeShapeType="1"/>
          </p:cNvSpPr>
          <p:nvPr/>
        </p:nvSpPr>
        <p:spPr bwMode="auto">
          <a:xfrm flipH="1" flipV="1">
            <a:off x="2627314" y="4292601"/>
            <a:ext cx="2873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20"/>
          <p:cNvSpPr>
            <a:spLocks noChangeShapeType="1"/>
          </p:cNvSpPr>
          <p:nvPr/>
        </p:nvSpPr>
        <p:spPr bwMode="auto">
          <a:xfrm>
            <a:off x="2987676" y="4221164"/>
            <a:ext cx="2889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9" name="Picture 4" descr="bac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4" y="260350"/>
            <a:ext cx="935037" cy="1081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animBg="1"/>
      <p:bldP spid="4100" grpId="0" animBg="1"/>
      <p:bldP spid="4101" grpId="0" animBg="1"/>
      <p:bldP spid="41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1"/>
            <a:ext cx="8229600" cy="1822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Внешняя среда может оказывать на человека не только полезные воздействия, но и вредные. </a:t>
            </a: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2133601"/>
            <a:ext cx="8382000" cy="3997325"/>
          </a:xfrm>
        </p:spPr>
        <p:txBody>
          <a:bodyPr/>
          <a:lstStyle/>
          <a:p>
            <a:pPr>
              <a:defRPr/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 учителя: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Как вы считаете, какую пользу приносит человеку внешняя среда?</a:t>
            </a:r>
          </a:p>
          <a:p>
            <a:pPr>
              <a:buFont typeface="Wingdings" pitchFamily="2" charset="2"/>
              <a:buNone/>
              <a:defRPr/>
            </a:pPr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dirty="0" smtClean="0"/>
          </a:p>
        </p:txBody>
      </p:sp>
      <p:pic>
        <p:nvPicPr>
          <p:cNvPr id="4" name="Picture 4" descr="bac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486401"/>
            <a:ext cx="935037" cy="1081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1"/>
            <a:ext cx="8305800" cy="2203450"/>
          </a:xfrm>
        </p:spPr>
        <p:txBody>
          <a:bodyPr/>
          <a:lstStyle/>
          <a:p>
            <a:pPr>
              <a:defRPr/>
            </a:pP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 учителя: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 чем же тогда она может навредить человеку?</a:t>
            </a:r>
            <a:r>
              <a:rPr lang="ru-RU" dirty="0" smtClean="0">
                <a:solidFill>
                  <a:srgbClr val="0033CC"/>
                </a:solidFill>
              </a:rPr>
              <a:t/>
            </a:r>
            <a:br>
              <a:rPr lang="ru-RU" dirty="0" smtClean="0">
                <a:solidFill>
                  <a:srgbClr val="0033CC"/>
                </a:solidFill>
              </a:rPr>
            </a:b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2590801"/>
            <a:ext cx="8001000" cy="3540125"/>
          </a:xfrm>
        </p:spPr>
        <p:txBody>
          <a:bodyPr/>
          <a:lstStyle/>
          <a:p>
            <a:pPr>
              <a:defRPr/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Она содержит в себе очень большое количество раздражителей, которые отрицательно влияют на организм человека. К ним можно отнести: понижение или резкое повышение температуры, избыток солнечной радиации, конфликты и другие воздействия, в результате которых могут произойти нарушения в организме человека.</a:t>
            </a:r>
          </a:p>
          <a:p>
            <a:pPr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bac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562601"/>
            <a:ext cx="935037" cy="1081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752600"/>
            <a:ext cx="8229600" cy="23256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</a:rPr>
              <a:t>Адаптация – процесс приспособления строения и функций организма к условиям существования.</a:t>
            </a:r>
          </a:p>
        </p:txBody>
      </p:sp>
      <p:pic>
        <p:nvPicPr>
          <p:cNvPr id="6" name="Picture 4" descr="bac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1"/>
            <a:ext cx="935037" cy="1081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3399"/>
                </a:solidFill>
              </a:rPr>
              <a:t>Адаптация</a:t>
            </a:r>
            <a:endParaRPr lang="ru-RU" sz="3200" b="1" dirty="0">
              <a:solidFill>
                <a:srgbClr val="0033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95400"/>
            <a:ext cx="8763000" cy="5609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33CC"/>
                </a:solidFill>
              </a:rPr>
              <a:t>При помощи адаптации человек может противостоять воздействию различного вида нагрузок, адаптироваться к ним, оказывая минимальное воздействие на организм и обеспечивая нормальную работу.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33CC"/>
                </a:solidFill>
              </a:rPr>
              <a:t>Труд школьника отличается многообразием и напряженностью. Он требует высокой работоспособности и иногда приводит к умственному утомлению</a:t>
            </a:r>
            <a:r>
              <a:rPr lang="ru-RU" sz="3200" dirty="0" smtClean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23850" y="274638"/>
            <a:ext cx="8362951" cy="582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Утомление – это функциональное состояние организма, вызванное умственной или физической работой, при котором могут наблюдаться временное снижение работоспособности, изменение функций организма и появление ощущения усталости</a:t>
            </a: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pic>
        <p:nvPicPr>
          <p:cNvPr id="3" name="Picture 2" descr="C:\Documents and Settings\Admin\Мои документы\6бкл.11-12г\школьные будни\203CANON\IMG_0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04800"/>
            <a:ext cx="3530600" cy="264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7" descr="uro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1"/>
            <a:ext cx="3581400" cy="2820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back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3962400"/>
            <a:ext cx="838200" cy="969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1511</TotalTime>
  <Words>840</Words>
  <Application>Microsoft Office PowerPoint</Application>
  <PresentationFormat>Экран (4:3)</PresentationFormat>
  <Paragraphs>114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Слайд 1</vt:lpstr>
      <vt:lpstr>Цель урока:</vt:lpstr>
      <vt:lpstr>Слайд 3</vt:lpstr>
      <vt:lpstr>Слайд 4</vt:lpstr>
      <vt:lpstr>Внешняя среда может оказывать на человека не только полезные воздействия, но и вредные.  </vt:lpstr>
      <vt:lpstr>Вопрос учителя: А чем же тогда она может навредить человеку? </vt:lpstr>
      <vt:lpstr>Адаптация – процесс приспособления строения и функций организма к условиям существования.</vt:lpstr>
      <vt:lpstr>Адаптация</vt:lpstr>
      <vt:lpstr>Слайд 9</vt:lpstr>
      <vt:lpstr>Слайд 10</vt:lpstr>
      <vt:lpstr>Слайд 11</vt:lpstr>
      <vt:lpstr>ЗАПОЛНИТЕ ТАБЛИЦУ  </vt:lpstr>
      <vt:lpstr>Слайд 13</vt:lpstr>
      <vt:lpstr>Внешние признаки утомления при умственном труде</vt:lpstr>
      <vt:lpstr>Слайд 15</vt:lpstr>
      <vt:lpstr>Чтобы  добиться увеличения двигательной активности школьников, необходимо: </vt:lpstr>
      <vt:lpstr> </vt:lpstr>
      <vt:lpstr>Закаливание</vt:lpstr>
      <vt:lpstr>Закаливание</vt:lpstr>
      <vt:lpstr>А вы знаете, что цвет использовали для лечения различных заболеваний?</vt:lpstr>
      <vt:lpstr>Цвет влияет и на настроение человека…</vt:lpstr>
      <vt:lpstr>Слайд 22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витя</cp:lastModifiedBy>
  <cp:revision>102</cp:revision>
  <cp:lastPrinted>1601-01-01T00:00:00Z</cp:lastPrinted>
  <dcterms:created xsi:type="dcterms:W3CDTF">1601-01-01T00:00:00Z</dcterms:created>
  <dcterms:modified xsi:type="dcterms:W3CDTF">2014-11-29T17:28:01Z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