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19" r:id="rId4"/>
    <p:sldId id="281" r:id="rId5"/>
    <p:sldId id="282" r:id="rId6"/>
    <p:sldId id="284" r:id="rId7"/>
    <p:sldId id="303" r:id="rId8"/>
    <p:sldId id="305" r:id="rId9"/>
    <p:sldId id="265" r:id="rId10"/>
    <p:sldId id="266" r:id="rId11"/>
    <p:sldId id="325" r:id="rId12"/>
    <p:sldId id="285" r:id="rId13"/>
    <p:sldId id="267" r:id="rId14"/>
    <p:sldId id="263" r:id="rId15"/>
    <p:sldId id="290" r:id="rId16"/>
    <p:sldId id="269" r:id="rId17"/>
    <p:sldId id="268" r:id="rId18"/>
    <p:sldId id="264" r:id="rId19"/>
    <p:sldId id="294" r:id="rId20"/>
    <p:sldId id="327" r:id="rId21"/>
    <p:sldId id="322" r:id="rId22"/>
    <p:sldId id="323" r:id="rId23"/>
    <p:sldId id="320" r:id="rId24"/>
    <p:sldId id="321" r:id="rId25"/>
    <p:sldId id="326" r:id="rId26"/>
    <p:sldId id="261" r:id="rId27"/>
    <p:sldId id="262" r:id="rId28"/>
    <p:sldId id="275" r:id="rId29"/>
    <p:sldId id="315" r:id="rId30"/>
    <p:sldId id="316" r:id="rId31"/>
    <p:sldId id="317" r:id="rId32"/>
    <p:sldId id="314" r:id="rId33"/>
    <p:sldId id="328" r:id="rId34"/>
    <p:sldId id="306" r:id="rId35"/>
    <p:sldId id="299" r:id="rId36"/>
    <p:sldId id="308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E1FB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56F-B339-4F92-843F-C4AF63ED164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2A5F-E8F6-4A59-9E70-5F5B3722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2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56F-B339-4F92-843F-C4AF63ED164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2A5F-E8F6-4A59-9E70-5F5B3722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7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56F-B339-4F92-843F-C4AF63ED164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2A5F-E8F6-4A59-9E70-5F5B3722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4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56F-B339-4F92-843F-C4AF63ED164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2A5F-E8F6-4A59-9E70-5F5B3722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3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56F-B339-4F92-843F-C4AF63ED164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2A5F-E8F6-4A59-9E70-5F5B3722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1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56F-B339-4F92-843F-C4AF63ED164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2A5F-E8F6-4A59-9E70-5F5B3722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01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56F-B339-4F92-843F-C4AF63ED164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2A5F-E8F6-4A59-9E70-5F5B3722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4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56F-B339-4F92-843F-C4AF63ED164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2A5F-E8F6-4A59-9E70-5F5B3722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13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56F-B339-4F92-843F-C4AF63ED164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2A5F-E8F6-4A59-9E70-5F5B3722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5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56F-B339-4F92-843F-C4AF63ED164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2A5F-E8F6-4A59-9E70-5F5B3722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3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56F-B339-4F92-843F-C4AF63ED164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2A5F-E8F6-4A59-9E70-5F5B3722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3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61000">
              <a:srgbClr val="A7E1FB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0056F-B339-4F92-843F-C4AF63ED164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52A5F-E8F6-4A59-9E70-5F5B3722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3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marL="0" indent="0" algn="ctr">
              <a:buNone/>
            </a:pPr>
            <a:r>
              <a:rPr lang="ru-RU" sz="5400" b="1" dirty="0" smtClean="0"/>
              <a:t>"</a:t>
            </a:r>
            <a:r>
              <a:rPr lang="ru-RU" sz="5400" b="1" dirty="0"/>
              <a:t>Курить в XXI веке не модно»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9218" name="Picture 2" descr="http://im1-tub-ru.yandex.net/i?id=227958089-0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98" y="51193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397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0" y="1876425"/>
            <a:ext cx="3960812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547813" y="404813"/>
            <a:ext cx="611981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На родине табака...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436" r="6380" b="6438"/>
          <a:stretch>
            <a:fillRect/>
          </a:stretch>
        </p:blipFill>
        <p:spPr>
          <a:xfrm>
            <a:off x="6276014" y="1947863"/>
            <a:ext cx="3913187" cy="424973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06510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68.am/wp-content/uploads/2013/02/cxax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3968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teleport2001.ru/files/teleport/images/2013/05/15/kure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40" y="1980552"/>
            <a:ext cx="623887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6-tub-ru.yandex.net/i?id=5221171-03-16f-24028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43" y="656577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2-tub-ru.yandex.net/i?id=581008-00-16f-1313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211" y="40687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0-tub-ru.yandex.net/i?id=5228250-10-16f-20210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851" y="5032409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2-tub-ru.yandex.net/i?id=4113462-06-16f-34239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055" y="259399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6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люди (особенно подростки) начинают курить?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 smtClean="0"/>
              <a:t>Варианты </a:t>
            </a:r>
            <a:r>
              <a:rPr lang="ru-RU" u="sng" dirty="0"/>
              <a:t>ответов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из любопытства</a:t>
            </a:r>
          </a:p>
          <a:p>
            <a:pPr lvl="0"/>
            <a:r>
              <a:rPr lang="ru-RU" dirty="0"/>
              <a:t>за компанию</a:t>
            </a:r>
          </a:p>
          <a:p>
            <a:pPr lvl="0"/>
            <a:r>
              <a:rPr lang="ru-RU" dirty="0"/>
              <a:t>это круто</a:t>
            </a:r>
          </a:p>
          <a:p>
            <a:pPr lvl="0"/>
            <a:r>
              <a:rPr lang="ru-RU" dirty="0"/>
              <a:t>слабая воля</a:t>
            </a:r>
          </a:p>
          <a:p>
            <a:pPr lvl="0"/>
            <a:r>
              <a:rPr lang="ru-RU" dirty="0"/>
              <a:t>нечем занять свой досуг</a:t>
            </a:r>
          </a:p>
          <a:p>
            <a:pPr lvl="0"/>
            <a:r>
              <a:rPr lang="ru-RU" dirty="0"/>
              <a:t>непонимание опасности курения</a:t>
            </a:r>
          </a:p>
          <a:p>
            <a:pPr lvl="0"/>
            <a:r>
              <a:rPr lang="ru-RU" dirty="0"/>
              <a:t>покурю и брошу</a:t>
            </a:r>
          </a:p>
          <a:p>
            <a:pPr lvl="0"/>
            <a:r>
              <a:rPr lang="ru-RU" dirty="0"/>
              <a:t>влияние рекламы, кино, телевидения</a:t>
            </a:r>
          </a:p>
          <a:p>
            <a:pPr lvl="0"/>
            <a:r>
              <a:rPr lang="ru-RU" dirty="0"/>
              <a:t>наличие карманных денег</a:t>
            </a:r>
          </a:p>
          <a:p>
            <a:pPr lvl="0"/>
            <a:r>
              <a:rPr lang="ru-RU" dirty="0"/>
              <a:t>похудеть и проч.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15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1981200" y="51514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4000">
                <a:solidFill>
                  <a:schemeClr val="bg1"/>
                </a:solidFill>
              </a:rPr>
              <a:t>От табакокурения в мире ежегодно </a:t>
            </a:r>
            <a:r>
              <a:rPr lang="ru-RU" sz="4000" b="1" i="1">
                <a:solidFill>
                  <a:schemeClr val="bg1"/>
                </a:solidFill>
              </a:rPr>
              <a:t>умирает</a:t>
            </a:r>
            <a:r>
              <a:rPr lang="ru-RU" sz="4000">
                <a:solidFill>
                  <a:schemeClr val="bg1"/>
                </a:solidFill>
              </a:rPr>
              <a:t> около </a:t>
            </a:r>
            <a:r>
              <a:rPr lang="ru-RU" sz="4000" b="1">
                <a:solidFill>
                  <a:schemeClr val="bg1"/>
                </a:solidFill>
              </a:rPr>
              <a:t>6 </a:t>
            </a:r>
            <a:r>
              <a:rPr lang="ru-RU" sz="4000">
                <a:solidFill>
                  <a:schemeClr val="bg1"/>
                </a:solidFill>
              </a:rPr>
              <a:t>миллионов человек.</a:t>
            </a:r>
          </a:p>
        </p:txBody>
      </p:sp>
      <p:pic>
        <p:nvPicPr>
          <p:cNvPr id="5" name="Picture 4" descr="Письмо курящей девуш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301081"/>
            <a:ext cx="5400675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56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4267200" cy="352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рак лёгких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349500"/>
            <a:ext cx="3865563" cy="345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692275" y="620713"/>
            <a:ext cx="5924550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Рак лёгких и нижней губы</a:t>
            </a:r>
          </a:p>
        </p:txBody>
      </p:sp>
    </p:spTree>
    <p:extLst>
      <p:ext uri="{BB962C8B-B14F-4D97-AF65-F5344CB8AC3E}">
        <p14:creationId xmlns:p14="http://schemas.microsoft.com/office/powerpoint/2010/main" val="3781149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trenergold.ru/img/Kurev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17" y="1262799"/>
            <a:ext cx="7410361" cy="442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im2-tub-ru.yandex.net/i?id=248865479-6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0" y="261938"/>
            <a:ext cx="2057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95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2017712" y="29130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4000">
                <a:solidFill>
                  <a:schemeClr val="bg1"/>
                </a:solidFill>
              </a:rPr>
              <a:t>Табачный дым превращает легкие в пепел</a:t>
            </a:r>
          </a:p>
        </p:txBody>
      </p:sp>
      <p:pic>
        <p:nvPicPr>
          <p:cNvPr id="5" name="Picture 4" descr="Наглядные последствия кур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73" y="1872590"/>
            <a:ext cx="8137525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613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1981200" y="64690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b="1" i="1">
                <a:solidFill>
                  <a:schemeClr val="bg1"/>
                </a:solidFill>
              </a:rPr>
              <a:t>Ежегодно</a:t>
            </a:r>
            <a:r>
              <a:rPr lang="ru-RU" sz="2800">
                <a:solidFill>
                  <a:schemeClr val="bg1"/>
                </a:solidFill>
              </a:rPr>
              <a:t> в России от причин, связанных с курением, преждевременно </a:t>
            </a:r>
            <a:r>
              <a:rPr lang="ru-RU" sz="2800" b="1" i="1">
                <a:solidFill>
                  <a:schemeClr val="bg1"/>
                </a:solidFill>
              </a:rPr>
              <a:t>умирает</a:t>
            </a:r>
            <a:r>
              <a:rPr lang="ru-RU" sz="2800">
                <a:solidFill>
                  <a:schemeClr val="bg1"/>
                </a:solidFill>
              </a:rPr>
              <a:t> более </a:t>
            </a:r>
            <a:r>
              <a:rPr lang="ru-RU" sz="2800" b="1">
                <a:solidFill>
                  <a:schemeClr val="bg1"/>
                </a:solidFill>
              </a:rPr>
              <a:t>340</a:t>
            </a:r>
            <a:r>
              <a:rPr lang="ru-RU" sz="2800">
                <a:solidFill>
                  <a:schemeClr val="bg1"/>
                </a:solidFill>
              </a:rPr>
              <a:t> тысяч человек. </a:t>
            </a:r>
            <a:br>
              <a:rPr lang="ru-RU" sz="2800">
                <a:solidFill>
                  <a:schemeClr val="bg1"/>
                </a:solidFill>
              </a:rPr>
            </a:br>
            <a:r>
              <a:rPr lang="ru-RU" sz="4000">
                <a:solidFill>
                  <a:schemeClr val="bg1"/>
                </a:solidFill>
              </a:rPr>
              <a:t/>
            </a:r>
            <a:br>
              <a:rPr lang="ru-RU" sz="4000">
                <a:solidFill>
                  <a:schemeClr val="bg1"/>
                </a:solidFill>
              </a:rPr>
            </a:br>
            <a:endParaRPr lang="ru-RU" sz="400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7" y="1726406"/>
            <a:ext cx="5976938" cy="44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776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1981200" y="26749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1981200" y="159305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6" name="Picture 4" descr="46c0d5d58fc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144"/>
            <a:ext cx="9144000" cy="68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84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0-tub-ru.yandex.net/i?id=224303048-3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52" y="347730"/>
            <a:ext cx="8672238" cy="62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52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8946" y="1462137"/>
            <a:ext cx="92083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Здоровье - это не только отсутствие болезней, но и состояние полного физического, духовного и социального благополучия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большей степени здоровье человека зависит от него самого. «Жизнь долга, если она полна».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64420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1-tub-ru.yandex.net/i?id=15561727-6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37" y="419019"/>
            <a:ext cx="8853466" cy="605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90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В послании миру врачей говориться:</a:t>
            </a:r>
            <a:br>
              <a:rPr lang="ru-RU" smtClean="0"/>
            </a:b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мы должны объединиться, чтобы предотвратить эту эпидемию;</a:t>
            </a:r>
          </a:p>
          <a:p>
            <a:r>
              <a:rPr lang="ru-RU" smtClean="0"/>
              <a:t>мы требуем запрета заявлений о том, что есть безвредные сигареты (“лёгкие”);</a:t>
            </a:r>
          </a:p>
          <a:p>
            <a:r>
              <a:rPr lang="ru-RU" smtClean="0"/>
              <a:t>требуем защитить некурящих людей;</a:t>
            </a:r>
          </a:p>
          <a:p>
            <a:r>
              <a:rPr lang="ru-RU" smtClean="0"/>
              <a:t>требуем запрета рекламы табака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022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И если хотя бы один из вас: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бросит курить,</a:t>
            </a:r>
          </a:p>
          <a:p>
            <a:r>
              <a:rPr lang="ru-RU" dirty="0" smtClean="0"/>
              <a:t>откажется от протянутой ему сигареты;</a:t>
            </a:r>
          </a:p>
          <a:p>
            <a:r>
              <a:rPr lang="ru-RU" dirty="0" smtClean="0"/>
              <a:t>объяснит другому курящему опасность курения (в том числе взрослым, родителям)</a:t>
            </a:r>
          </a:p>
          <a:p>
            <a:endParaRPr lang="ru-RU" dirty="0" smtClean="0"/>
          </a:p>
          <a:p>
            <a:pPr algn="ctr"/>
            <a:r>
              <a:rPr lang="ru-RU" b="1" u="sng" dirty="0" smtClean="0"/>
              <a:t>НАШ С ВАМИ РАЗГОВОР НЕ НАПРАСЕН.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122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задача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Пачка сигарет стоит 20 рублей. Человек выкуривает в среднем 1 пачку сигарет в день. Сколько рублей он потратит на сигареты за неделю? За месяц?  За год? Что можно купить на эти деньги?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/>
              <a:t>Решение задачи: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mtClean="0"/>
              <a:t>За неделю- 20 х 7= 140 рублей</a:t>
            </a:r>
          </a:p>
          <a:p>
            <a:pPr algn="ctr"/>
            <a:r>
              <a:rPr lang="ru-RU" smtClean="0"/>
              <a:t>За месяц- 20 х 30= 600 рублей</a:t>
            </a:r>
          </a:p>
          <a:p>
            <a:pPr algn="ctr"/>
            <a:r>
              <a:rPr lang="ru-RU" smtClean="0"/>
              <a:t>За год- 12 х 600= 7 200 рублей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760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smtClean="0"/>
              <a:t>ТЕСТ «Почему вы курите»</a:t>
            </a:r>
            <a:br>
              <a:rPr lang="ru-RU" b="1" i="1" smtClean="0"/>
            </a:br>
            <a:r>
              <a:rPr lang="ru-RU" sz="2700" b="1" i="1" smtClean="0"/>
              <a:t>Перед вами варианты ответов. Вы должны выбрать три ответа, которые считаете самыми главным. На выполнение 3 минуты</a:t>
            </a:r>
            <a:endParaRPr lang="ru-RU" sz="2700" b="1" i="1" dirty="0">
              <a:cs typeface="AngsanaUPC" panose="02020603050405020304" pitchFamily="18" charset="-34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1825624"/>
            <a:ext cx="5181600" cy="48971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Чтобы поддерживать себя в форме.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Я держу сигарету в руках, и это доставляет мне удовольствие.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Я испытываю удовольствие от того,  что с сигаретой мне легче      расслабиться, у меня появляется чувство раскованности.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Я закуриваю, если почему-то расстроен.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Мне не по себе, когда под рукой нет сигареты.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Я курю автоматически, не задумываюсь о причинах.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 Курю, чтобы собраться, сосредоточиться.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6172200" y="1690688"/>
            <a:ext cx="5181600" cy="485178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З.Сам процесс прикуривания сигареты доставляет мне удовольствие.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 Мне просто приятен запах табака.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 Я закуриваю, когда волнуюсь.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 Когда я курю,  то мне как будто чего-то не хватает.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У меня такое ощущение, что я курю одну сигарету: пока старая догорает в пепельнице, я, не замечая, прикуриваю новую.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 Когда я курю, мне кажется, что я становлюсь бодрее.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 Смотреть на дым от сигареты мне доставляет удовольствие.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257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7416800" cy="546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843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01" y="1301749"/>
            <a:ext cx="6556158" cy="5300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327332" y="365125"/>
            <a:ext cx="7414113" cy="86740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Пассивное курение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2473" y="4254499"/>
            <a:ext cx="3225397" cy="208595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535694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Последствия курения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2648" y="2625533"/>
            <a:ext cx="831483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Снижение работоспособности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Подавления умственных способностей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Преждевременное старение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Сердечная недостаточность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Хронический бронхит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Рак легких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Рак гортани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Рак почек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Импотенция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Язва желудка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Бесплодие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Внезапная смерть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im2-tub-ru.yandex.net/i?id=248865479-65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42" y="4444492"/>
            <a:ext cx="2057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рак лёгких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8" y="116306"/>
            <a:ext cx="2694727" cy="2409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sostav.ru/articles/rus/2011/31.10/news/images/02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084" y="2268823"/>
            <a:ext cx="52248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629" y="257576"/>
            <a:ext cx="2906723" cy="19717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950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Пословицы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Курильщик – сам себе могильщик. </a:t>
            </a:r>
          </a:p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/>
              <a:t>Табак и верзилу сведет в могилу. </a:t>
            </a:r>
          </a:p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/>
              <a:t>Табак – забава для дураков. </a:t>
            </a:r>
          </a:p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/>
              <a:t>Курить – здоровью вредить. </a:t>
            </a:r>
          </a:p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/>
              <a:t>Когда появляется табак, удаляется мудрость. </a:t>
            </a:r>
          </a:p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/>
              <a:t>Поздоровавшись с сигаретой, попрощайся с умом.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59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algn="ctr"/>
            <a:r>
              <a:rPr lang="ru-RU" sz="6600" b="1" dirty="0" smtClean="0"/>
              <a:t>"</a:t>
            </a:r>
            <a:r>
              <a:rPr lang="ru-RU" sz="6600" b="1" dirty="0"/>
              <a:t>Курить в XXI веке не модно»</a:t>
            </a:r>
            <a:br>
              <a:rPr lang="ru-RU" sz="6600" b="1" dirty="0"/>
            </a:br>
            <a:endParaRPr lang="ru-RU" sz="6600" b="1" dirty="0"/>
          </a:p>
          <a:p>
            <a:endParaRPr lang="ru-RU" dirty="0"/>
          </a:p>
        </p:txBody>
      </p:sp>
      <p:pic>
        <p:nvPicPr>
          <p:cNvPr id="4" name="Picture 2" descr="http://im1-tub-ru.yandex.net/i?id=227958089-0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98" y="51193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462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latin typeface="Arial Black" panose="020B0A04020102020204" pitchFamily="34" charset="0"/>
                <a:cs typeface="Aharoni" panose="02010803020104030203" pitchFamily="2" charset="-79"/>
              </a:rPr>
              <a:t>Психологи дают такие советы:</a:t>
            </a:r>
            <a:endParaRPr lang="ru-RU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4400" b="1" smtClean="0">
                <a:latin typeface="Cambria" panose="02040503050406030204" pitchFamily="18" charset="0"/>
              </a:rPr>
              <a:t>Просто сказать «нет» без объяснения.</a:t>
            </a:r>
          </a:p>
          <a:p>
            <a:r>
              <a:rPr lang="ru-RU" sz="4400" b="1" smtClean="0">
                <a:latin typeface="Cambria" panose="02040503050406030204" pitchFamily="18" charset="0"/>
              </a:rPr>
              <a:t/>
            </a:r>
            <a:br>
              <a:rPr lang="ru-RU" sz="4400" b="1" smtClean="0">
                <a:latin typeface="Cambria" panose="02040503050406030204" pitchFamily="18" charset="0"/>
              </a:rPr>
            </a:br>
            <a:r>
              <a:rPr lang="ru-RU" sz="4400" b="1" smtClean="0">
                <a:latin typeface="Cambria" panose="02040503050406030204" pitchFamily="18" charset="0"/>
              </a:rPr>
              <a:t>Отказаться и объяснить причину отказа.</a:t>
            </a:r>
          </a:p>
          <a:p>
            <a:r>
              <a:rPr lang="ru-RU" sz="4400" b="1" smtClean="0">
                <a:latin typeface="Cambria" panose="02040503050406030204" pitchFamily="18" charset="0"/>
              </a:rPr>
              <a:t/>
            </a:r>
            <a:br>
              <a:rPr lang="ru-RU" sz="4400" b="1" smtClean="0">
                <a:latin typeface="Cambria" panose="02040503050406030204" pitchFamily="18" charset="0"/>
              </a:rPr>
            </a:br>
            <a:r>
              <a:rPr lang="ru-RU" sz="4400" b="1" smtClean="0">
                <a:latin typeface="Cambria" panose="02040503050406030204" pitchFamily="18" charset="0"/>
              </a:rPr>
              <a:t>Отказаться и уйти.</a:t>
            </a:r>
          </a:p>
          <a:p>
            <a:r>
              <a:rPr lang="ru-RU" sz="4400" b="1" smtClean="0">
                <a:latin typeface="Cambria" panose="02040503050406030204" pitchFamily="18" charset="0"/>
              </a:rPr>
              <a:t/>
            </a:r>
            <a:br>
              <a:rPr lang="ru-RU" sz="4400" b="1" smtClean="0">
                <a:latin typeface="Cambria" panose="02040503050406030204" pitchFamily="18" charset="0"/>
              </a:rPr>
            </a:br>
            <a:r>
              <a:rPr lang="ru-RU" sz="4400" b="1" smtClean="0">
                <a:latin typeface="Cambria" panose="02040503050406030204" pitchFamily="18" charset="0"/>
              </a:rPr>
              <a:t>Говорить как заезженная пластинка, и на все уговоры отвечать «НЕТ», «НЕ БУДУ».</a:t>
            </a:r>
          </a:p>
          <a:p>
            <a:r>
              <a:rPr lang="ru-RU" sz="4400" b="1" smtClean="0">
                <a:latin typeface="Cambria" panose="02040503050406030204" pitchFamily="18" charset="0"/>
              </a:rPr>
              <a:t/>
            </a:r>
            <a:br>
              <a:rPr lang="ru-RU" sz="4400" b="1" smtClean="0">
                <a:latin typeface="Cambria" panose="02040503050406030204" pitchFamily="18" charset="0"/>
              </a:rPr>
            </a:br>
            <a:r>
              <a:rPr lang="ru-RU" sz="4400" b="1" smtClean="0">
                <a:latin typeface="Cambria" panose="02040503050406030204" pitchFamily="18" charset="0"/>
              </a:rPr>
              <a:t>НЕ обращать внимания на предложения закурить.</a:t>
            </a:r>
          </a:p>
          <a:p>
            <a:r>
              <a:rPr lang="ru-RU" sz="4400" b="1" smtClean="0">
                <a:latin typeface="Cambria" panose="02040503050406030204" pitchFamily="18" charset="0"/>
              </a:rPr>
              <a:t/>
            </a:r>
            <a:br>
              <a:rPr lang="ru-RU" sz="4400" b="1" smtClean="0">
                <a:latin typeface="Cambria" panose="02040503050406030204" pitchFamily="18" charset="0"/>
              </a:rPr>
            </a:br>
            <a:r>
              <a:rPr lang="ru-RU" sz="4400" b="1" smtClean="0">
                <a:latin typeface="Cambria" panose="02040503050406030204" pitchFamily="18" charset="0"/>
              </a:rPr>
              <a:t>Постараться объединиться с кем-то кто тоже не курит.</a:t>
            </a:r>
          </a:p>
          <a:p>
            <a:r>
              <a:rPr lang="ru-RU" sz="4400" b="1" smtClean="0">
                <a:latin typeface="Cambria" panose="02040503050406030204" pitchFamily="18" charset="0"/>
              </a:rPr>
              <a:t/>
            </a:r>
            <a:br>
              <a:rPr lang="ru-RU" sz="4400" b="1" smtClean="0">
                <a:latin typeface="Cambria" panose="02040503050406030204" pitchFamily="18" charset="0"/>
              </a:rPr>
            </a:br>
            <a:r>
              <a:rPr lang="ru-RU" sz="4400" b="1" smtClean="0">
                <a:latin typeface="Cambria" panose="02040503050406030204" pitchFamily="18" charset="0"/>
              </a:rPr>
              <a:t>Постараться избегать курящих компаний.</a:t>
            </a:r>
          </a:p>
          <a:p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472880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/>
              <a:t>Мои аргументы против курения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Курение разрушает организм.</a:t>
            </a:r>
          </a:p>
          <a:p>
            <a:r>
              <a:rPr lang="ru-RU" dirty="0" smtClean="0"/>
              <a:t>Курение приводит к неизлечимым болезням.</a:t>
            </a:r>
          </a:p>
          <a:p>
            <a:r>
              <a:rPr lang="ru-RU" dirty="0" smtClean="0"/>
              <a:t>Курение снижает физическую активность.</a:t>
            </a:r>
          </a:p>
          <a:p>
            <a:r>
              <a:rPr lang="ru-RU" dirty="0" smtClean="0"/>
              <a:t>Курение портит цвет кожи.</a:t>
            </a:r>
          </a:p>
          <a:p>
            <a:r>
              <a:rPr lang="ru-RU" dirty="0" smtClean="0"/>
              <a:t>Никотин забирает свободу, человек становится его рабом.</a:t>
            </a:r>
          </a:p>
          <a:p>
            <a:endParaRPr lang="ru-RU" dirty="0"/>
          </a:p>
        </p:txBody>
      </p:sp>
      <p:pic>
        <p:nvPicPr>
          <p:cNvPr id="18436" name="Picture 4" descr="http://www.nosmoking18.ru/wp-content/uploads/2012/09/yD_w2OfDQgE1-300x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876" y="339355"/>
            <a:ext cx="2857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www.nosmoking18.ru/wp-content/uploads/2012/09/kgeLkWRYpyc1-150x1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22" y="4597758"/>
            <a:ext cx="2265654" cy="198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64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/>
              <a:t>ЧТО ВЫИГРЫВАЕТ ЧЕЛОВЕК, ОТКАЗАВШИСЬ ОТ КУРЕНИЯ?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в</a:t>
            </a:r>
            <a:r>
              <a:rPr lang="ru-RU" dirty="0" smtClean="0"/>
              <a:t>ам не придется мучиться, что негде купить сигареты;</a:t>
            </a:r>
          </a:p>
          <a:p>
            <a:pPr lvl="0"/>
            <a:r>
              <a:rPr lang="ru-RU" dirty="0"/>
              <a:t>в</a:t>
            </a:r>
            <a:r>
              <a:rPr lang="ru-RU" dirty="0" smtClean="0"/>
              <a:t>ы не будете испытывать неудобства, и раздражаться в общественных местах, где не разрешается курить;</a:t>
            </a:r>
          </a:p>
          <a:p>
            <a:pPr lvl="0"/>
            <a:r>
              <a:rPr lang="ru-RU" dirty="0" smtClean="0"/>
              <a:t>через </a:t>
            </a:r>
            <a:r>
              <a:rPr lang="ru-RU" dirty="0"/>
              <a:t>неделю улучшается цвет лица, пропадает неприятный запах от кожи, от волос, от дыхания;</a:t>
            </a:r>
          </a:p>
          <a:p>
            <a:pPr lvl="0"/>
            <a:r>
              <a:rPr lang="ru-RU" dirty="0"/>
              <a:t>после первого месяца становится легче дышать, исчезает головная боль, повышается вкусовая чувствительность;</a:t>
            </a:r>
          </a:p>
          <a:p>
            <a:pPr lvl="0"/>
            <a:r>
              <a:rPr lang="ru-RU" dirty="0"/>
              <a:t>за полгода улучшаются спортивные показатели – пульс становится реже, уже можно задерживать дыхание на долгое время, а значит, человек в хорошей форме;</a:t>
            </a:r>
          </a:p>
          <a:p>
            <a:pPr lvl="0"/>
            <a:r>
              <a:rPr lang="ru-RU" dirty="0"/>
              <a:t>можно сосчитать, сколько денег уже сэкономлено, и сделать на сэкономленные деньги себе подарок.</a:t>
            </a:r>
          </a:p>
        </p:txBody>
      </p:sp>
    </p:spTree>
    <p:extLst>
      <p:ext uri="{BB962C8B-B14F-4D97-AF65-F5344CB8AC3E}">
        <p14:creationId xmlns:p14="http://schemas.microsoft.com/office/powerpoint/2010/main" val="2828131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slekar.info/images/original/19189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59" y="365125"/>
            <a:ext cx="7147202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463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400050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u="sng" smtClean="0"/>
              <a:t>Для меня самое ценное</a:t>
            </a:r>
            <a:r>
              <a:rPr lang="ru-RU" u="sng" smtClean="0"/>
              <a:t> ….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66800" y="1771650"/>
            <a:ext cx="7772400" cy="4610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Здоровье</a:t>
            </a:r>
          </a:p>
          <a:p>
            <a:pPr algn="ctr">
              <a:buFontTx/>
              <a:buNone/>
            </a:pPr>
            <a:endParaRPr lang="ru-RU" sz="1400" b="1" dirty="0" smtClean="0"/>
          </a:p>
          <a:p>
            <a:pPr algn="ctr"/>
            <a:r>
              <a:rPr lang="ru-RU" sz="3600" b="1" dirty="0" smtClean="0"/>
              <a:t>независимость отношений</a:t>
            </a:r>
          </a:p>
          <a:p>
            <a:pPr algn="ctr">
              <a:buFontTx/>
              <a:buNone/>
            </a:pPr>
            <a:endParaRPr lang="ru-RU" sz="1600" b="1" dirty="0" smtClean="0"/>
          </a:p>
          <a:p>
            <a:pPr algn="ctr"/>
            <a:r>
              <a:rPr lang="ru-RU" sz="3600" b="1" dirty="0" smtClean="0"/>
              <a:t>переживания и ощущения </a:t>
            </a:r>
          </a:p>
          <a:p>
            <a:pPr algn="ctr">
              <a:buFontTx/>
              <a:buNone/>
            </a:pPr>
            <a:endParaRPr lang="ru-RU" sz="1600" b="1" dirty="0" smtClean="0"/>
          </a:p>
          <a:p>
            <a:pPr algn="ctr"/>
            <a:r>
              <a:rPr lang="ru-RU" sz="3600" b="1" dirty="0" smtClean="0"/>
              <a:t>ценность личных жизненных достижений </a:t>
            </a:r>
          </a:p>
          <a:p>
            <a:pPr algn="ctr">
              <a:buFontTx/>
              <a:buNone/>
            </a:pPr>
            <a:endParaRPr lang="ru-RU" sz="1600" b="1" dirty="0" smtClean="0"/>
          </a:p>
          <a:p>
            <a:pPr algn="ctr"/>
            <a:r>
              <a:rPr lang="ru-RU" sz="3600" b="1" dirty="0" smtClean="0"/>
              <a:t>материальные ценности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020823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93663" y="1588"/>
            <a:ext cx="2833687" cy="6856412"/>
            <a:chOff x="-5" y="0"/>
            <a:chExt cx="1785" cy="4319"/>
          </a:xfrm>
        </p:grpSpPr>
        <p:sp>
          <p:nvSpPr>
            <p:cNvPr id="5" name="Freeform 59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2"/>
                <a:gd name="T49" fmla="*/ 0 h 802"/>
                <a:gd name="T50" fmla="*/ 472 w 472"/>
                <a:gd name="T51" fmla="*/ 802 h 8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grpSp>
          <p:nvGrpSpPr>
            <p:cNvPr id="6" name="Group 55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4" name="Freeform 58"/>
              <p:cNvSpPr>
                <a:spLocks/>
              </p:cNvSpPr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17"/>
                  <a:gd name="T14" fmla="*/ 83 w 83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5" name="Freeform 57"/>
              <p:cNvSpPr>
                <a:spLocks/>
              </p:cNvSpPr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0"/>
                  <a:gd name="T13" fmla="*/ 0 h 98"/>
                  <a:gd name="T14" fmla="*/ 140 w 140"/>
                  <a:gd name="T15" fmla="*/ 98 h 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6" name="Freeform 56"/>
              <p:cNvSpPr>
                <a:spLocks/>
              </p:cNvSpPr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"/>
                  <a:gd name="T13" fmla="*/ 0 h 49"/>
                  <a:gd name="T14" fmla="*/ 145 w 145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7" name="Freeform 54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10"/>
                <a:gd name="T88" fmla="*/ 0 h 768"/>
                <a:gd name="T89" fmla="*/ 710 w 710"/>
                <a:gd name="T90" fmla="*/ 768 h 7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rgbClr val="FF99CC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grpSp>
          <p:nvGrpSpPr>
            <p:cNvPr id="8" name="Group 44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5" name="Freeform 53"/>
              <p:cNvSpPr>
                <a:spLocks/>
              </p:cNvSpPr>
              <p:nvPr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"/>
                  <a:gd name="T145" fmla="*/ 0 h 210"/>
                  <a:gd name="T146" fmla="*/ 217 w 217"/>
                  <a:gd name="T147" fmla="*/ 210 h 2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6" name="Freeform 52"/>
              <p:cNvSpPr>
                <a:spLocks/>
              </p:cNvSpPr>
              <p:nvPr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2"/>
                  <a:gd name="T175" fmla="*/ 0 h 213"/>
                  <a:gd name="T176" fmla="*/ 182 w 182"/>
                  <a:gd name="T177" fmla="*/ 213 h 21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7" name="Freeform 51"/>
              <p:cNvSpPr>
                <a:spLocks/>
              </p:cNvSpPr>
              <p:nvPr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8"/>
                  <a:gd name="T76" fmla="*/ 0 h 217"/>
                  <a:gd name="T77" fmla="*/ 128 w 128"/>
                  <a:gd name="T78" fmla="*/ 217 h 2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8" name="Freeform 50"/>
              <p:cNvSpPr>
                <a:spLocks/>
              </p:cNvSpPr>
              <p:nvPr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7"/>
                  <a:gd name="T82" fmla="*/ 0 h 132"/>
                  <a:gd name="T83" fmla="*/ 117 w 117"/>
                  <a:gd name="T84" fmla="*/ 132 h 13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9" name="Freeform 49"/>
              <p:cNvSpPr>
                <a:spLocks/>
              </p:cNvSpPr>
              <p:nvPr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77"/>
                  <a:gd name="T41" fmla="*/ 29 w 29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grpSp>
            <p:nvGrpSpPr>
              <p:cNvPr id="40" name="Group 45"/>
              <p:cNvGrpSpPr>
                <a:grpSpLocks/>
              </p:cNvGrpSpPr>
              <p:nvPr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1" name="Freeform 48"/>
                <p:cNvSpPr>
                  <a:spLocks/>
                </p:cNvSpPr>
                <p:nvPr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07"/>
                    <a:gd name="T91" fmla="*/ 0 h 564"/>
                    <a:gd name="T92" fmla="*/ 207 w 207"/>
                    <a:gd name="T93" fmla="*/ 564 h 56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2" name="Freeform 47"/>
                <p:cNvSpPr>
                  <a:spLocks/>
                </p:cNvSpPr>
                <p:nvPr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7"/>
                    <a:gd name="T46" fmla="*/ 0 h 232"/>
                    <a:gd name="T47" fmla="*/ 47 w 47"/>
                    <a:gd name="T48" fmla="*/ 232 h 2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3" name="Freeform 46"/>
                <p:cNvSpPr>
                  <a:spLocks/>
                </p:cNvSpPr>
                <p:nvPr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7"/>
                    <a:gd name="T55" fmla="*/ 0 h 40"/>
                    <a:gd name="T56" fmla="*/ 87 w 87"/>
                    <a:gd name="T57" fmla="*/ 40 h 4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ru-RU"/>
                </a:p>
              </p:txBody>
            </p:sp>
          </p:grpSp>
        </p:grpSp>
        <p:grpSp>
          <p:nvGrpSpPr>
            <p:cNvPr id="9" name="Group 40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2" name="Freeform 43"/>
              <p:cNvSpPr>
                <a:spLocks/>
              </p:cNvSpPr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17"/>
                  <a:gd name="T14" fmla="*/ 83 w 83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3" name="Freeform 42"/>
              <p:cNvSpPr>
                <a:spLocks/>
              </p:cNvSpPr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0"/>
                  <a:gd name="T13" fmla="*/ 0 h 98"/>
                  <a:gd name="T14" fmla="*/ 140 w 140"/>
                  <a:gd name="T15" fmla="*/ 98 h 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4" name="Freeform 41"/>
              <p:cNvSpPr>
                <a:spLocks/>
              </p:cNvSpPr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"/>
                  <a:gd name="T13" fmla="*/ 0 h 49"/>
                  <a:gd name="T14" fmla="*/ 145 w 145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9" name="Freeform 39"/>
              <p:cNvSpPr>
                <a:spLocks/>
              </p:cNvSpPr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17"/>
                  <a:gd name="T14" fmla="*/ 83 w 83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0" name="Freeform 38"/>
              <p:cNvSpPr>
                <a:spLocks/>
              </p:cNvSpPr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0"/>
                  <a:gd name="T13" fmla="*/ 0 h 98"/>
                  <a:gd name="T14" fmla="*/ 140 w 140"/>
                  <a:gd name="T15" fmla="*/ 98 h 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1" name="Freeform 37"/>
              <p:cNvSpPr>
                <a:spLocks/>
              </p:cNvSpPr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"/>
                  <a:gd name="T13" fmla="*/ 0 h 49"/>
                  <a:gd name="T14" fmla="*/ 145 w 145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11" name="Group 32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6" name="Freeform 35"/>
              <p:cNvSpPr>
                <a:spLocks/>
              </p:cNvSpPr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17"/>
                  <a:gd name="T14" fmla="*/ 83 w 83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7" name="Freeform 34"/>
              <p:cNvSpPr>
                <a:spLocks/>
              </p:cNvSpPr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0"/>
                  <a:gd name="T13" fmla="*/ 0 h 98"/>
                  <a:gd name="T14" fmla="*/ 140 w 140"/>
                  <a:gd name="T15" fmla="*/ 98 h 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8" name="Freeform 33"/>
              <p:cNvSpPr>
                <a:spLocks/>
              </p:cNvSpPr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"/>
                  <a:gd name="T13" fmla="*/ 0 h 49"/>
                  <a:gd name="T14" fmla="*/ 145 w 145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12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756"/>
                <a:gd name="T131" fmla="*/ 699 w 699"/>
                <a:gd name="T132" fmla="*/ 756 h 7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13" name="Freeform 30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9"/>
                <a:gd name="T76" fmla="*/ 0 h 156"/>
                <a:gd name="T77" fmla="*/ 109 w 109"/>
                <a:gd name="T78" fmla="*/ 156 h 1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40"/>
                <a:gd name="T53" fmla="*/ 54 w 54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8"/>
                <a:gd name="T52" fmla="*/ 0 h 209"/>
                <a:gd name="T53" fmla="*/ 118 w 118"/>
                <a:gd name="T54" fmla="*/ 209 h 2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"/>
                <a:gd name="T85" fmla="*/ 0 h 128"/>
                <a:gd name="T86" fmla="*/ 130 w 130"/>
                <a:gd name="T87" fmla="*/ 128 h 1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86"/>
                <a:gd name="T35" fmla="*/ 47 w 47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7"/>
                <a:gd name="T136" fmla="*/ 0 h 740"/>
                <a:gd name="T137" fmla="*/ 497 w 497"/>
                <a:gd name="T138" fmla="*/ 740 h 7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7"/>
                <a:gd name="T100" fmla="*/ 0 h 237"/>
                <a:gd name="T101" fmla="*/ 257 w 257"/>
                <a:gd name="T102" fmla="*/ 237 h 2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4"/>
                <a:gd name="T91" fmla="*/ 0 h 110"/>
                <a:gd name="T92" fmla="*/ 124 w 124"/>
                <a:gd name="T93" fmla="*/ 110 h 1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9"/>
                <a:gd name="T76" fmla="*/ 0 h 156"/>
                <a:gd name="T77" fmla="*/ 109 w 109"/>
                <a:gd name="T78" fmla="*/ 156 h 1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94"/>
                <a:gd name="T41" fmla="*/ 46 w 46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40"/>
                <a:gd name="T53" fmla="*/ 54 w 54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0"/>
                <a:gd name="T115" fmla="*/ 0 h 650"/>
                <a:gd name="T116" fmla="*/ 360 w 360"/>
                <a:gd name="T117" fmla="*/ 650 h 6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6"/>
                <a:gd name="T97" fmla="*/ 0 h 666"/>
                <a:gd name="T98" fmla="*/ 596 w 596"/>
                <a:gd name="T99" fmla="*/ 666 h 6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</p:grpSp>
      <p:pic>
        <p:nvPicPr>
          <p:cNvPr id="47" name="Picture 12" descr="малыш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93" y="1662992"/>
            <a:ext cx="2139950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1" descr="малы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87" y="3448051"/>
            <a:ext cx="1743075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0" descr="малыш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6"/>
          <a:stretch>
            <a:fillRect/>
          </a:stretch>
        </p:blipFill>
        <p:spPr bwMode="auto">
          <a:xfrm>
            <a:off x="5100946" y="1654351"/>
            <a:ext cx="22860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 descr="малыш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411" y="1774359"/>
            <a:ext cx="3313112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 descr="малыш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483117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WordArt 6"/>
          <p:cNvSpPr>
            <a:spLocks noChangeArrowheads="1" noChangeShapeType="1" noTextEdit="1"/>
          </p:cNvSpPr>
          <p:nvPr/>
        </p:nvSpPr>
        <p:spPr bwMode="auto">
          <a:xfrm>
            <a:off x="438150" y="766763"/>
            <a:ext cx="8613775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E91A15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Не убивайте своё будущее и будущее России!</a:t>
            </a:r>
          </a:p>
        </p:txBody>
      </p:sp>
      <p:sp>
        <p:nvSpPr>
          <p:cNvPr id="54" name="WordArt 5"/>
          <p:cNvSpPr>
            <a:spLocks noChangeArrowheads="1" noChangeShapeType="1" noTextEdit="1"/>
          </p:cNvSpPr>
          <p:nvPr/>
        </p:nvSpPr>
        <p:spPr bwMode="auto">
          <a:xfrm>
            <a:off x="3089275" y="190500"/>
            <a:ext cx="2305050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E91A15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Не курите!</a:t>
            </a:r>
          </a:p>
        </p:txBody>
      </p:sp>
    </p:spTree>
    <p:extLst>
      <p:ext uri="{BB962C8B-B14F-4D97-AF65-F5344CB8AC3E}">
        <p14:creationId xmlns:p14="http://schemas.microsoft.com/office/powerpoint/2010/main" val="869627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93663" y="1588"/>
            <a:ext cx="2833687" cy="6856412"/>
            <a:chOff x="-5" y="0"/>
            <a:chExt cx="1785" cy="4319"/>
          </a:xfrm>
        </p:grpSpPr>
        <p:sp>
          <p:nvSpPr>
            <p:cNvPr id="5" name="Freeform 59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2"/>
                <a:gd name="T49" fmla="*/ 0 h 802"/>
                <a:gd name="T50" fmla="*/ 472 w 472"/>
                <a:gd name="T51" fmla="*/ 802 h 8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grpSp>
          <p:nvGrpSpPr>
            <p:cNvPr id="6" name="Group 55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4" name="Freeform 58"/>
              <p:cNvSpPr>
                <a:spLocks/>
              </p:cNvSpPr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17"/>
                  <a:gd name="T14" fmla="*/ 83 w 83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5" name="Freeform 57"/>
              <p:cNvSpPr>
                <a:spLocks/>
              </p:cNvSpPr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0"/>
                  <a:gd name="T13" fmla="*/ 0 h 98"/>
                  <a:gd name="T14" fmla="*/ 140 w 140"/>
                  <a:gd name="T15" fmla="*/ 98 h 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6" name="Freeform 56"/>
              <p:cNvSpPr>
                <a:spLocks/>
              </p:cNvSpPr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"/>
                  <a:gd name="T13" fmla="*/ 0 h 49"/>
                  <a:gd name="T14" fmla="*/ 145 w 145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7" name="Freeform 54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10"/>
                <a:gd name="T88" fmla="*/ 0 h 768"/>
                <a:gd name="T89" fmla="*/ 710 w 710"/>
                <a:gd name="T90" fmla="*/ 768 h 7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rgbClr val="FF99CC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grpSp>
          <p:nvGrpSpPr>
            <p:cNvPr id="8" name="Group 44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5" name="Freeform 53"/>
              <p:cNvSpPr>
                <a:spLocks/>
              </p:cNvSpPr>
              <p:nvPr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"/>
                  <a:gd name="T145" fmla="*/ 0 h 210"/>
                  <a:gd name="T146" fmla="*/ 217 w 217"/>
                  <a:gd name="T147" fmla="*/ 210 h 2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6" name="Freeform 52"/>
              <p:cNvSpPr>
                <a:spLocks/>
              </p:cNvSpPr>
              <p:nvPr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2"/>
                  <a:gd name="T175" fmla="*/ 0 h 213"/>
                  <a:gd name="T176" fmla="*/ 182 w 182"/>
                  <a:gd name="T177" fmla="*/ 213 h 21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7" name="Freeform 51"/>
              <p:cNvSpPr>
                <a:spLocks/>
              </p:cNvSpPr>
              <p:nvPr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8"/>
                  <a:gd name="T76" fmla="*/ 0 h 217"/>
                  <a:gd name="T77" fmla="*/ 128 w 128"/>
                  <a:gd name="T78" fmla="*/ 217 h 2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8" name="Freeform 50"/>
              <p:cNvSpPr>
                <a:spLocks/>
              </p:cNvSpPr>
              <p:nvPr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7"/>
                  <a:gd name="T82" fmla="*/ 0 h 132"/>
                  <a:gd name="T83" fmla="*/ 117 w 117"/>
                  <a:gd name="T84" fmla="*/ 132 h 13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9" name="Freeform 49"/>
              <p:cNvSpPr>
                <a:spLocks/>
              </p:cNvSpPr>
              <p:nvPr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77"/>
                  <a:gd name="T41" fmla="*/ 29 w 29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grpSp>
            <p:nvGrpSpPr>
              <p:cNvPr id="40" name="Group 45"/>
              <p:cNvGrpSpPr>
                <a:grpSpLocks/>
              </p:cNvGrpSpPr>
              <p:nvPr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1" name="Freeform 48"/>
                <p:cNvSpPr>
                  <a:spLocks/>
                </p:cNvSpPr>
                <p:nvPr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07"/>
                    <a:gd name="T91" fmla="*/ 0 h 564"/>
                    <a:gd name="T92" fmla="*/ 207 w 207"/>
                    <a:gd name="T93" fmla="*/ 564 h 56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2" name="Freeform 47"/>
                <p:cNvSpPr>
                  <a:spLocks/>
                </p:cNvSpPr>
                <p:nvPr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7"/>
                    <a:gd name="T46" fmla="*/ 0 h 232"/>
                    <a:gd name="T47" fmla="*/ 47 w 47"/>
                    <a:gd name="T48" fmla="*/ 232 h 2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3" name="Freeform 46"/>
                <p:cNvSpPr>
                  <a:spLocks/>
                </p:cNvSpPr>
                <p:nvPr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7"/>
                    <a:gd name="T55" fmla="*/ 0 h 40"/>
                    <a:gd name="T56" fmla="*/ 87 w 87"/>
                    <a:gd name="T57" fmla="*/ 40 h 4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ru-RU"/>
                </a:p>
              </p:txBody>
            </p:sp>
          </p:grpSp>
        </p:grpSp>
        <p:grpSp>
          <p:nvGrpSpPr>
            <p:cNvPr id="9" name="Group 40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2" name="Freeform 43"/>
              <p:cNvSpPr>
                <a:spLocks/>
              </p:cNvSpPr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17"/>
                  <a:gd name="T14" fmla="*/ 83 w 83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3" name="Freeform 42"/>
              <p:cNvSpPr>
                <a:spLocks/>
              </p:cNvSpPr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0"/>
                  <a:gd name="T13" fmla="*/ 0 h 98"/>
                  <a:gd name="T14" fmla="*/ 140 w 140"/>
                  <a:gd name="T15" fmla="*/ 98 h 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4" name="Freeform 41"/>
              <p:cNvSpPr>
                <a:spLocks/>
              </p:cNvSpPr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"/>
                  <a:gd name="T13" fmla="*/ 0 h 49"/>
                  <a:gd name="T14" fmla="*/ 145 w 145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9" name="Freeform 39"/>
              <p:cNvSpPr>
                <a:spLocks/>
              </p:cNvSpPr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17"/>
                  <a:gd name="T14" fmla="*/ 83 w 83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0" name="Freeform 38"/>
              <p:cNvSpPr>
                <a:spLocks/>
              </p:cNvSpPr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0"/>
                  <a:gd name="T13" fmla="*/ 0 h 98"/>
                  <a:gd name="T14" fmla="*/ 140 w 140"/>
                  <a:gd name="T15" fmla="*/ 98 h 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1" name="Freeform 37"/>
              <p:cNvSpPr>
                <a:spLocks/>
              </p:cNvSpPr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"/>
                  <a:gd name="T13" fmla="*/ 0 h 49"/>
                  <a:gd name="T14" fmla="*/ 145 w 145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11" name="Group 32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6" name="Freeform 35"/>
              <p:cNvSpPr>
                <a:spLocks/>
              </p:cNvSpPr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17"/>
                  <a:gd name="T14" fmla="*/ 83 w 83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7" name="Freeform 34"/>
              <p:cNvSpPr>
                <a:spLocks/>
              </p:cNvSpPr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0"/>
                  <a:gd name="T13" fmla="*/ 0 h 98"/>
                  <a:gd name="T14" fmla="*/ 140 w 140"/>
                  <a:gd name="T15" fmla="*/ 98 h 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8" name="Freeform 33"/>
              <p:cNvSpPr>
                <a:spLocks/>
              </p:cNvSpPr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"/>
                  <a:gd name="T13" fmla="*/ 0 h 49"/>
                  <a:gd name="T14" fmla="*/ 145 w 145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12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756"/>
                <a:gd name="T131" fmla="*/ 699 w 699"/>
                <a:gd name="T132" fmla="*/ 756 h 7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13" name="Freeform 30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9"/>
                <a:gd name="T76" fmla="*/ 0 h 156"/>
                <a:gd name="T77" fmla="*/ 109 w 109"/>
                <a:gd name="T78" fmla="*/ 156 h 1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40"/>
                <a:gd name="T53" fmla="*/ 54 w 54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8"/>
                <a:gd name="T52" fmla="*/ 0 h 209"/>
                <a:gd name="T53" fmla="*/ 118 w 118"/>
                <a:gd name="T54" fmla="*/ 209 h 2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"/>
                <a:gd name="T85" fmla="*/ 0 h 128"/>
                <a:gd name="T86" fmla="*/ 130 w 130"/>
                <a:gd name="T87" fmla="*/ 128 h 1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86"/>
                <a:gd name="T35" fmla="*/ 47 w 47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7"/>
                <a:gd name="T136" fmla="*/ 0 h 740"/>
                <a:gd name="T137" fmla="*/ 497 w 497"/>
                <a:gd name="T138" fmla="*/ 740 h 7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7"/>
                <a:gd name="T100" fmla="*/ 0 h 237"/>
                <a:gd name="T101" fmla="*/ 257 w 257"/>
                <a:gd name="T102" fmla="*/ 237 h 2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4"/>
                <a:gd name="T91" fmla="*/ 0 h 110"/>
                <a:gd name="T92" fmla="*/ 124 w 124"/>
                <a:gd name="T93" fmla="*/ 110 h 1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9"/>
                <a:gd name="T76" fmla="*/ 0 h 156"/>
                <a:gd name="T77" fmla="*/ 109 w 109"/>
                <a:gd name="T78" fmla="*/ 156 h 1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94"/>
                <a:gd name="T41" fmla="*/ 46 w 46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40"/>
                <a:gd name="T53" fmla="*/ 54 w 54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0"/>
                <a:gd name="T115" fmla="*/ 0 h 650"/>
                <a:gd name="T116" fmla="*/ 360 w 360"/>
                <a:gd name="T117" fmla="*/ 650 h 6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6"/>
                <a:gd name="T97" fmla="*/ 0 h 666"/>
                <a:gd name="T98" fmla="*/ 596 w 596"/>
                <a:gd name="T99" fmla="*/ 666 h 6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/>
            </a:p>
          </p:txBody>
        </p:sp>
      </p:grpSp>
      <p:pic>
        <p:nvPicPr>
          <p:cNvPr id="51" name="Picture 8" descr="малыш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19" y="2547673"/>
            <a:ext cx="5099903" cy="336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5"/>
          <p:cNvSpPr>
            <a:spLocks noChangeArrowheads="1" noChangeShapeType="1" noTextEdit="1"/>
          </p:cNvSpPr>
          <p:nvPr/>
        </p:nvSpPr>
        <p:spPr bwMode="auto">
          <a:xfrm>
            <a:off x="3322750" y="551329"/>
            <a:ext cx="5911402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E91A15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Удачи вам и здоровья!</a:t>
            </a:r>
            <a:endParaRPr lang="ru-RU" sz="3600" kern="10" dirty="0">
              <a:solidFill>
                <a:srgbClr val="E91A15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://im3-tub-ru.yandex.net/i?id=58415973-6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570" y="2196236"/>
            <a:ext cx="3243197" cy="337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8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В 2001 году в России был принят Федеральный закон об ограничении курения табака.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Вот некоторые статьи:</a:t>
            </a:r>
          </a:p>
          <a:p>
            <a:r>
              <a:rPr lang="ru-RU" b="1" dirty="0" smtClean="0"/>
              <a:t>Статья 3.</a:t>
            </a:r>
            <a:r>
              <a:rPr lang="ru-RU" dirty="0" smtClean="0"/>
              <a:t> Каждая упаковка должна содержать предупредительные надписи о вреде курения.</a:t>
            </a:r>
          </a:p>
          <a:p>
            <a:r>
              <a:rPr lang="ru-RU" b="1" dirty="0" smtClean="0"/>
              <a:t>Статья 5. </a:t>
            </a:r>
            <a:r>
              <a:rPr lang="ru-RU" dirty="0" smtClean="0"/>
              <a:t>Запрещается розничная продажа на территории и в помещениях образовательных учреждений, а также не менее 100 м от границ территории образовательного учреждения.</a:t>
            </a:r>
          </a:p>
          <a:p>
            <a:r>
              <a:rPr lang="ru-RU" b="1" dirty="0" smtClean="0"/>
              <a:t>Статья 4. </a:t>
            </a:r>
            <a:r>
              <a:rPr lang="ru-RU" dirty="0" smtClean="0"/>
              <a:t>Запрещение розничной продажи лицам, не достигшим 18 лет.</a:t>
            </a:r>
          </a:p>
          <a:p>
            <a:r>
              <a:rPr lang="ru-RU" b="1" dirty="0" smtClean="0"/>
              <a:t>Статья 5. </a:t>
            </a:r>
            <a:r>
              <a:rPr lang="ru-RU" dirty="0" smtClean="0"/>
              <a:t>Реклама табака и табачных изделий. Она в течение 5 лет исчезнет. А сейчас действует в соответствии с законодательством РФ о рекламе.</a:t>
            </a:r>
          </a:p>
          <a:p>
            <a:r>
              <a:rPr lang="ru-RU" b="1" dirty="0" smtClean="0"/>
              <a:t>Статья 7. </a:t>
            </a:r>
            <a:r>
              <a:rPr lang="ru-RU" dirty="0" smtClean="0"/>
              <a:t>О вреде курения.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61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некоторые статьи из Рамочной конвенции ВОЗ.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признавая</a:t>
            </a:r>
            <a:r>
              <a:rPr lang="ru-RU" dirty="0"/>
              <a:t>, что распространение табачной эпидемии является глобальной проблемой, которые имеют серьёзные последствия для здоровья людей…</a:t>
            </a:r>
          </a:p>
          <a:p>
            <a:pPr lvl="0"/>
            <a:r>
              <a:rPr lang="ru-RU" dirty="0" smtClean="0"/>
              <a:t>проявляя </a:t>
            </a:r>
            <a:r>
              <a:rPr lang="ru-RU" dirty="0"/>
              <a:t>глубокую обеспокоенность по поводу распространения курения… детьми и подростками во всём мире, особенно курения во всё более раннем возрасте.</a:t>
            </a:r>
          </a:p>
          <a:p>
            <a:pPr lvl="0"/>
            <a:r>
              <a:rPr lang="ru-RU" dirty="0" smtClean="0"/>
              <a:t>проявляя </a:t>
            </a:r>
            <a:r>
              <a:rPr lang="ru-RU" dirty="0"/>
              <a:t>тревогу в связи с расширением масштабов курения… женщинами и девушками…</a:t>
            </a:r>
          </a:p>
          <a:p>
            <a:pPr lvl="0"/>
            <a:r>
              <a:rPr lang="ru-RU" dirty="0"/>
              <a:t>проявляя серьёзное беспокойство по поводу увеличения во всём мире потребления и производства сигарет и других табачных изделий.</a:t>
            </a:r>
          </a:p>
          <a:p>
            <a:pPr lvl="0"/>
            <a:r>
              <a:rPr lang="ru-RU" dirty="0"/>
              <a:t>признавая, что научные данные недвусмысленно подтверждают, что потребление табака и воздействие табачного дыма является причиной смерти, болезни и инвалидности, …но существует разрыв во времени (т. е. смерть могут связать с другими причинами, но не с табаком).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91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Антитабачный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закон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102" name="Picture 6" descr="http://im1-tub-ru.yandex.net/i?id=181884274-3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5" y="396875"/>
            <a:ext cx="9810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21 </a:t>
            </a:r>
            <a:r>
              <a:rPr lang="ru-RU" b="1" dirty="0"/>
              <a:t>октября 2013 </a:t>
            </a:r>
            <a:r>
              <a:rPr lang="ru-RU" dirty="0"/>
              <a:t>антитабачный закон в России был подписан президентом Владимиром Путиным и одобрен Госдумой , а в действие вступил с 15 ноября. Законопроект вступает в действие поэтапно – с 15 ноября вступают в действие очередные поправки, вводящие санкции за курение, а с 1 июня 2014 года очередные новые поправки окончательно запретят курение в барах и ресторанах, поездах дальнего следования. </a:t>
            </a:r>
          </a:p>
          <a:p>
            <a:endParaRPr lang="ru-RU" dirty="0"/>
          </a:p>
        </p:txBody>
      </p:sp>
      <p:pic>
        <p:nvPicPr>
          <p:cNvPr id="14" name="Picture 2" descr="http://im0-tub-ru.yandex.net/i?id=22522708-0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844" y="261938"/>
            <a:ext cx="2066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static4.aif.ru/pictures/201302/stopsmoke-infogr-upd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06" y="244699"/>
            <a:ext cx="8178083" cy="649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6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Список мест, где запрещается курить (согласно федеральному закону Российской Федерации от 23 февраля 2013 г. N 15-ФЗ):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100" b="1" dirty="0" smtClean="0"/>
              <a:t>1</a:t>
            </a:r>
            <a:r>
              <a:rPr lang="ru-RU" sz="1100" b="1" dirty="0"/>
              <a:t>. На территориях и в помещениях, предназначенных для оказания образовательных услуг, услуг учреждениями культуры и учреждениями органов по делам молодежи, услуг в области физической культуры и спорта.</a:t>
            </a:r>
          </a:p>
          <a:p>
            <a:r>
              <a:rPr lang="ru-RU" sz="1100" b="1" dirty="0"/>
              <a:t>2. На территориях и в помещениях, предназначенных для оказания медицинских, реабилитационных и санаторно-курортных услуг.</a:t>
            </a:r>
          </a:p>
          <a:p>
            <a:r>
              <a:rPr lang="ru-RU" sz="1100" b="1" dirty="0"/>
              <a:t>3. На воздушных судах, на всех видах общественного транспорта (транспорта общего пользования) городского и пригородного сообщения (в том числе на судах при перевозках пассажиров по внутригородским и пригородным маршрутам), в местах на открытом воздухе на расстоянии менее чем пятнадцать метров от входов в помещения железнодорожных вокзалов, автовокзалов, аэропортов, морских портов, речных портов, станций метрополитенов, а также на станциях метрополитенов, в помещениях железнодорожных вокзалов, автовокзалов, аэропортов, морских портов, речных портов, предназначенных для оказания услуг по перевозкам пассажиров.</a:t>
            </a:r>
          </a:p>
          <a:p>
            <a:r>
              <a:rPr lang="ru-RU" sz="1100" b="1" dirty="0"/>
              <a:t>4. В помещениях социальных служб.</a:t>
            </a:r>
          </a:p>
          <a:p>
            <a:r>
              <a:rPr lang="ru-RU" sz="1100" b="1" dirty="0"/>
              <a:t>5. В помещениях, занятых органами государственной власти, органами местного самоуправления.</a:t>
            </a:r>
          </a:p>
          <a:p>
            <a:r>
              <a:rPr lang="ru-RU" sz="1100" b="1" dirty="0"/>
              <a:t>6. На рабочих местах и в рабочих зонах, организованных в помещениях.</a:t>
            </a:r>
          </a:p>
          <a:p>
            <a:r>
              <a:rPr lang="ru-RU" sz="1100" b="1" dirty="0"/>
              <a:t>7. В лифтах и помещениях общего пользования многоквартирных домов.</a:t>
            </a:r>
          </a:p>
          <a:p>
            <a:r>
              <a:rPr lang="ru-RU" sz="1100" b="1" dirty="0"/>
              <a:t>8. На детских площадках и в границах территорий, занятых пляжами.</a:t>
            </a:r>
          </a:p>
          <a:p>
            <a:r>
              <a:rPr lang="ru-RU" sz="1100" b="1" dirty="0"/>
              <a:t>9. На автозаправочных станциях.</a:t>
            </a:r>
          </a:p>
          <a:p>
            <a:r>
              <a:rPr lang="ru-RU" sz="1100" b="1" u="sng" dirty="0"/>
              <a:t>Кроме </a:t>
            </a:r>
            <a:r>
              <a:rPr lang="ru-RU" sz="1100" b="1" u="sng" dirty="0" smtClean="0"/>
              <a:t>того с </a:t>
            </a:r>
            <a:r>
              <a:rPr lang="ru-RU" sz="1100" b="1" u="sng" dirty="0"/>
              <a:t>1 июня 2014 года вводится запрет на курение:</a:t>
            </a:r>
          </a:p>
          <a:p>
            <a:r>
              <a:rPr lang="ru-RU" sz="1100" b="1" dirty="0"/>
              <a:t>1. В поездах дальнего следования, на судах, находящихся в дальнем плавании, при оказании услуг по перевозкам пассажиров.</a:t>
            </a:r>
          </a:p>
          <a:p>
            <a:r>
              <a:rPr lang="ru-RU" sz="1100" b="1" dirty="0"/>
              <a:t>2. В помещениях, предназначенных для предоставления жилищных услуг, гостиничных услуг, услуг по временному размещению и (или) обеспечению временного проживания.</a:t>
            </a:r>
          </a:p>
          <a:p>
            <a:r>
              <a:rPr lang="ru-RU" sz="1100" b="1" dirty="0"/>
              <a:t>3. В помещениях, предназначенных для предоставления бытовых услуг, услуг торговли, общественного питания, помещениях рынков, в нестационарных торговых объектах.</a:t>
            </a:r>
          </a:p>
          <a:p>
            <a:r>
              <a:rPr lang="ru-RU" sz="1100" b="1" dirty="0"/>
              <a:t>4. На пассажирских платформах, используемых исключительно для посадки в поезда, высадки из поездов пассажиров при их перевозках в пригородном сообщении.</a:t>
            </a:r>
          </a:p>
          <a:p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82172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39" y="365125"/>
            <a:ext cx="8137525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32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1221</Words>
  <Application>Microsoft Office PowerPoint</Application>
  <PresentationFormat>Широкоэкранный</PresentationFormat>
  <Paragraphs>141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Aharoni</vt:lpstr>
      <vt:lpstr>AngsanaUPC</vt:lpstr>
      <vt:lpstr>Arial</vt:lpstr>
      <vt:lpstr>Arial Black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Вот некоторые статьи из Рамочной конвенции ВОЗ. </vt:lpstr>
      <vt:lpstr>Антитабачный  закон </vt:lpstr>
      <vt:lpstr>Презентация PowerPoint</vt:lpstr>
      <vt:lpstr>Список мест, где запрещается курить (согласно федеральному закону Российской Федерации от 23 февраля 2013 г. N 15-ФЗ): </vt:lpstr>
      <vt:lpstr>Презентация PowerPoint</vt:lpstr>
      <vt:lpstr>Презентация PowerPoint</vt:lpstr>
      <vt:lpstr>Презентация PowerPoint</vt:lpstr>
      <vt:lpstr>Почему люди (особенно подростки) начинают курить?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Последствия курения</vt:lpstr>
      <vt:lpstr>Пословицы</vt:lpstr>
      <vt:lpstr>Презентация PowerPoint</vt:lpstr>
      <vt:lpstr>Презентация PowerPoint</vt:lpstr>
      <vt:lpstr>ЧТО ВЫИГРЫВАЕТ ЧЕЛОВЕК, ОТКАЗАВШИСЬ ОТ КУРЕНИЯ?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43</cp:revision>
  <dcterms:created xsi:type="dcterms:W3CDTF">2013-11-23T17:13:29Z</dcterms:created>
  <dcterms:modified xsi:type="dcterms:W3CDTF">2014-11-17T16:47:30Z</dcterms:modified>
</cp:coreProperties>
</file>