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aseline="0" dirty="0" smtClean="0"/>
              <a:t>В исследовании </a:t>
            </a:r>
            <a:r>
              <a:rPr lang="ru-RU" sz="2160" b="1" i="0" u="none" strike="noStrike" baseline="0" dirty="0" smtClean="0"/>
              <a:t>приняли участие </a:t>
            </a:r>
            <a:r>
              <a:rPr lang="ru-RU" baseline="0" dirty="0" smtClean="0"/>
              <a:t> 20 педагогов</a:t>
            </a:r>
            <a:endParaRPr lang="ru-RU" dirty="0"/>
          </a:p>
        </c:rich>
      </c:tx>
      <c:layout>
        <c:manualLayout>
          <c:xMode val="edge"/>
          <c:yMode val="edge"/>
          <c:x val="0.16508665023813021"/>
          <c:y val="1.6417534530147194E-2"/>
        </c:manualLayout>
      </c:layout>
      <c:spPr>
        <a:solidFill>
          <a:schemeClr val="bg1">
            <a:lumMod val="85000"/>
          </a:schemeClr>
        </a:solidFill>
      </c:sp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9"/>
          <c:dLbls>
            <c:dLbl>
              <c:idx val="1"/>
              <c:layout>
                <c:manualLayout>
                  <c:x val="0.1159671186934966"/>
                  <c:y val="3.2534070649715897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Активное развитие</c:v>
                </c:pt>
                <c:pt idx="1">
                  <c:v>Отсутствие сложившейся системы саморазвития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0.60000000000000031</c:v>
                </c:pt>
                <c:pt idx="1">
                  <c:v>0.4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1702232614954744"/>
          <c:y val="0.49528103608862795"/>
          <c:w val="0.37378727779021392"/>
          <c:h val="0.35675087080800777"/>
        </c:manualLayout>
      </c:layout>
      <c:spPr>
        <a:solidFill>
          <a:schemeClr val="bg1">
            <a:lumMod val="85000"/>
          </a:schemeClr>
        </a:solidFill>
      </c:sp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недостаток времени;</c:v>
                </c:pt>
              </c:strCache>
            </c:strRef>
          </c:tx>
          <c:dLbls>
            <c:dLbl>
              <c:idx val="0"/>
              <c:layout>
                <c:manualLayout>
                  <c:x val="2.1604938271604965E-2"/>
                  <c:y val="0.20123708726525374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Факторы,препятствующие развитию педагога.</c:v>
                </c:pt>
              </c:strCache>
            </c:strRef>
          </c:cat>
          <c:val>
            <c:numRef>
              <c:f>Лист1!$B$2</c:f>
              <c:numCache>
                <c:formatCode>0.00%</c:formatCode>
                <c:ptCount val="1"/>
                <c:pt idx="0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отсутствие поддержки со стороны руководителей</c:v>
                </c:pt>
              </c:strCache>
            </c:strRef>
          </c:tx>
          <c:dLbls>
            <c:dLbl>
              <c:idx val="0"/>
              <c:layout>
                <c:manualLayout>
                  <c:x val="1.6487466784200693E-2"/>
                  <c:y val="0.21886130167816426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Факторы,препятствующие развитию педагога.</c:v>
                </c:pt>
              </c:strCache>
            </c:strRef>
          </c:cat>
          <c:val>
            <c:numRef>
              <c:f>Лист1!$C$2</c:f>
              <c:numCache>
                <c:formatCode>0.00%</c:formatCode>
                <c:ptCount val="1"/>
                <c:pt idx="0">
                  <c:v>0.16600000000000001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стесненные жизненные обстоятельства;</c:v>
                </c:pt>
              </c:strCache>
            </c:strRef>
          </c:tx>
          <c:dLbls>
            <c:dLbl>
              <c:idx val="0"/>
              <c:layout>
                <c:manualLayout>
                  <c:x val="1.2345679012345687E-2"/>
                  <c:y val="0.18144327540309768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Факторы,препятствующие развитию педагога.</c:v>
                </c:pt>
              </c:strCache>
            </c:strRef>
          </c:cat>
          <c:val>
            <c:numRef>
              <c:f>Лист1!$D$2</c:f>
              <c:numCache>
                <c:formatCode>0.00%</c:formatCode>
                <c:ptCount val="1"/>
                <c:pt idx="0">
                  <c:v>0.13300000000000001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собственная инерция;</c:v>
                </c:pt>
              </c:strCache>
            </c:strRef>
          </c:tx>
          <c:dLbls>
            <c:dLbl>
              <c:idx val="0"/>
              <c:layout>
                <c:manualLayout>
                  <c:x val="1.6975345180225875E-2"/>
                  <c:y val="0.2502119975927713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Факторы,препятствующие развитию педагога.</c:v>
                </c:pt>
              </c:strCache>
            </c:strRef>
          </c:cat>
          <c:val>
            <c:numRef>
              <c:f>Лист1!$E$2</c:f>
              <c:numCache>
                <c:formatCode>0.00%</c:formatCode>
                <c:ptCount val="1"/>
                <c:pt idx="0">
                  <c:v>0.13300000000000001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состояние здоровья;</c:v>
                </c:pt>
              </c:strCache>
            </c:strRef>
          </c:tx>
          <c:dLbls>
            <c:dLbl>
              <c:idx val="0"/>
              <c:layout>
                <c:manualLayout>
                  <c:x val="2.1604839899391871E-2"/>
                  <c:y val="0.31482024981236195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Факторы,препятствующие развитию педагога.</c:v>
                </c:pt>
              </c:strCache>
            </c:strRef>
          </c:cat>
          <c:val>
            <c:numRef>
              <c:f>Лист1!$F$2</c:f>
              <c:numCache>
                <c:formatCode>0.00%</c:formatCode>
                <c:ptCount val="1"/>
                <c:pt idx="0">
                  <c:v>0.13300000000000001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разочарование;</c:v>
                </c:pt>
              </c:strCache>
            </c:strRef>
          </c:tx>
          <c:dLbls>
            <c:dLbl>
              <c:idx val="0"/>
              <c:layout>
                <c:manualLayout>
                  <c:x val="6.8556817912763801E-3"/>
                  <c:y val="0.27782240403269681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Факторы,препятствующие развитию педагога.</c:v>
                </c:pt>
              </c:strCache>
            </c:strRef>
          </c:cat>
          <c:val>
            <c:numRef>
              <c:f>Лист1!$G$2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препятствий нет.</c:v>
                </c:pt>
              </c:strCache>
            </c:strRef>
          </c:tx>
          <c:dLbls>
            <c:dLbl>
              <c:idx val="0"/>
              <c:layout>
                <c:manualLayout>
                  <c:x val="1.8128222547221528E-2"/>
                  <c:y val="0.24864099128497485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Факторы,препятствующие развитию педагога.</c:v>
                </c:pt>
              </c:strCache>
            </c:strRef>
          </c:cat>
          <c:val>
            <c:numRef>
              <c:f>Лист1!$H$2</c:f>
              <c:numCache>
                <c:formatCode>0.00%</c:formatCode>
                <c:ptCount val="1"/>
                <c:pt idx="0">
                  <c:v>0.13300000000000001</c:v>
                </c:pt>
              </c:numCache>
            </c:numRef>
          </c:val>
        </c:ser>
        <c:shape val="cylinder"/>
        <c:axId val="69837568"/>
        <c:axId val="69839104"/>
        <c:axId val="0"/>
      </c:bar3DChart>
      <c:catAx>
        <c:axId val="69837568"/>
        <c:scaling>
          <c:orientation val="minMax"/>
        </c:scaling>
        <c:axPos val="b"/>
        <c:numFmt formatCode="General" sourceLinked="1"/>
        <c:tickLblPos val="nextTo"/>
        <c:crossAx val="69839104"/>
        <c:crosses val="autoZero"/>
        <c:auto val="1"/>
        <c:lblAlgn val="ctr"/>
        <c:lblOffset val="100"/>
      </c:catAx>
      <c:valAx>
        <c:axId val="69839104"/>
        <c:scaling>
          <c:orientation val="minMax"/>
        </c:scaling>
        <c:axPos val="l"/>
        <c:majorGridlines/>
        <c:numFmt formatCode="0.00%" sourceLinked="1"/>
        <c:tickLblPos val="nextTo"/>
        <c:crossAx val="69837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711577719451798"/>
          <c:y val="0"/>
          <c:w val="0.32362496354622372"/>
          <c:h val="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доверие педагогу;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занятия самообразованием;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0.15000000000000008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обучение на курсах;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возратающая ответственность;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trendline>
            <c:trendlineType val="linear"/>
          </c:trendline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Лист1!$E$2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пример и влияние руководителей;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Лист1!$F$2</c:f>
              <c:numCache>
                <c:formatCode>0%</c:formatCode>
                <c:ptCount val="1"/>
                <c:pt idx="0">
                  <c:v>9.0000000000000024E-2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школьная методическая работа;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Лист1!$G$2</c:f>
              <c:numCache>
                <c:formatCode>0%</c:formatCode>
                <c:ptCount val="1"/>
                <c:pt idx="0">
                  <c:v>6.0000000000000026E-2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пример и влияние коллег;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Лист1!$H$2</c:f>
              <c:numCache>
                <c:formatCode>0%</c:formatCode>
                <c:ptCount val="1"/>
                <c:pt idx="0">
                  <c:v>6.0000000000000026E-2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интерес к работе;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Лист1!$I$2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внимание руководителей;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Лист1!$J$2</c:f>
              <c:numCache>
                <c:formatCode>0%</c:formatCode>
                <c:ptCount val="1"/>
                <c:pt idx="0">
                  <c:v>3.0000000000000002E-2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новизна деятельности;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Лист1!$K$2</c:f>
              <c:numCache>
                <c:formatCode>0%</c:formatCode>
                <c:ptCount val="1"/>
                <c:pt idx="0">
                  <c:v>3.0000000000000002E-2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возможность получить признание в коллективе.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Факторы, стимулирующие развитие педагога.</c:v>
                </c:pt>
              </c:strCache>
            </c:strRef>
          </c:cat>
          <c:val>
            <c:numRef>
              <c:f>Лист1!$L$2</c:f>
              <c:numCache>
                <c:formatCode>0%</c:formatCode>
                <c:ptCount val="1"/>
                <c:pt idx="0">
                  <c:v>3.0000000000000002E-2</c:v>
                </c:pt>
              </c:numCache>
            </c:numRef>
          </c:val>
        </c:ser>
        <c:gapWidth val="300"/>
        <c:axId val="95129600"/>
        <c:axId val="95131136"/>
      </c:barChart>
      <c:catAx>
        <c:axId val="95129600"/>
        <c:scaling>
          <c:orientation val="minMax"/>
        </c:scaling>
        <c:axPos val="b"/>
        <c:majorTickMark val="none"/>
        <c:tickLblPos val="nextTo"/>
        <c:spPr>
          <a:solidFill>
            <a:schemeClr val="bg1">
              <a:lumMod val="85000"/>
            </a:schemeClr>
          </a:solidFill>
        </c:spPr>
        <c:txPr>
          <a:bodyPr/>
          <a:lstStyle/>
          <a:p>
            <a:pPr>
              <a:defRPr b="1"/>
            </a:pPr>
            <a:endParaRPr lang="ru-RU"/>
          </a:p>
        </c:txPr>
        <c:crossAx val="95131136"/>
        <c:crosses val="autoZero"/>
        <c:auto val="1"/>
        <c:lblAlgn val="ctr"/>
        <c:lblOffset val="100"/>
      </c:catAx>
      <c:valAx>
        <c:axId val="95131136"/>
        <c:scaling>
          <c:orientation val="minMax"/>
        </c:scaling>
        <c:axPos val="l"/>
        <c:majorGridlines/>
        <c:minorGridlines/>
        <c:numFmt formatCode="0%" sourceLinked="1"/>
        <c:tickLblPos val="nextTo"/>
        <c:crossAx val="95129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444055604160623"/>
          <c:y val="0"/>
          <c:w val="0.34555944395839411"/>
          <c:h val="1"/>
        </c:manualLayout>
      </c:layout>
      <c:spPr>
        <a:solidFill>
          <a:schemeClr val="bg1">
            <a:lumMod val="85000"/>
          </a:schemeClr>
        </a:solidFill>
        <a:ln>
          <a:solidFill>
            <a:schemeClr val="accent1"/>
          </a:solidFill>
        </a:ln>
      </c:spPr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272808" cy="205359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КОММУНИКАТИВНАЯ КУЛЬТУРА 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ПЕДАГОГА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Подготовила: Щербакова И.Ю.</a:t>
            </a:r>
          </a:p>
          <a:p>
            <a:pPr algn="l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психолог  ОГАОШИ с ПЛП им. П. О. Сухого</a:t>
            </a:r>
          </a:p>
          <a:p>
            <a:pPr algn="l"/>
            <a:endParaRPr lang="ru-RU" dirty="0"/>
          </a:p>
        </p:txBody>
      </p:sp>
      <p:pic>
        <p:nvPicPr>
          <p:cNvPr id="4" name="Picture 4" descr="день науки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908719"/>
            <a:ext cx="3186287" cy="375449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0" y="623731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2010 год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70609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КОДЕКС НРАВСТВЕННОСТИ ПЕДАГОГА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568952" cy="534920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None/>
            </a:pPr>
            <a:r>
              <a:rPr lang="ru-RU" dirty="0" smtClean="0"/>
              <a:t>12. </a:t>
            </a:r>
            <a:r>
              <a:rPr lang="ru-RU" b="1" dirty="0" smtClean="0"/>
              <a:t>Полезней один раз попросить ребенка о чем – либо, чем сто раз приказать ему что – то сделать.</a:t>
            </a:r>
          </a:p>
          <a:p>
            <a:pPr marL="457200" indent="-457200">
              <a:buNone/>
            </a:pPr>
            <a:r>
              <a:rPr lang="ru-RU" b="1" dirty="0" smtClean="0"/>
              <a:t>13. Избегай ханжества в трудных вопросах жизни.</a:t>
            </a:r>
          </a:p>
          <a:p>
            <a:pPr marL="457200" indent="-457200">
              <a:buNone/>
            </a:pPr>
            <a:r>
              <a:rPr lang="ru-RU" b="1" dirty="0" smtClean="0"/>
              <a:t>14. Если можно что – то не заметить, постарайся не заметить.</a:t>
            </a:r>
          </a:p>
          <a:p>
            <a:pPr marL="457200" indent="-457200">
              <a:buNone/>
            </a:pPr>
            <a:r>
              <a:rPr lang="ru-RU" b="1" dirty="0" smtClean="0"/>
              <a:t>15 Не читай нотаций и не ищи виноватых, постарайся искать истину.</a:t>
            </a:r>
          </a:p>
          <a:p>
            <a:pPr marL="457200" indent="-457200">
              <a:buNone/>
            </a:pPr>
            <a:r>
              <a:rPr lang="ru-RU" b="1" dirty="0" smtClean="0"/>
              <a:t>16. Не гонись за любовью детей, она сама тебя настигнет, если ты ее заслужишь.</a:t>
            </a:r>
          </a:p>
          <a:p>
            <a:pPr marL="457200" indent="-457200">
              <a:buNone/>
            </a:pPr>
            <a:r>
              <a:rPr lang="ru-RU" b="1" dirty="0" smtClean="0"/>
              <a:t>17. Берись с детьми за такие дела, реальный результат которых они могут увидеть.</a:t>
            </a:r>
          </a:p>
          <a:p>
            <a:pPr marL="457200" indent="-457200">
              <a:buNone/>
            </a:pPr>
            <a:r>
              <a:rPr lang="ru-RU" b="1" dirty="0" smtClean="0"/>
              <a:t>18. Опасайся любимчиков – это лишит тебя возможности быть справедливым.</a:t>
            </a:r>
          </a:p>
          <a:p>
            <a:pPr marL="457200" indent="-457200">
              <a:buNone/>
            </a:pPr>
            <a:r>
              <a:rPr lang="ru-RU" b="1" dirty="0" smtClean="0"/>
              <a:t>19. Уважай мнение своих учеников.</a:t>
            </a:r>
          </a:p>
          <a:p>
            <a:pPr marL="457200" indent="-457200">
              <a:buNone/>
            </a:pPr>
            <a:r>
              <a:rPr lang="ru-RU" b="1" dirty="0" smtClean="0"/>
              <a:t>20. Не убивай учеников своими знаниями, дай им возможность проявить себя.</a:t>
            </a:r>
          </a:p>
          <a:p>
            <a:pPr marL="457200" indent="-457200">
              <a:buNone/>
            </a:pPr>
            <a:r>
              <a:rPr lang="ru-RU" b="1" dirty="0" smtClean="0"/>
              <a:t>21. Если тебе кажется, что дети тебя не любят, то так оно и есть.</a:t>
            </a:r>
          </a:p>
          <a:p>
            <a:pPr marL="457200" indent="-457200">
              <a:buNone/>
            </a:pPr>
            <a:r>
              <a:rPr lang="ru-RU" b="1" dirty="0" smtClean="0"/>
              <a:t>22. Если ты позволяешь себе говорить, что дети, которых тебе поручено воспитывать, ужасны, значит , так оно и есть. </a:t>
            </a:r>
          </a:p>
          <a:p>
            <a:pPr marL="457200" indent="-457200">
              <a:buNone/>
            </a:pPr>
            <a:r>
              <a:rPr lang="ru-RU" b="1" dirty="0" smtClean="0"/>
              <a:t>       При твоем воспитании они не могут быть другие.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46" descr="BOOK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6302375"/>
            <a:ext cx="9350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71400"/>
            <a:ext cx="8820472" cy="158903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Объективные причины, препятствующие конструктивному общению учителя и воспитанника: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68760"/>
            <a:ext cx="9144000" cy="57606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/>
              <a:t>1. Не умение педагогом доступно объяснять материал;</a:t>
            </a:r>
          </a:p>
          <a:p>
            <a:pPr>
              <a:buNone/>
            </a:pPr>
            <a:r>
              <a:rPr lang="ru-RU" sz="2000" dirty="0" smtClean="0"/>
              <a:t>2. Отсутствие понимания учеников;</a:t>
            </a:r>
          </a:p>
          <a:p>
            <a:pPr>
              <a:buNone/>
            </a:pPr>
            <a:r>
              <a:rPr lang="ru-RU" sz="2000" dirty="0" smtClean="0"/>
              <a:t>3. Нежелание разобраться в сложившейся ситуации и дать объективную оценку;</a:t>
            </a:r>
          </a:p>
          <a:p>
            <a:pPr>
              <a:buNone/>
            </a:pPr>
            <a:r>
              <a:rPr lang="ru-RU" sz="2000" dirty="0" smtClean="0"/>
              <a:t>4. Постоянные придирки;</a:t>
            </a:r>
          </a:p>
          <a:p>
            <a:pPr>
              <a:buNone/>
            </a:pPr>
            <a:r>
              <a:rPr lang="ru-RU" sz="2000" dirty="0" smtClean="0"/>
              <a:t>5. Замкнутость педагога;</a:t>
            </a:r>
          </a:p>
          <a:p>
            <a:pPr>
              <a:buNone/>
            </a:pPr>
            <a:r>
              <a:rPr lang="ru-RU" sz="2000" dirty="0" smtClean="0"/>
              <a:t>6. Неумение вести обратную связь (усвоил или не усвоил материал воспитанник);</a:t>
            </a:r>
          </a:p>
          <a:p>
            <a:pPr>
              <a:buNone/>
            </a:pPr>
            <a:r>
              <a:rPr lang="ru-RU" sz="2000" dirty="0" smtClean="0"/>
              <a:t>7. Нежелание оказать помощь ученику;</a:t>
            </a:r>
          </a:p>
          <a:p>
            <a:pPr>
              <a:buNone/>
            </a:pPr>
            <a:r>
              <a:rPr lang="ru-RU" sz="2000" dirty="0" smtClean="0"/>
              <a:t>8. Не все знают воспитанников по имени;</a:t>
            </a:r>
          </a:p>
          <a:p>
            <a:pPr>
              <a:buNone/>
            </a:pPr>
            <a:r>
              <a:rPr lang="ru-RU" sz="2000" dirty="0" smtClean="0"/>
              <a:t>9. Сарказм при общении;</a:t>
            </a:r>
          </a:p>
          <a:p>
            <a:pPr>
              <a:buNone/>
            </a:pPr>
            <a:r>
              <a:rPr lang="ru-RU" sz="2000" dirty="0" smtClean="0"/>
              <a:t>10. Оскорбления;</a:t>
            </a:r>
          </a:p>
          <a:p>
            <a:pPr marL="457200" indent="-457200">
              <a:buNone/>
            </a:pPr>
            <a:r>
              <a:rPr lang="ru-RU" sz="2000" dirty="0" smtClean="0"/>
              <a:t>11. Необщительность педагога;</a:t>
            </a:r>
          </a:p>
          <a:p>
            <a:pPr marL="457200" indent="-457200">
              <a:buNone/>
            </a:pPr>
            <a:r>
              <a:rPr lang="ru-RU" sz="2000" dirty="0" smtClean="0"/>
              <a:t>12. Личная неприязнь;</a:t>
            </a:r>
          </a:p>
          <a:p>
            <a:pPr marL="457200" indent="-457200">
              <a:buNone/>
            </a:pPr>
            <a:r>
              <a:rPr lang="ru-RU" sz="2000" dirty="0" smtClean="0"/>
              <a:t>13. Двойки за отсутствие на уроках;</a:t>
            </a:r>
          </a:p>
          <a:p>
            <a:pPr marL="457200" indent="-457200">
              <a:buNone/>
            </a:pPr>
            <a:r>
              <a:rPr lang="ru-RU" sz="2000" dirty="0" smtClean="0"/>
              <a:t>14. Лексика при общении с ребенком.</a:t>
            </a:r>
          </a:p>
          <a:p>
            <a:pPr marL="457200" indent="-457200">
              <a:buNone/>
            </a:pPr>
            <a:endParaRPr lang="ru-RU" sz="2000" dirty="0"/>
          </a:p>
        </p:txBody>
      </p:sp>
      <p:pic>
        <p:nvPicPr>
          <p:cNvPr id="4" name="Picture 38" descr="малыш на книг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861048"/>
            <a:ext cx="2520280" cy="27760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252520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Что привлекает воспитанников при общении с педагогом: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9396536" cy="619268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Эмоциональность;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Понимание ученика и готовность помочь;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Умение понять ситуацию, помочь и поддержать;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Обоснованность поставленной неудовлетворительной оценки или сделанного замечания;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Доступность объясняемого материала;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Справедливое и уважительное отношение ко всем;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Доброта, веселость, задорность, отзывчивость;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Умение дать правильный совет, который учит жизни 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Простота, легкость общения;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Чувство юмора;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Педагог учит находить выход из любой ситуации;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Внешний вид;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Понимание молодежной среды;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Интересные формы урока;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Настрой на позитив.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8" name="Picture 22" descr="05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229200"/>
            <a:ext cx="2232248" cy="148816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8640960" cy="92211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Стиль общения педагога с учащимися: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07504" y="2132856"/>
            <a:ext cx="3960440" cy="3993307"/>
          </a:xfr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общение на основе увлеченности общей деятельностью;</a:t>
            </a:r>
          </a:p>
          <a:p>
            <a:r>
              <a:rPr lang="ru-RU" dirty="0" smtClean="0"/>
              <a:t>общение на основе дружеского расположения;</a:t>
            </a:r>
          </a:p>
          <a:p>
            <a:r>
              <a:rPr lang="ru-RU" dirty="0" smtClean="0"/>
              <a:t>общение – диалог.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283968" y="2132856"/>
            <a:ext cx="4680520" cy="3993307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общение – дистанция;</a:t>
            </a:r>
          </a:p>
          <a:p>
            <a:r>
              <a:rPr lang="ru-RU" dirty="0" smtClean="0"/>
              <a:t>общение – устрашение;</a:t>
            </a:r>
          </a:p>
          <a:p>
            <a:r>
              <a:rPr lang="ru-RU" dirty="0" smtClean="0"/>
              <a:t>общение – заигрывание;</a:t>
            </a:r>
          </a:p>
          <a:p>
            <a:r>
              <a:rPr lang="ru-RU" dirty="0" smtClean="0"/>
              <a:t>монолог учителя, лишение их общения.</a:t>
            </a:r>
          </a:p>
          <a:p>
            <a:endParaRPr lang="ru-RU" dirty="0"/>
          </a:p>
        </p:txBody>
      </p:sp>
      <p:cxnSp>
        <p:nvCxnSpPr>
          <p:cNvPr id="9" name="Прямая со стрелкой 8"/>
          <p:cNvCxnSpPr>
            <a:endCxn id="6" idx="0"/>
          </p:cNvCxnSpPr>
          <p:nvPr/>
        </p:nvCxnSpPr>
        <p:spPr>
          <a:xfrm>
            <a:off x="4427984" y="1196752"/>
            <a:ext cx="2196244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5" idx="0"/>
          </p:cNvCxnSpPr>
          <p:nvPr/>
        </p:nvCxnSpPr>
        <p:spPr>
          <a:xfrm rot="10800000" flipV="1">
            <a:off x="2087724" y="1196752"/>
            <a:ext cx="234026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Умножение 13"/>
          <p:cNvSpPr/>
          <p:nvPr/>
        </p:nvSpPr>
        <p:spPr>
          <a:xfrm>
            <a:off x="3995936" y="1628800"/>
            <a:ext cx="5400600" cy="4680520"/>
          </a:xfrm>
          <a:prstGeom prst="mathMultiply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5" descr="J007618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157192"/>
            <a:ext cx="13620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Условия, обеспечивающие позитивное общение с педагогом: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0" y="1772816"/>
            <a:ext cx="9144000" cy="4701136"/>
          </a:xfrm>
        </p:spPr>
        <p:txBody>
          <a:bodyPr>
            <a:normAutofit/>
          </a:bodyPr>
          <a:lstStyle/>
          <a:p>
            <a:pPr marL="457200" indent="-457200"/>
            <a:r>
              <a:rPr lang="ru-RU" sz="2800" b="1" dirty="0" smtClean="0"/>
              <a:t>Целостный контакт со всей группой;</a:t>
            </a:r>
          </a:p>
          <a:p>
            <a:pPr marL="457200" indent="-457200"/>
            <a:r>
              <a:rPr lang="ru-RU" sz="2800" b="1" dirty="0" smtClean="0"/>
              <a:t>Внешний вид педагога, речевые обращения к воспитанникам;</a:t>
            </a:r>
          </a:p>
          <a:p>
            <a:pPr marL="457200" indent="-457200"/>
            <a:r>
              <a:rPr lang="ru-RU" sz="2800" b="1" dirty="0" smtClean="0"/>
              <a:t>Умение транслировать своё расположение к детям;</a:t>
            </a:r>
          </a:p>
          <a:p>
            <a:pPr marL="457200" indent="-457200"/>
            <a:r>
              <a:rPr lang="ru-RU" sz="2800" b="1" dirty="0" smtClean="0"/>
              <a:t>Понимание настроенности всей группы и отдельных воспитанников;</a:t>
            </a:r>
          </a:p>
          <a:p>
            <a:pPr marL="457200" indent="-457200"/>
            <a:r>
              <a:rPr lang="ru-RU" sz="2800" b="1" dirty="0" smtClean="0"/>
              <a:t>Создание ситуации успеха для учащихся, рефлексия в общении.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Барьеры педагогической деятельности.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1"/>
          </p:nvPr>
        </p:nvGraphicFramePr>
        <p:xfrm>
          <a:off x="395536" y="1484784"/>
          <a:ext cx="8291264" cy="464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7504" y="908720"/>
            <a:ext cx="9036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Анкета №1. «Выявление способности учителя к саморазвитию».</a:t>
            </a:r>
            <a:endParaRPr lang="ru-RU" sz="2000" b="1" dirty="0"/>
          </a:p>
        </p:txBody>
      </p:sp>
      <p:pic>
        <p:nvPicPr>
          <p:cNvPr id="5" name="Picture 9" descr="j02841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5556884"/>
            <a:ext cx="864096" cy="99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Барьеры педагогической деятельности.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79512" y="2276474"/>
          <a:ext cx="8784976" cy="4248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6876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Анкета №2. «Выявление факторов, стимулирующих и препятствующих обучению и развитию, саморазвитию учителей в школе».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323850" y="836612"/>
          <a:ext cx="8568630" cy="6021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11663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Анкета №2. «Выявление факторов, стимулирующих и препятствующих обучению и развитию, саморазвитию учителей в школе».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КОДЕКС НРАВСТВЕННОСТИ ПЕДАГОГА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496944" cy="5976664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ru-RU" b="1" dirty="0" smtClean="0"/>
              <a:t>Умей признавать свои ошибки и старайся не повторять их.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Если твои ученики совершают что – то плохое, подумай, где ты допустил ошибку.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Чаще вспоминай себя в детстве – легче будет понимать детей.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Старайся в самых конфликтных ситуациях представить себя на месте своего ученика.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Откажись от идеи превосходства над своим учеником.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Не принуждай ребенка к откровенности и не лезь к нему в душу, если он этого не хочет. Умей ждать!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Старайся видеть даже самые маленькие успехи своих детей и радоваться им.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Помни, что ты – не идеал, поэтому принимай своего ученика таким, каков он есть.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Организуй работу с детьми так, чтобы они как можно больше общались друг с другом, слышали друг друга.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 Ничего не делай за своих учеников, но делай вместе с ними.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Развивай в себе умение быть смешным, смеяться над собой, своими недостатками.</a:t>
            </a:r>
          </a:p>
        </p:txBody>
      </p:sp>
      <p:pic>
        <p:nvPicPr>
          <p:cNvPr id="4" name="Picture 46" descr="BOOK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62" y="6302375"/>
            <a:ext cx="9350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439</TotalTime>
  <Words>736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КОММУНИКАТИВНАЯ КУЛЬТУРА  ПЕДАГОГА</vt:lpstr>
      <vt:lpstr>Объективные причины, препятствующие конструктивному общению учителя и воспитанника:</vt:lpstr>
      <vt:lpstr>Что привлекает воспитанников при общении с педагогом:</vt:lpstr>
      <vt:lpstr>Стиль общения педагога с учащимися:</vt:lpstr>
      <vt:lpstr>Условия, обеспечивающие позитивное общение с педагогом:</vt:lpstr>
      <vt:lpstr>Барьеры педагогической деятельности.</vt:lpstr>
      <vt:lpstr>Барьеры педагогической деятельности.</vt:lpstr>
      <vt:lpstr>Слайд 8</vt:lpstr>
      <vt:lpstr>КОДЕКС НРАВСТВЕННОСТИ ПЕДАГОГА</vt:lpstr>
      <vt:lpstr>КОДЕКС НРАВСТВЕННОСТИ ПЕДАГОГА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КОММУНИКАТИВНАЯ КУЛЬТУРА ПЕДАГОГА</dc:title>
  <dc:creator>Шевцовы</dc:creator>
  <cp:lastModifiedBy>Шевцовы</cp:lastModifiedBy>
  <cp:revision>42</cp:revision>
  <dcterms:created xsi:type="dcterms:W3CDTF">2010-11-01T16:50:03Z</dcterms:created>
  <dcterms:modified xsi:type="dcterms:W3CDTF">2010-11-02T20:21:29Z</dcterms:modified>
</cp:coreProperties>
</file>