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8"/>
  </p:notes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2"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E60E7-8A44-4020-B236-E8696E24FFB3}" type="datetimeFigureOut">
              <a:rPr lang="ru-RU" smtClean="0"/>
              <a:t>21.12.2012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A45CAA-D50F-4DA8-9FE3-C33C01B362CE}"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21.12.2012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21.12.2012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21.12.2012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21.12.2012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21.12.2012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21.12.2012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koob.ru/grishina_n_v/psihologiya_konflikta" TargetMode="External"/><Relationship Id="rId7" Type="http://schemas.openxmlformats.org/officeDocument/2006/relationships/hyperlink" Target="http://www.alleng.ru/d/psy/psy111.htm" TargetMode="External"/><Relationship Id="rId2" Type="http://schemas.openxmlformats.org/officeDocument/2006/relationships/hyperlink" Target="http://www.koob.ru/" TargetMode="External"/><Relationship Id="rId1" Type="http://schemas.openxmlformats.org/officeDocument/2006/relationships/slideLayout" Target="../slideLayouts/slideLayout1.xml"/><Relationship Id="rId6" Type="http://schemas.openxmlformats.org/officeDocument/2006/relationships/hyperlink" Target="http://www.alleng.ru/" TargetMode="External"/><Relationship Id="rId5" Type="http://schemas.openxmlformats.org/officeDocument/2006/relationships/hyperlink" Target="http://psinovo.ru/referati_po_psichologii_i_pedagogike/vidi_konfliktov.html" TargetMode="External"/><Relationship Id="rId4" Type="http://schemas.openxmlformats.org/officeDocument/2006/relationships/hyperlink" Target="http://psinovo.r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85852" y="214290"/>
            <a:ext cx="7643866" cy="2585323"/>
          </a:xfrm>
          <a:prstGeom prst="rect">
            <a:avLst/>
          </a:prstGeom>
          <a:noFill/>
        </p:spPr>
        <p:txBody>
          <a:bodyPr wrap="square" lIns="91440" tIns="45720" rIns="91440" bIns="45720">
            <a:spAutoFit/>
          </a:bodyPr>
          <a:lstStyle/>
          <a:p>
            <a:pPr algn="ctr"/>
            <a:r>
              <a:rPr lang="ru-RU" sz="5400" b="1" cap="none" spc="0" dirty="0" smtClean="0">
                <a:ln w="24500" cmpd="dbl">
                  <a:solidFill>
                    <a:schemeClr val="accent2">
                      <a:shade val="85000"/>
                      <a:satMod val="155000"/>
                    </a:schemeClr>
                  </a:solidFill>
                  <a:prstDash val="solid"/>
                  <a:miter lim="800000"/>
                </a:ln>
                <a:solidFill>
                  <a:schemeClr val="accent2">
                    <a:lumMod val="75000"/>
                  </a:schemeClr>
                </a:solidFill>
                <a:effectLst>
                  <a:outerShdw blurRad="38100" dist="38100" dir="7020000" algn="tl">
                    <a:srgbClr val="000000">
                      <a:alpha val="35000"/>
                    </a:srgbClr>
                  </a:outerShdw>
                </a:effectLst>
              </a:rPr>
              <a:t>ПСИХОЛОГИЯ КОНФЛИКТА</a:t>
            </a:r>
          </a:p>
          <a:p>
            <a:pPr algn="ct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6" name="Picture 2" descr="C:\Documents and Settings\Администратор\Мои документы\конфликт.jpg"/>
          <p:cNvPicPr>
            <a:picLocks noChangeAspect="1" noChangeArrowheads="1"/>
          </p:cNvPicPr>
          <p:nvPr/>
        </p:nvPicPr>
        <p:blipFill>
          <a:blip r:embed="rId2"/>
          <a:srcRect/>
          <a:stretch>
            <a:fillRect/>
          </a:stretch>
        </p:blipFill>
        <p:spPr bwMode="auto">
          <a:xfrm>
            <a:off x="2714612" y="2357430"/>
            <a:ext cx="4714908" cy="2857520"/>
          </a:xfrm>
          <a:prstGeom prst="rect">
            <a:avLst/>
          </a:prstGeom>
          <a:noFill/>
        </p:spPr>
      </p:pic>
      <p:sp>
        <p:nvSpPr>
          <p:cNvPr id="7" name="Прямоугольник 6"/>
          <p:cNvSpPr/>
          <p:nvPr/>
        </p:nvSpPr>
        <p:spPr>
          <a:xfrm>
            <a:off x="2143108" y="2000240"/>
            <a:ext cx="6000792" cy="369332"/>
          </a:xfrm>
          <a:prstGeom prst="rect">
            <a:avLst/>
          </a:prstGeom>
        </p:spPr>
        <p:txBody>
          <a:bodyPr wrap="square">
            <a:spAutoFit/>
          </a:bodyPr>
          <a:lstStyle/>
          <a:p>
            <a:pPr algn="ctr"/>
            <a:r>
              <a:rPr lang="ru-RU" b="1" dirty="0" smtClean="0">
                <a:solidFill>
                  <a:schemeClr val="bg2">
                    <a:lumMod val="10000"/>
                  </a:schemeClr>
                </a:solidFill>
              </a:rPr>
              <a:t>КОНФЛИКТЫ И СПОСОБЫ ИХ РАЗРЕШЕНИЯ</a:t>
            </a:r>
            <a:endParaRPr lang="ru-RU" b="1" dirty="0">
              <a:solidFill>
                <a:schemeClr val="bg2">
                  <a:lumMod val="10000"/>
                </a:schemeClr>
              </a:solidFill>
            </a:endParaRPr>
          </a:p>
        </p:txBody>
      </p:sp>
      <p:sp>
        <p:nvSpPr>
          <p:cNvPr id="8" name="Скругленный прямоугольник 7"/>
          <p:cNvSpPr/>
          <p:nvPr/>
        </p:nvSpPr>
        <p:spPr>
          <a:xfrm>
            <a:off x="5715008" y="5572140"/>
            <a:ext cx="3214710"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bg2">
                    <a:lumMod val="10000"/>
                  </a:schemeClr>
                </a:solidFill>
              </a:rPr>
              <a:t>Подготовила: Васильева А.С.</a:t>
            </a:r>
          </a:p>
          <a:p>
            <a:pPr algn="ctr"/>
            <a:r>
              <a:rPr lang="ru-RU" sz="1600" b="1" dirty="0" smtClean="0">
                <a:solidFill>
                  <a:schemeClr val="bg2">
                    <a:lumMod val="10000"/>
                  </a:schemeClr>
                </a:solidFill>
              </a:rPr>
              <a:t>Психолог-педагог</a:t>
            </a:r>
          </a:p>
          <a:p>
            <a:pPr algn="ctr"/>
            <a:r>
              <a:rPr lang="ru-RU" sz="1600" b="1" dirty="0" smtClean="0">
                <a:solidFill>
                  <a:schemeClr val="bg2">
                    <a:lumMod val="10000"/>
                  </a:schemeClr>
                </a:solidFill>
              </a:rPr>
              <a:t>МБОУ Пестриковская СОШ</a:t>
            </a:r>
          </a:p>
          <a:p>
            <a:pPr algn="ctr"/>
            <a:r>
              <a:rPr lang="ru-RU" sz="1600" b="1" dirty="0" smtClean="0">
                <a:solidFill>
                  <a:schemeClr val="bg2">
                    <a:lumMod val="10000"/>
                  </a:schemeClr>
                </a:solidFill>
              </a:rPr>
              <a:t>2013 </a:t>
            </a:r>
            <a:r>
              <a:rPr lang="ru-RU" sz="1600" b="1" dirty="0" err="1" smtClean="0">
                <a:solidFill>
                  <a:schemeClr val="bg2">
                    <a:lumMod val="10000"/>
                  </a:schemeClr>
                </a:solidFill>
              </a:rPr>
              <a:t>уч.год</a:t>
            </a:r>
            <a:endParaRPr lang="ru-RU" sz="1600" b="1" dirty="0" smtClean="0">
              <a:solidFill>
                <a:schemeClr val="bg2">
                  <a:lumMod val="10000"/>
                </a:schemeClr>
              </a:solidFill>
            </a:endParaRPr>
          </a:p>
        </p:txBody>
      </p:sp>
    </p:spTree>
  </p:cSld>
  <p:clrMapOvr>
    <a:masterClrMapping/>
  </p:clrMapOvr>
  <p:transition>
    <p:wipe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14678" y="285728"/>
            <a:ext cx="5429288" cy="6357982"/>
          </a:xfrm>
        </p:spPr>
        <p:style>
          <a:lnRef idx="1">
            <a:schemeClr val="accent4"/>
          </a:lnRef>
          <a:fillRef idx="2">
            <a:schemeClr val="accent4"/>
          </a:fillRef>
          <a:effectRef idx="1">
            <a:schemeClr val="accent4"/>
          </a:effectRef>
          <a:fontRef idx="minor">
            <a:schemeClr val="dk1"/>
          </a:fontRef>
        </p:style>
        <p:txBody>
          <a:bodyPr>
            <a:normAutofit/>
          </a:bodyPr>
          <a:lstStyle/>
          <a:p>
            <a:r>
              <a:rPr lang="ru-RU" sz="1400" dirty="0" smtClean="0"/>
              <a:t>Конфликты </a:t>
            </a:r>
            <a:r>
              <a:rPr lang="ru-RU" sz="1400" dirty="0" smtClean="0"/>
              <a:t>между учениками в школе возникают, в том числе и из-за проступков, нарушений общепринятых норм в поведении школьников. Нормы поведения учащихся в школе выработаны в интересах всех школьников и учителей. При их соблюдении подразумевается снижение до минимума противоречий в школьных коллективах. Нарушение этих норм, как правило, приводит к ущемлению чьих-то интересов. Столкновение же </a:t>
            </a:r>
            <a:r>
              <a:rPr lang="ru-RU" sz="1400" b="1" dirty="0" smtClean="0"/>
              <a:t/>
            </a:r>
            <a:br>
              <a:rPr lang="ru-RU" sz="1400" b="1" dirty="0" smtClean="0"/>
            </a:br>
            <a:r>
              <a:rPr lang="ru-RU" sz="1400" dirty="0" smtClean="0"/>
              <a:t/>
            </a:r>
            <a:br>
              <a:rPr lang="ru-RU" sz="1400" dirty="0" smtClean="0"/>
            </a:br>
            <a:r>
              <a:rPr lang="ru-RU" sz="1400" dirty="0" smtClean="0"/>
              <a:t>интересов является основой для конфликта. Школьники, по их собственному мнению, чаще всего допускают следующие нарушения норм поведения в школе:</a:t>
            </a:r>
            <a:br>
              <a:rPr lang="ru-RU" sz="1400" dirty="0" smtClean="0"/>
            </a:br>
            <a:r>
              <a:rPr lang="ru-RU" sz="1400" dirty="0" smtClean="0"/>
              <a:t>курение — 50%;</a:t>
            </a:r>
            <a:br>
              <a:rPr lang="ru-RU" sz="1400" dirty="0" smtClean="0"/>
            </a:br>
            <a:r>
              <a:rPr lang="ru-RU" sz="1400" dirty="0" smtClean="0"/>
              <a:t>употребление спиртных напитков — 44%;</a:t>
            </a:r>
            <a:br>
              <a:rPr lang="ru-RU" sz="1400" dirty="0" smtClean="0"/>
            </a:br>
            <a:r>
              <a:rPr lang="ru-RU" sz="1400" dirty="0" smtClean="0"/>
              <a:t>грубость,  хамство в общении — 31%;</a:t>
            </a:r>
            <a:br>
              <a:rPr lang="ru-RU" sz="1400" dirty="0" smtClean="0"/>
            </a:br>
            <a:r>
              <a:rPr lang="ru-RU" sz="1400" dirty="0" smtClean="0"/>
              <a:t>употребление в речи нецензурных выражений — 26,5%;</a:t>
            </a:r>
            <a:br>
              <a:rPr lang="ru-RU" sz="1400" dirty="0" smtClean="0"/>
            </a:br>
            <a:r>
              <a:rPr lang="ru-RU" sz="1400" dirty="0" smtClean="0"/>
              <a:t>ложь — 15% ;</a:t>
            </a:r>
            <a:br>
              <a:rPr lang="ru-RU" sz="1400" dirty="0" smtClean="0"/>
            </a:br>
            <a:r>
              <a:rPr lang="ru-RU" sz="1400" dirty="0" smtClean="0"/>
              <a:t>неуважение учеников друг к другу — 13%;</a:t>
            </a:r>
            <a:br>
              <a:rPr lang="ru-RU" sz="1400" dirty="0" smtClean="0"/>
            </a:br>
            <a:r>
              <a:rPr lang="ru-RU" sz="1400" dirty="0" smtClean="0"/>
              <a:t>распущенность в половой жизни — 10%;</a:t>
            </a:r>
            <a:br>
              <a:rPr lang="ru-RU" sz="1400" dirty="0" smtClean="0"/>
            </a:br>
            <a:r>
              <a:rPr lang="ru-RU" sz="1400" dirty="0" smtClean="0"/>
              <a:t>мелкие кражи — 10%; драки—10%;</a:t>
            </a:r>
            <a:br>
              <a:rPr lang="ru-RU" sz="1400" dirty="0" smtClean="0"/>
            </a:br>
            <a:r>
              <a:rPr lang="ru-RU" sz="1400" dirty="0" smtClean="0"/>
              <a:t>хулиганство — 10%;</a:t>
            </a:r>
            <a:br>
              <a:rPr lang="ru-RU" sz="1400" dirty="0" smtClean="0"/>
            </a:br>
            <a:r>
              <a:rPr lang="ru-RU" sz="1400" dirty="0" smtClean="0"/>
              <a:t>наркомания — 6%;</a:t>
            </a:r>
            <a:br>
              <a:rPr lang="ru-RU" sz="1400" dirty="0" smtClean="0"/>
            </a:br>
            <a:r>
              <a:rPr lang="ru-RU" sz="1400" dirty="0" smtClean="0"/>
              <a:t>издевательства над младшими и слабыми — 6%;</a:t>
            </a:r>
            <a:br>
              <a:rPr lang="ru-RU" sz="1400" dirty="0" smtClean="0"/>
            </a:br>
            <a:r>
              <a:rPr lang="ru-RU" sz="1400" dirty="0" smtClean="0"/>
              <a:t>азартные игры (на деньги) — 3%.</a:t>
            </a:r>
            <a:br>
              <a:rPr lang="ru-RU" sz="1400" dirty="0" smtClean="0"/>
            </a:br>
            <a:endParaRPr lang="ru-RU" sz="1400" dirty="0"/>
          </a:p>
        </p:txBody>
      </p:sp>
      <p:pic>
        <p:nvPicPr>
          <p:cNvPr id="4098" name="Picture 2" descr="C:\Documents and Settings\Администратор\Мои документы\school-conflict.jpg"/>
          <p:cNvPicPr>
            <a:picLocks noChangeAspect="1" noChangeArrowheads="1"/>
          </p:cNvPicPr>
          <p:nvPr/>
        </p:nvPicPr>
        <p:blipFill>
          <a:blip r:embed="rId2"/>
          <a:srcRect/>
          <a:stretch>
            <a:fillRect/>
          </a:stretch>
        </p:blipFill>
        <p:spPr bwMode="auto">
          <a:xfrm>
            <a:off x="142844" y="1428736"/>
            <a:ext cx="2500330" cy="285752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000364" y="142852"/>
            <a:ext cx="5857916" cy="3258716"/>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ru-RU" sz="1600" dirty="0" smtClean="0"/>
              <a:t>основные приемы, необходимые для предотвращения конфликта:                                                       </a:t>
            </a:r>
            <a:br>
              <a:rPr lang="ru-RU" sz="1600" dirty="0" smtClean="0"/>
            </a:br>
            <a:r>
              <a:rPr lang="ru-RU" sz="1600" dirty="0" smtClean="0"/>
              <a:t>·        Не отвечайте на агрессию агрессией;</a:t>
            </a:r>
            <a:br>
              <a:rPr lang="ru-RU" sz="1600" dirty="0" smtClean="0"/>
            </a:br>
            <a:r>
              <a:rPr lang="ru-RU" sz="1600" dirty="0" smtClean="0"/>
              <a:t>·        Не оскорбляйте и не унижайте оппонента ни словом, ни жестом, ни взглядом;</a:t>
            </a:r>
            <a:br>
              <a:rPr lang="ru-RU" sz="1600" dirty="0" smtClean="0"/>
            </a:br>
            <a:r>
              <a:rPr lang="ru-RU" sz="1600" dirty="0" smtClean="0"/>
              <a:t>·        Дайте возможность оппоненту высказаться;</a:t>
            </a:r>
            <a:br>
              <a:rPr lang="ru-RU" sz="1600" dirty="0" smtClean="0"/>
            </a:br>
            <a:r>
              <a:rPr lang="ru-RU" sz="1600" dirty="0" smtClean="0"/>
              <a:t>·        Старайтесь выразить свое понимание в вязи с возникающими у оппонента трудностями;</a:t>
            </a:r>
            <a:br>
              <a:rPr lang="ru-RU" sz="1600" dirty="0" smtClean="0"/>
            </a:br>
            <a:r>
              <a:rPr lang="ru-RU" sz="1600" dirty="0" smtClean="0"/>
              <a:t>·        Не делайте скоропалительных выводов, не давайте поспешных советов;</a:t>
            </a:r>
            <a:br>
              <a:rPr lang="ru-RU" sz="1600" dirty="0" smtClean="0"/>
            </a:br>
            <a:r>
              <a:rPr lang="ru-RU" sz="1600" dirty="0" smtClean="0"/>
              <a:t>·        Предложите оппоненту обсудить возникшие проблемы в спокойной обстановке. </a:t>
            </a:r>
            <a:r>
              <a:rPr lang="ru-RU" dirty="0" smtClean="0"/>
              <a:t/>
            </a:r>
            <a:br>
              <a:rPr lang="ru-RU" dirty="0" smtClean="0"/>
            </a:br>
            <a:endParaRPr lang="ru-RU" dirty="0"/>
          </a:p>
        </p:txBody>
      </p:sp>
      <p:pic>
        <p:nvPicPr>
          <p:cNvPr id="5122" name="Picture 2" descr="C:\Documents and Settings\Администратор\Мои документы\conflicts-at-school.jpg"/>
          <p:cNvPicPr>
            <a:picLocks noChangeAspect="1" noChangeArrowheads="1"/>
          </p:cNvPicPr>
          <p:nvPr/>
        </p:nvPicPr>
        <p:blipFill>
          <a:blip r:embed="rId2"/>
          <a:srcRect/>
          <a:stretch>
            <a:fillRect/>
          </a:stretch>
        </p:blipFill>
        <p:spPr bwMode="auto">
          <a:xfrm>
            <a:off x="2928926" y="3500438"/>
            <a:ext cx="6000792" cy="314327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1142984"/>
            <a:ext cx="5105400" cy="4286280"/>
          </a:xfrm>
        </p:spPr>
        <p:txBody>
          <a:bodyPr>
            <a:noAutofit/>
          </a:bodyPr>
          <a:lstStyle/>
          <a:p>
            <a:r>
              <a:rPr lang="ru-RU" sz="2000" dirty="0" smtClean="0">
                <a:solidFill>
                  <a:schemeClr val="tx1"/>
                </a:solidFill>
              </a:rPr>
              <a:t>Объективные условия создают лишь потенциальную возможность возникновения конфликтов. В их число входят: </a:t>
            </a:r>
            <a:br>
              <a:rPr lang="ru-RU" sz="2000" dirty="0" smtClean="0">
                <a:solidFill>
                  <a:schemeClr val="tx1"/>
                </a:solidFill>
              </a:rPr>
            </a:br>
            <a:r>
              <a:rPr lang="ru-RU" sz="2000" dirty="0" smtClean="0">
                <a:solidFill>
                  <a:schemeClr val="tx1"/>
                </a:solidFill>
              </a:rPr>
              <a:t>* плохие условия проведения занятия; </a:t>
            </a:r>
            <a:br>
              <a:rPr lang="ru-RU" sz="2000" dirty="0" smtClean="0">
                <a:solidFill>
                  <a:schemeClr val="tx1"/>
                </a:solidFill>
              </a:rPr>
            </a:br>
            <a:r>
              <a:rPr lang="ru-RU" sz="2000" dirty="0" smtClean="0">
                <a:solidFill>
                  <a:schemeClr val="tx1"/>
                </a:solidFill>
              </a:rPr>
              <a:t>* однообразие учебных заданий;</a:t>
            </a:r>
            <a:br>
              <a:rPr lang="ru-RU" sz="2000" dirty="0" smtClean="0">
                <a:solidFill>
                  <a:schemeClr val="tx1"/>
                </a:solidFill>
              </a:rPr>
            </a:br>
            <a:r>
              <a:rPr lang="ru-RU" sz="2000" dirty="0" smtClean="0">
                <a:solidFill>
                  <a:schemeClr val="tx1"/>
                </a:solidFill>
              </a:rPr>
              <a:t>* нечеткая организация занятия;</a:t>
            </a:r>
            <a:br>
              <a:rPr lang="ru-RU" sz="2000" dirty="0" smtClean="0">
                <a:solidFill>
                  <a:schemeClr val="tx1"/>
                </a:solidFill>
              </a:rPr>
            </a:br>
            <a:r>
              <a:rPr lang="ru-RU" sz="2000" dirty="0" smtClean="0">
                <a:solidFill>
                  <a:schemeClr val="tx1"/>
                </a:solidFill>
              </a:rPr>
              <a:t>* невнятные пояснения педагога;</a:t>
            </a:r>
            <a:br>
              <a:rPr lang="ru-RU" sz="2000" dirty="0" smtClean="0">
                <a:solidFill>
                  <a:schemeClr val="tx1"/>
                </a:solidFill>
              </a:rPr>
            </a:br>
            <a:r>
              <a:rPr lang="ru-RU" sz="2000" dirty="0" smtClean="0">
                <a:solidFill>
                  <a:schemeClr val="tx1"/>
                </a:solidFill>
              </a:rPr>
              <a:t>* грубость со стороны педагога;</a:t>
            </a:r>
            <a:br>
              <a:rPr lang="ru-RU" sz="2000" dirty="0" smtClean="0">
                <a:solidFill>
                  <a:schemeClr val="tx1"/>
                </a:solidFill>
              </a:rPr>
            </a:br>
            <a:r>
              <a:rPr lang="ru-RU" sz="2000" dirty="0" smtClean="0">
                <a:solidFill>
                  <a:schemeClr val="tx1"/>
                </a:solidFill>
              </a:rPr>
              <a:t>* нарушение дисциплины учащимися и т.д.</a:t>
            </a:r>
            <a:endParaRPr lang="ru-RU" sz="20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488" y="0"/>
            <a:ext cx="6143668" cy="6429396"/>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ru-RU" sz="1600" dirty="0" smtClean="0">
                <a:solidFill>
                  <a:schemeClr val="tx1"/>
                </a:solidFill>
              </a:rPr>
              <a:t/>
            </a:r>
            <a:br>
              <a:rPr lang="ru-RU" sz="1600" dirty="0" smtClean="0">
                <a:solidFill>
                  <a:schemeClr val="tx1"/>
                </a:solidFill>
              </a:rPr>
            </a:br>
            <a:r>
              <a:rPr lang="ru-RU" sz="1800" dirty="0" smtClean="0">
                <a:solidFill>
                  <a:srgbClr val="FF0000"/>
                </a:solidFill>
              </a:rPr>
              <a:t/>
            </a:r>
            <a:br>
              <a:rPr lang="ru-RU" sz="1800" dirty="0" smtClean="0">
                <a:solidFill>
                  <a:srgbClr val="FF0000"/>
                </a:solidFill>
              </a:rPr>
            </a:br>
            <a:r>
              <a:rPr lang="ru-RU" sz="1800" b="1" dirty="0" smtClean="0">
                <a:solidFill>
                  <a:srgbClr val="FF0000"/>
                </a:solidFill>
              </a:rPr>
              <a:t>5 </a:t>
            </a:r>
            <a:r>
              <a:rPr lang="ru-RU" sz="1800" b="1" dirty="0" smtClean="0">
                <a:solidFill>
                  <a:srgbClr val="FF0000"/>
                </a:solidFill>
              </a:rPr>
              <a:t>полезных советов, как разрешать конфликты между учителем и </a:t>
            </a:r>
            <a:r>
              <a:rPr lang="ru-RU" sz="1800" b="1" dirty="0" smtClean="0">
                <a:solidFill>
                  <a:srgbClr val="FF0000"/>
                </a:solidFill>
              </a:rPr>
              <a:t>учеником</a:t>
            </a:r>
            <a:br>
              <a:rPr lang="ru-RU" sz="1800" b="1" dirty="0" smtClean="0">
                <a:solidFill>
                  <a:srgbClr val="FF0000"/>
                </a:solidFill>
              </a:rPr>
            </a:br>
            <a:r>
              <a:rPr lang="ru-RU" sz="1200" b="1" dirty="0" smtClean="0"/>
              <a:t/>
            </a:r>
            <a:br>
              <a:rPr lang="ru-RU" sz="1200" b="1" dirty="0" smtClean="0"/>
            </a:br>
            <a:r>
              <a:rPr lang="ru-RU" sz="1300" b="1" dirty="0" smtClean="0"/>
              <a:t>1. Никогда не пытайтесь разрешить конфликт с конкретным учеником при всем классе. </a:t>
            </a:r>
            <a:r>
              <a:rPr lang="ru-RU" sz="1300" dirty="0" smtClean="0"/>
              <a:t/>
            </a:r>
            <a:br>
              <a:rPr lang="ru-RU" sz="1300" dirty="0" smtClean="0"/>
            </a:br>
            <a:r>
              <a:rPr lang="ru-RU" sz="1300" dirty="0" smtClean="0"/>
              <a:t>Это дело двоих. Поведение ученика при всем классе может быть совершенно не тем, чего вы ожидаете.</a:t>
            </a:r>
            <a:br>
              <a:rPr lang="ru-RU" sz="1300" dirty="0" smtClean="0"/>
            </a:br>
            <a:r>
              <a:rPr lang="ru-RU" sz="1300" b="1" dirty="0" smtClean="0"/>
              <a:t>2. Постарайтесь разрешить конфликт сами, не привлекая третьих лиц: </a:t>
            </a:r>
            <a:r>
              <a:rPr lang="ru-RU" sz="1300" dirty="0" smtClean="0"/>
              <a:t/>
            </a:r>
            <a:br>
              <a:rPr lang="ru-RU" sz="1300" dirty="0" smtClean="0"/>
            </a:br>
            <a:r>
              <a:rPr lang="ru-RU" sz="1300" dirty="0" smtClean="0"/>
              <a:t>директора, завуча, школьного психолога, классного руководителя, родителей. Это только поднимет ваш авторитет в глазах ученика.</a:t>
            </a:r>
            <a:br>
              <a:rPr lang="ru-RU" sz="1300" dirty="0" smtClean="0"/>
            </a:br>
            <a:r>
              <a:rPr lang="ru-RU" sz="1300" dirty="0" smtClean="0"/>
              <a:t>Постарайтесь узнать, в чем причина такого поведения ученика. Может быть, вскроется какая-то причина, о которой вы не знали. И ваше отношение к ученику изменится.</a:t>
            </a:r>
            <a:br>
              <a:rPr lang="ru-RU" sz="1300" dirty="0" smtClean="0"/>
            </a:br>
            <a:r>
              <a:rPr lang="ru-RU" sz="1300" b="1" dirty="0" smtClean="0"/>
              <a:t>3. Если вы пошли на разговор с учеником, то он должен быть максимально конкретным</a:t>
            </a:r>
            <a:r>
              <a:rPr lang="ru-RU" sz="1300" dirty="0" smtClean="0"/>
              <a:t>.</a:t>
            </a:r>
            <a:br>
              <a:rPr lang="ru-RU" sz="1300" dirty="0" smtClean="0"/>
            </a:br>
            <a:r>
              <a:rPr lang="ru-RU" sz="1300" dirty="0" smtClean="0"/>
              <a:t>Здесь позиция кота Леопольда («Давайте жить дружно») неуместна. Вы должны высказать конкретные требования, а может быть и предложения по удалению причин конфликта.</a:t>
            </a:r>
            <a:br>
              <a:rPr lang="ru-RU" sz="1300" dirty="0" smtClean="0"/>
            </a:br>
            <a:r>
              <a:rPr lang="ru-RU" sz="1300" i="1" dirty="0" smtClean="0"/>
              <a:t>Это было в конце 1990-х годов, когда в семьях только начинали появляться компьютеры и Интернет. Никак не мог добиться хоть каких-то результатов от ученика, который буквально «тупел» у меня на глазах из-за бесконтрольного пользования ПК. </a:t>
            </a:r>
            <a:r>
              <a:rPr lang="ru-RU" sz="1300" dirty="0" smtClean="0"/>
              <a:t/>
            </a:r>
            <a:br>
              <a:rPr lang="ru-RU" sz="1300" dirty="0" smtClean="0"/>
            </a:br>
            <a:r>
              <a:rPr lang="ru-RU" sz="1300" i="1" dirty="0" smtClean="0"/>
              <a:t>Выход нашёлся неожиданно: «Женя, времени исправлять твои двойки очень мало. Вот тебе мой электронный адрес. Давай мне свой. Я тебе вышлю тесты, а ты мне вышлешь ответы». Так началась «виртуальная учеба». Мальчик по-прежнему на уроках молчал. </a:t>
            </a:r>
            <a:r>
              <a:rPr lang="ru-RU" sz="1300" dirty="0" smtClean="0"/>
              <a:t/>
            </a:r>
            <a:br>
              <a:rPr lang="ru-RU" sz="1300" dirty="0" smtClean="0"/>
            </a:br>
            <a:r>
              <a:rPr lang="ru-RU" sz="1300" i="1" dirty="0" smtClean="0"/>
              <a:t>Но ответы на мои задания присылал регулярно. Постепенно, когда Женя подтянулся, появился интерес и к урокам, он стал отвечать. Был первым моим помощником, когда необходимо было найти какую-то учебную информацию в Интернете, подготовить сообщение.</a:t>
            </a:r>
            <a:r>
              <a:rPr lang="ru-RU" sz="1300" dirty="0" smtClean="0"/>
              <a:t/>
            </a:r>
            <a:br>
              <a:rPr lang="ru-RU" sz="1300" dirty="0" smtClean="0"/>
            </a:br>
            <a:endParaRPr lang="ru-RU" sz="13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85728"/>
            <a:ext cx="7239000" cy="6170008"/>
          </a:xfrm>
        </p:spPr>
        <p:style>
          <a:lnRef idx="3">
            <a:schemeClr val="lt1"/>
          </a:lnRef>
          <a:fillRef idx="1">
            <a:schemeClr val="accent5"/>
          </a:fillRef>
          <a:effectRef idx="1">
            <a:schemeClr val="accent5"/>
          </a:effectRef>
          <a:fontRef idx="minor">
            <a:schemeClr val="lt1"/>
          </a:fontRef>
        </p:style>
        <p:txBody>
          <a:bodyPr>
            <a:normAutofit fontScale="55000" lnSpcReduction="20000"/>
          </a:bodyPr>
          <a:lstStyle/>
          <a:p>
            <a:r>
              <a:rPr lang="ru-RU" sz="2800" dirty="0" smtClean="0">
                <a:solidFill>
                  <a:schemeClr val="tx1"/>
                </a:solidFill>
              </a:rPr>
              <a:t>4. Четко определите предмет конфликта. Что вас не устраивает: поведение, учеба, отношение к товарищам?</a:t>
            </a:r>
            <a:br>
              <a:rPr lang="ru-RU" sz="2800" dirty="0" smtClean="0">
                <a:solidFill>
                  <a:schemeClr val="tx1"/>
                </a:solidFill>
              </a:rPr>
            </a:br>
            <a:r>
              <a:rPr lang="ru-RU" sz="2800" i="1" dirty="0" smtClean="0">
                <a:solidFill>
                  <a:schemeClr val="tx1"/>
                </a:solidFill>
              </a:rPr>
              <a:t>Одного из одарённых ребят одноклассники буквально преследовали. Он уже боялся лишний раз поднять руку. Любой его ответ на уроке вызывал улюлюканье. </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Нашёл возможность поговорить с мальчиками из его класса. Один из них был борцом – чемпионом России, другой – певец, лауреат всероссийского конкурса и т.д. </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«Мы же гордимся вами. Вам повезло учиться рядом с таким талантом. И этим тоже гордиться надо, а не преследовать!» </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Больше унижений не было. Наоборот, ребята взяли его под свою защиту.</a:t>
            </a:r>
            <a:r>
              <a:rPr lang="ru-RU" sz="2800" dirty="0" smtClean="0">
                <a:solidFill>
                  <a:schemeClr val="tx1"/>
                </a:solidFill>
              </a:rPr>
              <a:t/>
            </a:r>
            <a:br>
              <a:rPr lang="ru-RU" sz="2800" dirty="0" smtClean="0">
                <a:solidFill>
                  <a:schemeClr val="tx1"/>
                </a:solidFill>
              </a:rPr>
            </a:br>
            <a:r>
              <a:rPr lang="ru-RU" sz="2800" dirty="0" smtClean="0">
                <a:solidFill>
                  <a:schemeClr val="tx1"/>
                </a:solidFill>
              </a:rPr>
              <a:t>5. Если вы мужчина-учитель, пользуйтесь этим. Вы добьетесь большего, чем ваши коллеги-женщины.</a:t>
            </a:r>
            <a:br>
              <a:rPr lang="ru-RU" sz="2800" dirty="0" smtClean="0">
                <a:solidFill>
                  <a:schemeClr val="tx1"/>
                </a:solidFill>
              </a:rPr>
            </a:br>
            <a:r>
              <a:rPr lang="ru-RU" sz="2800" dirty="0" smtClean="0">
                <a:solidFill>
                  <a:schemeClr val="tx1"/>
                </a:solidFill>
              </a:rPr>
              <a:t>Ребятам не хватает мужского строгого внимания. И они ценят это.</a:t>
            </a:r>
            <a:br>
              <a:rPr lang="ru-RU" sz="2800" dirty="0" smtClean="0">
                <a:solidFill>
                  <a:schemeClr val="tx1"/>
                </a:solidFill>
              </a:rPr>
            </a:br>
            <a:r>
              <a:rPr lang="ru-RU" sz="2800" i="1" dirty="0" smtClean="0">
                <a:solidFill>
                  <a:schemeClr val="tx1"/>
                </a:solidFill>
              </a:rPr>
              <a:t>Поведение одного из моих шестиклассников резко ухудшилось. Причем не только на моих уроках. Жаловались все: и  учителя, и мать, и классный руководитель. Я знал, что у него умер отец. Сам переживал за эту замечательную семью. Кроме мальчика я учил и его старшую сестру. </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Пригласил ученика на откровенный разговор один на один:</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«Виталик, как же так? Ты остался единственным мужчиной в семье. Мать так надеется на тебя!» </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Реакция мальчика повергла меня в шок. Слёзы брызнули из его глаз. Куда девалась его </a:t>
            </a:r>
            <a:r>
              <a:rPr lang="ru-RU" sz="2800" i="1" dirty="0" err="1" smtClean="0">
                <a:solidFill>
                  <a:schemeClr val="tx1"/>
                </a:solidFill>
              </a:rPr>
              <a:t>ершитость</a:t>
            </a:r>
            <a:r>
              <a:rPr lang="ru-RU" sz="2800" i="1" dirty="0" smtClean="0">
                <a:solidFill>
                  <a:schemeClr val="tx1"/>
                </a:solidFill>
              </a:rPr>
              <a:t>?! Когда я успокоил Виталика, мы еще долго разговаривали. </a:t>
            </a:r>
            <a:r>
              <a:rPr lang="ru-RU" sz="2800" dirty="0" smtClean="0">
                <a:solidFill>
                  <a:schemeClr val="tx1"/>
                </a:solidFill>
              </a:rPr>
              <a:t/>
            </a:r>
            <a:br>
              <a:rPr lang="ru-RU" sz="2800" dirty="0" smtClean="0">
                <a:solidFill>
                  <a:schemeClr val="tx1"/>
                </a:solidFill>
              </a:rPr>
            </a:br>
            <a:r>
              <a:rPr lang="ru-RU" sz="2800" i="1" dirty="0" smtClean="0">
                <a:solidFill>
                  <a:schemeClr val="tx1"/>
                </a:solidFill>
              </a:rPr>
              <a:t>Он буквально повзрослел на глазах. Учиться стал лучше. Учителя больше не жаловались. Мать тоже не могла нарадоваться. Время от времени мальчик подходил ко мне за советом: как починить кран, как вставить новый дверной замок…</a:t>
            </a:r>
            <a:r>
              <a:rPr lang="ru-RU" dirty="0" smtClean="0">
                <a:solidFill>
                  <a:schemeClr val="tx1"/>
                </a:solidFill>
              </a:rPr>
              <a:t/>
            </a:r>
            <a:br>
              <a:rPr lang="ru-RU" dirty="0" smtClean="0">
                <a:solidFill>
                  <a:schemeClr val="tx1"/>
                </a:solidFill>
              </a:rPr>
            </a:br>
            <a:endParaRPr lang="ru-RU"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488" y="142852"/>
            <a:ext cx="6143668" cy="3929090"/>
          </a:xfrm>
        </p:spPr>
        <p:style>
          <a:lnRef idx="1">
            <a:schemeClr val="accent4"/>
          </a:lnRef>
          <a:fillRef idx="2">
            <a:schemeClr val="accent4"/>
          </a:fillRef>
          <a:effectRef idx="1">
            <a:schemeClr val="accent4"/>
          </a:effectRef>
          <a:fontRef idx="minor">
            <a:schemeClr val="dk1"/>
          </a:fontRef>
        </p:style>
        <p:txBody>
          <a:bodyPr>
            <a:noAutofit/>
          </a:bodyPr>
          <a:lstStyle/>
          <a:p>
            <a:pPr algn="l"/>
            <a:r>
              <a:rPr lang="ru-RU" sz="1400" dirty="0" smtClean="0"/>
              <a:t>Конфликты между учителями могут возникать по различным причинам: начиная с проблем школьного расписания и кончая столкновениями интимно-личного порядка. В большинстве школ, особенно городских, существует типичный конфликт </a:t>
            </a:r>
            <a:r>
              <a:rPr lang="ru-RU" sz="1400" b="1" dirty="0" smtClean="0"/>
              <a:t>между учителями начальной школы и преподавателями средних и старших классов.</a:t>
            </a:r>
            <a:r>
              <a:rPr lang="ru-RU" sz="1400" dirty="0" smtClean="0"/>
              <a:t> Суть взаимных претензий кратко можно обозначить следующим образом: учителя-предметники высказываются о том, что дети, пришедшие к ним из третьих классов, недостаточно самостоятельны и привыкли к излишней опеке взрослого. В свою очередь, учителя начальных классов с горечью говорят о том, что они потратили много усилий на то, чтобы научить ребят читать, считать, писать, и упрекают учителей-предметников за недостаток внимания и теплоты к детям. Видимо, данный конфликт обусловлен объективными причинами: отсутствием преемственности в содержании и организации обучения в начальной и средней </a:t>
            </a:r>
            <a:r>
              <a:rPr lang="ru-RU" sz="1200" dirty="0" smtClean="0"/>
              <a:t>школе.</a:t>
            </a:r>
            <a:endParaRPr lang="ru-RU" sz="1200" dirty="0"/>
          </a:p>
        </p:txBody>
      </p:sp>
      <p:pic>
        <p:nvPicPr>
          <p:cNvPr id="6147" name="Picture 3" descr="C:\Documents and Settings\Администратор\Мои документы\konflikti-43-710x473.jpg"/>
          <p:cNvPicPr>
            <a:picLocks noChangeAspect="1" noChangeArrowheads="1"/>
          </p:cNvPicPr>
          <p:nvPr/>
        </p:nvPicPr>
        <p:blipFill>
          <a:blip r:embed="rId2"/>
          <a:srcRect/>
          <a:stretch>
            <a:fillRect/>
          </a:stretch>
        </p:blipFill>
        <p:spPr bwMode="auto">
          <a:xfrm>
            <a:off x="2857488" y="4143380"/>
            <a:ext cx="6000792" cy="257176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5419974" cy="1466840"/>
          </a:xfrm>
        </p:spPr>
        <p:txBody>
          <a:bodyPr>
            <a:normAutofit/>
          </a:bodyPr>
          <a:lstStyle/>
          <a:p>
            <a:pPr algn="ctr"/>
            <a:r>
              <a:rPr lang="ru-RU" dirty="0" smtClean="0">
                <a:solidFill>
                  <a:schemeClr val="accent1">
                    <a:lumMod val="60000"/>
                    <a:lumOff val="40000"/>
                  </a:schemeClr>
                </a:solidFill>
              </a:rPr>
              <a:t>Использованная литература:</a:t>
            </a:r>
            <a:endParaRPr lang="ru-RU" dirty="0">
              <a:solidFill>
                <a:schemeClr val="accent1">
                  <a:lumMod val="60000"/>
                  <a:lumOff val="40000"/>
                </a:schemeClr>
              </a:solidFill>
            </a:endParaRPr>
          </a:p>
        </p:txBody>
      </p:sp>
      <p:sp>
        <p:nvSpPr>
          <p:cNvPr id="3" name="Подзаголовок 2"/>
          <p:cNvSpPr>
            <a:spLocks noGrp="1"/>
          </p:cNvSpPr>
          <p:nvPr>
            <p:ph type="subTitle" idx="1"/>
          </p:nvPr>
        </p:nvSpPr>
        <p:spPr>
          <a:xfrm>
            <a:off x="3354442" y="3539864"/>
            <a:ext cx="5114778" cy="2960970"/>
          </a:xfrm>
        </p:spPr>
        <p:style>
          <a:lnRef idx="2">
            <a:schemeClr val="accent1">
              <a:shade val="50000"/>
            </a:schemeClr>
          </a:lnRef>
          <a:fillRef idx="1">
            <a:schemeClr val="accent1"/>
          </a:fillRef>
          <a:effectRef idx="0">
            <a:schemeClr val="accent1"/>
          </a:effectRef>
          <a:fontRef idx="minor">
            <a:schemeClr val="lt1"/>
          </a:fontRef>
        </p:style>
        <p:txBody>
          <a:bodyPr>
            <a:normAutofit fontScale="25000" lnSpcReduction="20000"/>
          </a:bodyPr>
          <a:lstStyle/>
          <a:p>
            <a:pPr algn="ctr"/>
            <a:r>
              <a:rPr lang="en-US" sz="7200" b="1" dirty="0" smtClean="0">
                <a:solidFill>
                  <a:schemeClr val="accent4">
                    <a:lumMod val="75000"/>
                  </a:schemeClr>
                </a:solidFill>
                <a:hlinkClick r:id="rId2"/>
              </a:rPr>
              <a:t>koob.ru</a:t>
            </a:r>
            <a:r>
              <a:rPr lang="en-US" sz="7200" b="1" dirty="0" smtClean="0">
                <a:solidFill>
                  <a:schemeClr val="accent4">
                    <a:lumMod val="75000"/>
                  </a:schemeClr>
                </a:solidFill>
              </a:rPr>
              <a:t>›</a:t>
            </a:r>
            <a:r>
              <a:rPr lang="ru-RU" sz="7200" b="1" dirty="0" smtClean="0">
                <a:solidFill>
                  <a:schemeClr val="accent4">
                    <a:lumMod val="75000"/>
                  </a:schemeClr>
                </a:solidFill>
                <a:hlinkClick r:id="rId3"/>
              </a:rPr>
              <a:t>Психология конфликта</a:t>
            </a:r>
            <a:r>
              <a:rPr lang="ru-RU" sz="7200" b="1" dirty="0" smtClean="0">
                <a:solidFill>
                  <a:schemeClr val="accent4">
                    <a:lumMod val="75000"/>
                  </a:schemeClr>
                </a:solidFill>
              </a:rPr>
              <a:t> </a:t>
            </a:r>
            <a:endParaRPr lang="ru-RU" sz="7200" b="1" dirty="0" smtClean="0">
              <a:solidFill>
                <a:schemeClr val="accent4">
                  <a:lumMod val="75000"/>
                </a:schemeClr>
              </a:solidFill>
            </a:endParaRPr>
          </a:p>
          <a:p>
            <a:pPr algn="ctr"/>
            <a:r>
              <a:rPr lang="en-US" sz="7200" b="1" dirty="0" err="1" smtClean="0">
                <a:solidFill>
                  <a:schemeClr val="accent4">
                    <a:lumMod val="75000"/>
                  </a:schemeClr>
                </a:solidFill>
                <a:hlinkClick r:id="rId4"/>
              </a:rPr>
              <a:t>psinovo.ru</a:t>
            </a:r>
            <a:r>
              <a:rPr lang="en-US" sz="7200" b="1" dirty="0" err="1" smtClean="0">
                <a:solidFill>
                  <a:schemeClr val="accent4">
                    <a:lumMod val="75000"/>
                  </a:schemeClr>
                </a:solidFill>
              </a:rPr>
              <a:t>›</a:t>
            </a:r>
            <a:r>
              <a:rPr lang="en-US" sz="7200" b="1" dirty="0" err="1" smtClean="0">
                <a:solidFill>
                  <a:schemeClr val="accent4">
                    <a:lumMod val="75000"/>
                  </a:schemeClr>
                </a:solidFill>
                <a:hlinkClick r:id="rId5"/>
              </a:rPr>
              <a:t>referati_po_psichologii_i_pe</a:t>
            </a:r>
            <a:endParaRPr lang="ru-RU" sz="7200" b="1" dirty="0" smtClean="0">
              <a:solidFill>
                <a:schemeClr val="accent4">
                  <a:lumMod val="75000"/>
                </a:schemeClr>
              </a:solidFill>
              <a:hlinkClick r:id="rId5"/>
            </a:endParaRPr>
          </a:p>
          <a:p>
            <a:pPr algn="ctr"/>
            <a:r>
              <a:rPr lang="en-US" sz="7200" b="1" dirty="0" err="1" smtClean="0">
                <a:solidFill>
                  <a:schemeClr val="accent4">
                    <a:lumMod val="75000"/>
                  </a:schemeClr>
                </a:solidFill>
                <a:hlinkClick r:id="rId5"/>
              </a:rPr>
              <a:t>dagogike</a:t>
            </a:r>
            <a:r>
              <a:rPr lang="en-US" sz="7200" b="1" dirty="0" smtClean="0">
                <a:solidFill>
                  <a:schemeClr val="accent4">
                    <a:lumMod val="75000"/>
                  </a:schemeClr>
                </a:solidFill>
                <a:hlinkClick r:id="rId5"/>
              </a:rPr>
              <a:t>…</a:t>
            </a:r>
            <a:endParaRPr lang="ru-RU" sz="7200" b="1" dirty="0" smtClean="0">
              <a:solidFill>
                <a:schemeClr val="accent4">
                  <a:lumMod val="75000"/>
                </a:schemeClr>
              </a:solidFill>
            </a:endParaRPr>
          </a:p>
          <a:p>
            <a:pPr algn="ctr"/>
            <a:endParaRPr lang="ru-RU" sz="7200" b="1" dirty="0" smtClean="0">
              <a:solidFill>
                <a:schemeClr val="accent4">
                  <a:lumMod val="75000"/>
                </a:schemeClr>
              </a:solidFill>
            </a:endParaRPr>
          </a:p>
          <a:p>
            <a:pPr algn="ctr"/>
            <a:r>
              <a:rPr lang="ru-RU" sz="7200" b="1" dirty="0" smtClean="0">
                <a:solidFill>
                  <a:schemeClr val="accent4">
                    <a:lumMod val="75000"/>
                  </a:schemeClr>
                </a:solidFill>
              </a:rPr>
              <a:t>Ссылка на мой сайт:</a:t>
            </a:r>
            <a:br>
              <a:rPr lang="ru-RU" sz="7200" b="1" dirty="0" smtClean="0">
                <a:solidFill>
                  <a:schemeClr val="accent4">
                    <a:lumMod val="75000"/>
                  </a:schemeClr>
                </a:solidFill>
              </a:rPr>
            </a:br>
            <a:r>
              <a:rPr lang="ru-RU" sz="7200" b="1" dirty="0" smtClean="0">
                <a:solidFill>
                  <a:schemeClr val="accent4">
                    <a:lumMod val="75000"/>
                  </a:schemeClr>
                </a:solidFill>
              </a:rPr>
              <a:t>Мой &lt;</a:t>
            </a:r>
            <a:r>
              <a:rPr lang="ru-RU" sz="7200" b="1" dirty="0" err="1" smtClean="0">
                <a:solidFill>
                  <a:schemeClr val="accent4">
                    <a:lumMod val="75000"/>
                  </a:schemeClr>
                </a:solidFill>
              </a:rPr>
              <a:t>a</a:t>
            </a:r>
            <a:r>
              <a:rPr lang="ru-RU" sz="7200" b="1" dirty="0" smtClean="0">
                <a:solidFill>
                  <a:schemeClr val="accent4">
                    <a:lumMod val="75000"/>
                  </a:schemeClr>
                </a:solidFill>
              </a:rPr>
              <a:t> </a:t>
            </a:r>
            <a:r>
              <a:rPr lang="ru-RU" sz="7200" b="1" dirty="0" err="1" smtClean="0">
                <a:solidFill>
                  <a:schemeClr val="accent4">
                    <a:lumMod val="75000"/>
                  </a:schemeClr>
                </a:solidFill>
              </a:rPr>
              <a:t>href</a:t>
            </a:r>
            <a:r>
              <a:rPr lang="ru-RU" sz="7200" b="1" dirty="0" smtClean="0">
                <a:solidFill>
                  <a:schemeClr val="accent4">
                    <a:lumMod val="75000"/>
                  </a:schemeClr>
                </a:solidFill>
              </a:rPr>
              <a:t> = "http://nsportal.ru/anastasiya-2011a" &gt; Социальная сеть психологов школы&lt;/</a:t>
            </a:r>
            <a:r>
              <a:rPr lang="ru-RU" sz="7200" b="1" dirty="0" err="1" smtClean="0">
                <a:solidFill>
                  <a:schemeClr val="accent4">
                    <a:lumMod val="75000"/>
                  </a:schemeClr>
                </a:solidFill>
              </a:rPr>
              <a:t>a</a:t>
            </a:r>
            <a:r>
              <a:rPr lang="ru-RU" sz="7200" b="1" dirty="0" smtClean="0">
                <a:solidFill>
                  <a:schemeClr val="accent4">
                    <a:lumMod val="75000"/>
                  </a:schemeClr>
                </a:solidFill>
              </a:rPr>
              <a:t>&gt; на </a:t>
            </a:r>
            <a:r>
              <a:rPr lang="ru-RU" sz="7200" b="1" dirty="0" err="1" smtClean="0">
                <a:solidFill>
                  <a:schemeClr val="accent4">
                    <a:lumMod val="75000"/>
                  </a:schemeClr>
                </a:solidFill>
              </a:rPr>
              <a:t>nsportal.ru</a:t>
            </a:r>
            <a:r>
              <a:rPr lang="ru-RU" sz="7200" b="1" dirty="0" smtClean="0">
                <a:solidFill>
                  <a:schemeClr val="accent4">
                    <a:lumMod val="75000"/>
                  </a:schemeClr>
                </a:solidFill>
              </a:rPr>
              <a:t> </a:t>
            </a:r>
            <a:br>
              <a:rPr lang="ru-RU" sz="7200" b="1" dirty="0" smtClean="0">
                <a:solidFill>
                  <a:schemeClr val="accent4">
                    <a:lumMod val="75000"/>
                  </a:schemeClr>
                </a:solidFill>
              </a:rPr>
            </a:br>
            <a:r>
              <a:rPr lang="ru-RU" sz="7200" b="1" dirty="0" smtClean="0">
                <a:solidFill>
                  <a:schemeClr val="accent4">
                    <a:lumMod val="75000"/>
                  </a:schemeClr>
                </a:solidFill>
              </a:rPr>
              <a:t>Ссылка на мой </a:t>
            </a:r>
            <a:r>
              <a:rPr lang="ru-RU" sz="7200" b="1" dirty="0" err="1" smtClean="0">
                <a:solidFill>
                  <a:schemeClr val="accent4">
                    <a:lumMod val="75000"/>
                  </a:schemeClr>
                </a:solidFill>
              </a:rPr>
              <a:t>блог</a:t>
            </a:r>
            <a:r>
              <a:rPr lang="ru-RU" sz="7200" b="1" dirty="0" smtClean="0">
                <a:solidFill>
                  <a:schemeClr val="accent4">
                    <a:lumMod val="75000"/>
                  </a:schemeClr>
                </a:solidFill>
              </a:rPr>
              <a:t>:</a:t>
            </a:r>
            <a:br>
              <a:rPr lang="ru-RU" sz="7200" b="1" dirty="0" smtClean="0">
                <a:solidFill>
                  <a:schemeClr val="accent4">
                    <a:lumMod val="75000"/>
                  </a:schemeClr>
                </a:solidFill>
              </a:rPr>
            </a:br>
            <a:r>
              <a:rPr lang="ru-RU" sz="7200" b="1" dirty="0" smtClean="0">
                <a:solidFill>
                  <a:schemeClr val="accent4">
                    <a:lumMod val="75000"/>
                  </a:schemeClr>
                </a:solidFill>
              </a:rPr>
              <a:t>&lt;</a:t>
            </a:r>
            <a:r>
              <a:rPr lang="ru-RU" sz="7200" b="1" dirty="0" err="1" smtClean="0">
                <a:solidFill>
                  <a:schemeClr val="accent4">
                    <a:lumMod val="75000"/>
                  </a:schemeClr>
                </a:solidFill>
              </a:rPr>
              <a:t>a</a:t>
            </a:r>
            <a:r>
              <a:rPr lang="ru-RU" sz="7200" b="1" dirty="0" smtClean="0">
                <a:solidFill>
                  <a:schemeClr val="accent4">
                    <a:lumMod val="75000"/>
                  </a:schemeClr>
                </a:solidFill>
              </a:rPr>
              <a:t> </a:t>
            </a:r>
            <a:r>
              <a:rPr lang="ru-RU" sz="7200" b="1" dirty="0" err="1" smtClean="0">
                <a:solidFill>
                  <a:schemeClr val="accent4">
                    <a:lumMod val="75000"/>
                  </a:schemeClr>
                </a:solidFill>
              </a:rPr>
              <a:t>href</a:t>
            </a:r>
            <a:r>
              <a:rPr lang="ru-RU" sz="7200" b="1" dirty="0" smtClean="0">
                <a:solidFill>
                  <a:schemeClr val="accent4">
                    <a:lumMod val="75000"/>
                  </a:schemeClr>
                </a:solidFill>
              </a:rPr>
              <a:t> = "http://nsportal.ru/blog/139410" &gt; Мой </a:t>
            </a:r>
            <a:r>
              <a:rPr lang="ru-RU" sz="7200" b="1" dirty="0" err="1" smtClean="0">
                <a:solidFill>
                  <a:schemeClr val="accent4">
                    <a:lumMod val="75000"/>
                  </a:schemeClr>
                </a:solidFill>
              </a:rPr>
              <a:t>блог</a:t>
            </a:r>
            <a:r>
              <a:rPr lang="ru-RU" sz="7200" b="1" dirty="0" smtClean="0">
                <a:solidFill>
                  <a:schemeClr val="accent4">
                    <a:lumMod val="75000"/>
                  </a:schemeClr>
                </a:solidFill>
              </a:rPr>
              <a:t>&lt;/</a:t>
            </a:r>
            <a:r>
              <a:rPr lang="ru-RU" sz="7200" b="1" dirty="0" err="1" smtClean="0">
                <a:solidFill>
                  <a:schemeClr val="accent4">
                    <a:lumMod val="75000"/>
                  </a:schemeClr>
                </a:solidFill>
              </a:rPr>
              <a:t>a</a:t>
            </a:r>
            <a:r>
              <a:rPr lang="ru-RU" sz="7200" b="1" dirty="0" smtClean="0">
                <a:solidFill>
                  <a:schemeClr val="accent4">
                    <a:lumMod val="75000"/>
                  </a:schemeClr>
                </a:solidFill>
              </a:rPr>
              <a:t>&gt; </a:t>
            </a:r>
            <a:r>
              <a:rPr lang="en-US" sz="7200" b="1" dirty="0" smtClean="0">
                <a:solidFill>
                  <a:schemeClr val="accent4">
                    <a:lumMod val="75000"/>
                  </a:schemeClr>
                </a:solidFill>
              </a:rPr>
              <a:t> </a:t>
            </a:r>
            <a:endParaRPr lang="ru-RU" sz="7200" b="1" dirty="0" smtClean="0">
              <a:solidFill>
                <a:schemeClr val="accent4">
                  <a:lumMod val="75000"/>
                </a:schemeClr>
              </a:solidFill>
            </a:endParaRPr>
          </a:p>
          <a:p>
            <a:endParaRPr lang="ru-RU" dirty="0"/>
          </a:p>
        </p:txBody>
      </p:sp>
      <p:sp>
        <p:nvSpPr>
          <p:cNvPr id="4" name="Прямоугольник 3"/>
          <p:cNvSpPr/>
          <p:nvPr/>
        </p:nvSpPr>
        <p:spPr>
          <a:xfrm>
            <a:off x="3929058" y="3000372"/>
            <a:ext cx="4429156" cy="369332"/>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b="1" dirty="0" err="1" smtClean="0">
                <a:hlinkClick r:id="rId6"/>
              </a:rPr>
              <a:t>alleng.ru</a:t>
            </a:r>
            <a:r>
              <a:rPr lang="en-US" b="1" dirty="0" err="1" smtClean="0"/>
              <a:t>›</a:t>
            </a:r>
            <a:r>
              <a:rPr lang="en-US" b="1" dirty="0" err="1" smtClean="0">
                <a:hlinkClick r:id="rId7"/>
              </a:rPr>
              <a:t>d</a:t>
            </a:r>
            <a:r>
              <a:rPr lang="en-US" b="1" dirty="0" smtClean="0">
                <a:hlinkClick r:id="rId7"/>
              </a:rPr>
              <a:t>/</a:t>
            </a:r>
            <a:r>
              <a:rPr lang="en-US" b="1" dirty="0" err="1" smtClean="0">
                <a:hlinkClick r:id="rId7"/>
              </a:rPr>
              <a:t>psy</a:t>
            </a:r>
            <a:r>
              <a:rPr lang="en-US" b="1" dirty="0" smtClean="0">
                <a:hlinkClick r:id="rId7"/>
              </a:rPr>
              <a:t>/psy111.htm</a:t>
            </a:r>
            <a:r>
              <a:rPr lang="en-US" b="1" dirty="0" smtClean="0"/>
              <a:t> </a:t>
            </a:r>
            <a:endParaRPr lang="ru-RU"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6050" y="500042"/>
            <a:ext cx="6143668" cy="285752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rmAutofit fontScale="90000"/>
          </a:bodyPr>
          <a:lstStyle/>
          <a:p>
            <a:pPr algn="l"/>
            <a:r>
              <a:rPr lang="ru-RU" sz="2000" dirty="0" smtClean="0"/>
              <a:t/>
            </a:r>
            <a:br>
              <a:rPr lang="ru-RU" sz="2000" dirty="0" smtClean="0"/>
            </a:br>
            <a:r>
              <a:rPr lang="ru-RU" sz="1800" b="1" dirty="0" smtClean="0">
                <a:solidFill>
                  <a:schemeClr val="tx2">
                    <a:lumMod val="50000"/>
                  </a:schemeClr>
                </a:solidFill>
              </a:rPr>
              <a:t>Цель: </a:t>
            </a:r>
            <a:r>
              <a:rPr lang="ru-RU" sz="1800" b="1" dirty="0" smtClean="0">
                <a:solidFill>
                  <a:schemeClr val="accent3">
                    <a:lumMod val="50000"/>
                  </a:schemeClr>
                </a:solidFill>
              </a:rPr>
              <a:t>исследования конфликтов, причин их возникновения и способов их разрешения.</a:t>
            </a:r>
            <a:r>
              <a:rPr lang="ru-RU" sz="1800" dirty="0" smtClean="0"/>
              <a:t/>
            </a:r>
            <a:br>
              <a:rPr lang="ru-RU" sz="1800" dirty="0" smtClean="0"/>
            </a:br>
            <a:r>
              <a:rPr lang="ru-RU" sz="1800" dirty="0" smtClean="0"/>
              <a:t> </a:t>
            </a:r>
            <a:br>
              <a:rPr lang="ru-RU" sz="1800" dirty="0" smtClean="0"/>
            </a:br>
            <a:r>
              <a:rPr lang="ru-RU" sz="1800" b="1" dirty="0" smtClean="0">
                <a:solidFill>
                  <a:schemeClr val="tx2">
                    <a:lumMod val="50000"/>
                  </a:schemeClr>
                </a:solidFill>
              </a:rPr>
              <a:t>Задачи: </a:t>
            </a:r>
            <a:r>
              <a:rPr lang="ru-RU" sz="1800" dirty="0" smtClean="0"/>
              <a:t/>
            </a:r>
            <a:br>
              <a:rPr lang="ru-RU" sz="1800" dirty="0" smtClean="0"/>
            </a:br>
            <a:r>
              <a:rPr lang="ru-RU" sz="1800" b="1" dirty="0" smtClean="0">
                <a:solidFill>
                  <a:srgbClr val="FF0000"/>
                </a:solidFill>
              </a:rPr>
              <a:t>1)    Выявить причины конфликтов.</a:t>
            </a:r>
            <a:br>
              <a:rPr lang="ru-RU" sz="1800" b="1" dirty="0" smtClean="0">
                <a:solidFill>
                  <a:srgbClr val="FF0000"/>
                </a:solidFill>
              </a:rPr>
            </a:br>
            <a:r>
              <a:rPr lang="ru-RU" sz="1800" b="1" dirty="0" smtClean="0">
                <a:solidFill>
                  <a:srgbClr val="FF0000"/>
                </a:solidFill>
              </a:rPr>
              <a:t>2)    Исследовать конфликтную ситуацию в школе.</a:t>
            </a:r>
            <a:br>
              <a:rPr lang="ru-RU" sz="1800" b="1" dirty="0" smtClean="0">
                <a:solidFill>
                  <a:srgbClr val="FF0000"/>
                </a:solidFill>
              </a:rPr>
            </a:br>
            <a:r>
              <a:rPr lang="ru-RU" sz="1800" b="1" dirty="0" smtClean="0">
                <a:solidFill>
                  <a:srgbClr val="FF0000"/>
                </a:solidFill>
              </a:rPr>
              <a:t>3)    Показать способы разрешения конфликтов.</a:t>
            </a:r>
            <a:br>
              <a:rPr lang="ru-RU" sz="1800" b="1" dirty="0" smtClean="0">
                <a:solidFill>
                  <a:srgbClr val="FF0000"/>
                </a:solidFill>
              </a:rPr>
            </a:br>
            <a:r>
              <a:rPr lang="ru-RU" sz="1800" b="1" dirty="0" smtClean="0">
                <a:solidFill>
                  <a:srgbClr val="FF0000"/>
                </a:solidFill>
              </a:rPr>
              <a:t>4)    Дать общие рекомендации по предотвращению  конфликтов в коллективе</a:t>
            </a:r>
            <a:r>
              <a:rPr lang="ru-RU" sz="1800" dirty="0" smtClean="0"/>
              <a:t/>
            </a:r>
            <a:br>
              <a:rPr lang="ru-RU" sz="1800" dirty="0" smtClean="0"/>
            </a:br>
            <a:endParaRPr lang="ru-RU" sz="1800" dirty="0"/>
          </a:p>
        </p:txBody>
      </p:sp>
      <p:sp>
        <p:nvSpPr>
          <p:cNvPr id="4" name="Прямоугольник 3"/>
          <p:cNvSpPr/>
          <p:nvPr/>
        </p:nvSpPr>
        <p:spPr>
          <a:xfrm>
            <a:off x="2786050" y="4143380"/>
            <a:ext cx="6215106" cy="2308324"/>
          </a:xfrm>
          <a:prstGeom prst="rect">
            <a:avLst/>
          </a:prstGeom>
          <a:ln>
            <a:noFill/>
          </a:ln>
          <a:effectLst>
            <a:glow rad="1397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ru-RU" b="1" dirty="0" smtClean="0">
                <a:solidFill>
                  <a:schemeClr val="bg2">
                    <a:lumMod val="10000"/>
                  </a:schemeClr>
                </a:solidFill>
              </a:rPr>
              <a:t>Слово «конфликт» в переводе с латинского означает «столкновение». Конфликт – это «ситуация, в которой стороны сообщают о несовместимости их потенциальных позиций, исключающих намерение другой стороны» (</a:t>
            </a:r>
            <a:r>
              <a:rPr lang="ru-RU" b="1" dirty="0" err="1" smtClean="0">
                <a:solidFill>
                  <a:schemeClr val="bg2">
                    <a:lumMod val="10000"/>
                  </a:schemeClr>
                </a:solidFill>
              </a:rPr>
              <a:t>Боулдинг</a:t>
            </a:r>
            <a:r>
              <a:rPr lang="ru-RU" b="1" dirty="0" smtClean="0">
                <a:solidFill>
                  <a:schemeClr val="bg2">
                    <a:lumMod val="10000"/>
                  </a:schemeClr>
                </a:solidFill>
              </a:rPr>
              <a:t>)</a:t>
            </a:r>
          </a:p>
          <a:p>
            <a:r>
              <a:rPr lang="ru-RU" b="1" dirty="0" smtClean="0">
                <a:solidFill>
                  <a:schemeClr val="bg2">
                    <a:lumMod val="10000"/>
                  </a:schemeClr>
                </a:solidFill>
              </a:rPr>
              <a:t>   Конфликт – это столкновение противоположных интересов, целей, позиций, мнений двух или более людей.</a:t>
            </a:r>
            <a:endParaRPr lang="ru-RU" b="1" dirty="0">
              <a:solidFill>
                <a:schemeClr val="bg2">
                  <a:lumMod val="10000"/>
                </a:schemeClr>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4612" y="285729"/>
            <a:ext cx="6286544" cy="1214445"/>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r"/>
            <a:r>
              <a:rPr lang="ru-RU" sz="2000" dirty="0" smtClean="0">
                <a:solidFill>
                  <a:schemeClr val="bg2">
                    <a:lumMod val="10000"/>
                  </a:schemeClr>
                </a:solidFill>
              </a:rPr>
              <a:t>Конфликты — довольно частое явление в нашей жизни. Они </a:t>
            </a:r>
            <a:r>
              <a:rPr lang="ru-RU" sz="2000" dirty="0" smtClean="0">
                <a:solidFill>
                  <a:schemeClr val="bg2">
                    <a:lumMod val="10000"/>
                  </a:schemeClr>
                </a:solidFill>
              </a:rPr>
              <a:t>сопровождают </a:t>
            </a:r>
            <a:r>
              <a:rPr lang="ru-RU" sz="2000" dirty="0" smtClean="0">
                <a:solidFill>
                  <a:schemeClr val="bg2">
                    <a:lumMod val="10000"/>
                  </a:schemeClr>
                </a:solidFill>
              </a:rPr>
              <a:t>человека на протяжении всей его жизни</a:t>
            </a:r>
            <a:r>
              <a:rPr lang="ru-RU" sz="2200" dirty="0" smtClean="0">
                <a:solidFill>
                  <a:schemeClr val="tx1">
                    <a:lumMod val="75000"/>
                    <a:lumOff val="25000"/>
                  </a:schemeClr>
                </a:solidFill>
              </a:rPr>
              <a:t>.</a:t>
            </a:r>
            <a:endParaRPr lang="ru-RU" sz="2200" dirty="0">
              <a:solidFill>
                <a:schemeClr val="tx1">
                  <a:lumMod val="75000"/>
                  <a:lumOff val="25000"/>
                </a:schemeClr>
              </a:solidFill>
            </a:endParaRPr>
          </a:p>
        </p:txBody>
      </p:sp>
      <p:pic>
        <p:nvPicPr>
          <p:cNvPr id="2052" name="Picture 4" descr="C:\Documents and Settings\Администратор\Мои документы\teacher-scolds-student.jpg"/>
          <p:cNvPicPr>
            <a:picLocks noChangeAspect="1" noChangeArrowheads="1"/>
          </p:cNvPicPr>
          <p:nvPr/>
        </p:nvPicPr>
        <p:blipFill>
          <a:blip r:embed="rId2"/>
          <a:srcRect/>
          <a:stretch>
            <a:fillRect/>
          </a:stretch>
        </p:blipFill>
        <p:spPr bwMode="auto">
          <a:xfrm>
            <a:off x="2714612" y="1785926"/>
            <a:ext cx="6365888" cy="4929222"/>
          </a:xfrm>
          <a:prstGeom prst="rect">
            <a:avLst/>
          </a:prstGeom>
          <a:noFill/>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86050" y="142852"/>
            <a:ext cx="5672150" cy="642942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ru-RU" sz="1800" b="1" dirty="0" smtClean="0">
                <a:solidFill>
                  <a:schemeClr val="tx1"/>
                </a:solidFill>
              </a:rPr>
              <a:t>Конфликты в школе</a:t>
            </a:r>
            <a:br>
              <a:rPr lang="ru-RU" sz="1800" b="1" dirty="0" smtClean="0">
                <a:solidFill>
                  <a:schemeClr val="tx1"/>
                </a:solidFill>
              </a:rPr>
            </a:br>
            <a:r>
              <a:rPr lang="ru-RU" sz="1800" b="1" dirty="0" smtClean="0">
                <a:solidFill>
                  <a:schemeClr val="tx1"/>
                </a:solidFill>
              </a:rPr>
              <a:t>Ситуации, когда отношения с учителем не складываются, пугают и родителей, и детей. Но если подросток в 15–16 лет может понять и причины, и суть происходящего, найти поддержку у друзей и у других учителей, то для </a:t>
            </a:r>
            <a:r>
              <a:rPr lang="ru-RU" sz="1800" b="1" dirty="0" err="1" smtClean="0">
                <a:solidFill>
                  <a:schemeClr val="tx1"/>
                </a:solidFill>
              </a:rPr>
              <a:t>младшеклассника</a:t>
            </a:r>
            <a:r>
              <a:rPr lang="ru-RU" sz="1800" b="1" dirty="0" smtClean="0">
                <a:solidFill>
                  <a:schemeClr val="tx1"/>
                </a:solidFill>
              </a:rPr>
              <a:t> такой конфликт может стать тяжелым испытанием, основой серьезных нарушений развития на все следующие годы.  </a:t>
            </a:r>
            <a:r>
              <a:rPr lang="ru-RU" sz="1800" dirty="0" smtClean="0">
                <a:solidFill>
                  <a:schemeClr val="tx1"/>
                </a:solidFill>
              </a:rPr>
              <a:t/>
            </a:r>
            <a:br>
              <a:rPr lang="ru-RU" sz="1800" dirty="0" smtClean="0">
                <a:solidFill>
                  <a:schemeClr val="tx1"/>
                </a:solidFill>
              </a:rPr>
            </a:br>
            <a:r>
              <a:rPr lang="ru-RU" sz="1800" dirty="0" smtClean="0">
                <a:solidFill>
                  <a:schemeClr val="tx1"/>
                </a:solidFill>
              </a:rPr>
              <a:t>Ведь в сознании ребенка младшего школьного возраста учитель – самый главный и самый важный человек в мире. От него зависит самооценка маленького ученика: если учитель недоволен, ребенок искренне считает себя плохим и неспособным ни на что, а если хвалит – расцветает от ощущения собственной успешности.  </a:t>
            </a:r>
            <a:br>
              <a:rPr lang="ru-RU" sz="1800" dirty="0" smtClean="0">
                <a:solidFill>
                  <a:schemeClr val="tx1"/>
                </a:solidFill>
              </a:rPr>
            </a:br>
            <a:r>
              <a:rPr lang="ru-RU" sz="1800" dirty="0" smtClean="0">
                <a:solidFill>
                  <a:schemeClr val="tx1"/>
                </a:solidFill>
              </a:rPr>
              <a:t>Страх быть непринятым учителем, стать объектом критики и даже насмешек не дает ребенку возможности получать удовольствие от процесса познания. Ребенок или начинает покорно приспосабливаться, «зубрить» в надежде, что его, наконец, похвалят, или становится замкнутым, агрессивным, грубым. </a:t>
            </a:r>
            <a:r>
              <a:rPr lang="ru-RU" dirty="0" smtClean="0">
                <a:solidFill>
                  <a:schemeClr val="tx1"/>
                </a:solidFill>
              </a:rPr>
              <a:t/>
            </a:r>
            <a:br>
              <a:rPr lang="ru-RU" dirty="0" smtClean="0">
                <a:solidFill>
                  <a:schemeClr val="tx1"/>
                </a:solidFill>
              </a:rPr>
            </a:br>
            <a:endParaRPr lang="ru-RU"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928926" y="3929066"/>
            <a:ext cx="5929354" cy="2714644"/>
          </a:xfrm>
        </p:spPr>
        <p:style>
          <a:lnRef idx="3">
            <a:schemeClr val="lt1"/>
          </a:lnRef>
          <a:fillRef idx="1">
            <a:schemeClr val="dk1"/>
          </a:fillRef>
          <a:effectRef idx="1">
            <a:schemeClr val="dk1"/>
          </a:effectRef>
          <a:fontRef idx="minor">
            <a:schemeClr val="lt1"/>
          </a:fontRef>
        </p:style>
        <p:txBody>
          <a:bodyPr>
            <a:normAutofit fontScale="25000" lnSpcReduction="20000"/>
          </a:bodyPr>
          <a:lstStyle/>
          <a:p>
            <a:pPr algn="l"/>
            <a:endParaRPr lang="ru-RU" sz="5600" dirty="0" smtClean="0"/>
          </a:p>
          <a:p>
            <a:pPr algn="l"/>
            <a:endParaRPr lang="ru-RU" sz="5600" dirty="0" smtClean="0"/>
          </a:p>
          <a:p>
            <a:pPr algn="l"/>
            <a:r>
              <a:rPr lang="ru-RU" sz="5600" dirty="0" smtClean="0"/>
              <a:t>По </a:t>
            </a:r>
            <a:r>
              <a:rPr lang="ru-RU" sz="5600" dirty="0" smtClean="0"/>
              <a:t>большому счету, виноваты только взрослые: с одной стороны, учителя, которые часто не обладают достаточным умением и желанием вникнуть в суть поведения ребенка, а с другой, – родители, которые редко пытаются разобраться в истинных источниках проблем. «Самый острый конфликт, </a:t>
            </a:r>
            <a:r>
              <a:rPr lang="ru-RU" sz="5600" dirty="0" smtClean="0"/>
              <a:t>– </a:t>
            </a:r>
            <a:r>
              <a:rPr lang="ru-RU" sz="5600" dirty="0" smtClean="0"/>
              <a:t>это конфликт непонимания. Учитель не понимает, отчего ребенок мешает на уроке, крутится, не умеет решать задачи, плохо запоминает и т. п. А так как не понимает, не может помочь. Чаще при этом обвиняет родителей. Родитель, в свою очередь, не понимает претензии учителя. И тоже не может помочь ребенку</a:t>
            </a:r>
            <a:r>
              <a:rPr lang="ru-RU" dirty="0" smtClean="0"/>
              <a:t>». </a:t>
            </a:r>
            <a:endParaRPr lang="ru-RU" dirty="0"/>
          </a:p>
        </p:txBody>
      </p:sp>
      <p:pic>
        <p:nvPicPr>
          <p:cNvPr id="3074" name="Picture 2" descr="C:\Documents and Settings\Администратор\Мои документы\айсберг-общения.jpg"/>
          <p:cNvPicPr>
            <a:picLocks noChangeAspect="1" noChangeArrowheads="1"/>
          </p:cNvPicPr>
          <p:nvPr/>
        </p:nvPicPr>
        <p:blipFill>
          <a:blip r:embed="rId2"/>
          <a:srcRect/>
          <a:stretch>
            <a:fillRect/>
          </a:stretch>
        </p:blipFill>
        <p:spPr bwMode="auto">
          <a:xfrm>
            <a:off x="3214678" y="214290"/>
            <a:ext cx="5500694" cy="3071834"/>
          </a:xfrm>
          <a:prstGeom prst="rect">
            <a:avLst/>
          </a:prstGeom>
          <a:noFill/>
        </p:spPr>
      </p:pic>
      <p:sp>
        <p:nvSpPr>
          <p:cNvPr id="5" name="Прямоугольник 4"/>
          <p:cNvSpPr/>
          <p:nvPr/>
        </p:nvSpPr>
        <p:spPr>
          <a:xfrm>
            <a:off x="3571868" y="3429000"/>
            <a:ext cx="4836278" cy="400110"/>
          </a:xfrm>
          <a:prstGeom prst="rect">
            <a:avLst/>
          </a:prstGeom>
          <a:noFill/>
        </p:spPr>
        <p:txBody>
          <a:bodyPr wrap="square" lIns="91440" tIns="45720" rIns="91440" bIns="45720">
            <a:spAutoFit/>
          </a:bodyPr>
          <a:lstStyle/>
          <a:p>
            <a:pPr algn="ctr"/>
            <a:r>
              <a:rPr lang="ru-RU" sz="2000" b="1" cap="none" spc="0" dirty="0" smtClean="0">
                <a:ln w="10541" cmpd="sng">
                  <a:solidFill>
                    <a:schemeClr val="accent1">
                      <a:shade val="88000"/>
                      <a:satMod val="110000"/>
                    </a:schemeClr>
                  </a:solidFill>
                  <a:prstDash val="solid"/>
                </a:ln>
                <a:effectLst/>
              </a:rPr>
              <a:t>Причины конфликтов </a:t>
            </a:r>
            <a:endParaRPr lang="ru-RU" sz="2000" b="1" cap="none" spc="0" dirty="0">
              <a:ln w="10541" cmpd="sng">
                <a:solidFill>
                  <a:schemeClr val="accent1">
                    <a:shade val="88000"/>
                    <a:satMod val="110000"/>
                  </a:schemeClr>
                </a:solidFill>
                <a:prstDash val="solid"/>
              </a:ln>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928926" y="285728"/>
            <a:ext cx="5929354" cy="6357982"/>
          </a:xfrm>
        </p:spPr>
        <p:txBody>
          <a:bodyPr>
            <a:normAutofit fontScale="77500" lnSpcReduction="20000"/>
          </a:bodyPr>
          <a:lstStyle/>
          <a:p>
            <a:pPr algn="l"/>
            <a:r>
              <a:rPr lang="ru-RU" dirty="0" smtClean="0"/>
              <a:t>Среди множества непохожих ситуаций психологи все же выделяют несколько, которые чаще других становятся причиной конфликтов: </a:t>
            </a:r>
          </a:p>
          <a:p>
            <a:pPr algn="l"/>
            <a:r>
              <a:rPr lang="ru-RU" dirty="0" smtClean="0"/>
              <a:t>1. К жесткому авторитарному педагогу попадает ребенок с ярко выраженным творческим мышлением, растущий в атмосфере </a:t>
            </a:r>
            <a:r>
              <a:rPr lang="ru-RU" dirty="0" err="1" smtClean="0"/>
              <a:t>раскрепощенности</a:t>
            </a:r>
            <a:r>
              <a:rPr lang="ru-RU" dirty="0" smtClean="0"/>
              <a:t> и доверия. Такой ребенок привык высказывать свое мнение, ему трудно усидеть на одном месте и скучно повторять заученные фразы. При этом учитель видит в ученике недостаток уважения и воспитания, а в целом – угрозу своему авторитету. </a:t>
            </a:r>
          </a:p>
          <a:p>
            <a:pPr algn="l"/>
            <a:r>
              <a:rPr lang="ru-RU" dirty="0" smtClean="0"/>
              <a:t>2. Подросток </a:t>
            </a:r>
            <a:r>
              <a:rPr lang="ru-RU" dirty="0" err="1" smtClean="0"/>
              <a:t>самоутверждается</a:t>
            </a:r>
            <a:r>
              <a:rPr lang="ru-RU" dirty="0" smtClean="0"/>
              <a:t> в коллективе путем противостояния учителю. Для некоторых из детей такой способ завоевать уважение одноклассников – самый простой. Особенно такой конфликт разгорается с учителем, который не в состоянии справиться со своими эмоциями, легко выходит из себя. </a:t>
            </a:r>
          </a:p>
          <a:p>
            <a:pPr algn="l"/>
            <a:r>
              <a:rPr lang="ru-RU" dirty="0" smtClean="0"/>
              <a:t>3. Учитель особенно много внимания уделяет аккуратности, внешнему виду, оформлению тетрадей и дневников, а ребенок еще не в состоянии соответствовать этим требованиям. Как правило, такие конфликты чаще происходят в начальной школе, но время от времени «переползают» и в среднюю. </a:t>
            </a:r>
          </a:p>
          <a:p>
            <a:pPr algn="l"/>
            <a:r>
              <a:rPr lang="ru-RU" dirty="0" smtClean="0"/>
              <a:t>4. На уроках ребенку скучно из-за низкой квалификации учителя или же, наоборот, высокого уровня подготовки ребенка. Такой ребенок начинает вслух комментировать, критиковать учителя. Если последний при этом не может правильно эмоционально реагировать, начинается против</a:t>
            </a:r>
          </a:p>
          <a:p>
            <a:pPr algn="l"/>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000364" y="285728"/>
            <a:ext cx="5857916" cy="6286544"/>
          </a:xfrm>
        </p:spPr>
        <p:txBody>
          <a:bodyPr>
            <a:noAutofit/>
          </a:bodyPr>
          <a:lstStyle/>
          <a:p>
            <a:r>
              <a:rPr lang="ru-RU" sz="1400" dirty="0" smtClean="0"/>
              <a:t>Признаки серьезных проблем в школе: </a:t>
            </a:r>
          </a:p>
          <a:p>
            <a:r>
              <a:rPr lang="ru-RU" sz="1400" dirty="0" smtClean="0"/>
              <a:t>• </a:t>
            </a:r>
            <a:r>
              <a:rPr lang="ru-RU" sz="1400" i="1" dirty="0" smtClean="0"/>
              <a:t>Резкая смена поведения.</a:t>
            </a:r>
            <a:r>
              <a:rPr lang="ru-RU" sz="1400" dirty="0" smtClean="0"/>
              <a:t> Например, активный и жизнерадостный ребенок вдруг становится замкнутым и молчаливым, а ласковый – начинает ужасно грубить. </a:t>
            </a:r>
          </a:p>
          <a:p>
            <a:r>
              <a:rPr lang="ru-RU" sz="1400" dirty="0" smtClean="0"/>
              <a:t>• </a:t>
            </a:r>
            <a:r>
              <a:rPr lang="ru-RU" sz="1400" i="1" dirty="0" smtClean="0"/>
              <a:t>Неадекватные реакции на привычные слова и действия</a:t>
            </a:r>
            <a:r>
              <a:rPr lang="ru-RU" sz="1400" dirty="0" smtClean="0"/>
              <a:t>. Ребенок может втягивать голову в плечи в ответ на обращение к нему, пугаться телефонного звонка или будильника, заслоняться, будто защищаясь от ударов, при попытках прикоснуться к нему и т. д. </a:t>
            </a:r>
          </a:p>
          <a:p>
            <a:r>
              <a:rPr lang="ru-RU" sz="1400" dirty="0" smtClean="0"/>
              <a:t>• </a:t>
            </a:r>
            <a:r>
              <a:rPr lang="ru-RU" sz="1400" i="1" dirty="0" smtClean="0"/>
              <a:t>Потеря интереса к учебе, нежелание посещать школу</a:t>
            </a:r>
            <a:r>
              <a:rPr lang="ru-RU" sz="1400" dirty="0" smtClean="0"/>
              <a:t>, отказ делать домашние задания, при этом понижается самооценка: «У меня нет способностей к математике» или «Я не собираюсь быть программистом». </a:t>
            </a:r>
          </a:p>
          <a:p>
            <a:r>
              <a:rPr lang="ru-RU" sz="1400" dirty="0" smtClean="0"/>
              <a:t>• </a:t>
            </a:r>
            <a:r>
              <a:rPr lang="ru-RU" sz="1400" i="1" dirty="0" smtClean="0"/>
              <a:t>На вопрос о каком-то предмете или учителе изменяется в лице</a:t>
            </a:r>
            <a:r>
              <a:rPr lang="ru-RU" sz="1400" dirty="0" smtClean="0"/>
              <a:t>, становится грубым и агрессивным, отказывается рассказывать что-либо. </a:t>
            </a:r>
          </a:p>
          <a:p>
            <a:r>
              <a:rPr lang="ru-RU" sz="1400" dirty="0" smtClean="0"/>
              <a:t>• З</a:t>
            </a:r>
            <a:r>
              <a:rPr lang="ru-RU" sz="1400" i="1" dirty="0" smtClean="0"/>
              <a:t>аписи о плохом поведении на уроке сделаны чаще всего одним и тем же учителем</a:t>
            </a:r>
            <a:r>
              <a:rPr lang="ru-RU" sz="1400" dirty="0" smtClean="0"/>
              <a:t>. </a:t>
            </a:r>
          </a:p>
          <a:p>
            <a:r>
              <a:rPr lang="ru-RU" sz="1400" dirty="0" smtClean="0"/>
              <a:t>Надо учитывать и то, что младшие школьники часто преувеличивают масштаб проблемы, на взгляд взрослых, конечно. Из-за того что сейчас учитель для них – царь и бог, они впадают в панику по «несерьезным», со стороны взрослых, причинам: не спросили, когда он знал правильный ответ, не нарисовали «улыбочку» в дневнике, сравнили с более успешным соседом по парте и т. д. Такие вроде бы мелочи могут стать основанием для того, чтобы заявить родителям: «Учительница меня не любит и обижает». </a:t>
            </a:r>
          </a:p>
          <a:p>
            <a:endParaRPr lang="ru-RU"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214290"/>
            <a:ext cx="5105400" cy="2571768"/>
          </a:xfrm>
        </p:spPr>
        <p:txBody>
          <a:bodyPr>
            <a:normAutofit/>
          </a:bodyPr>
          <a:lstStyle/>
          <a:p>
            <a:pPr algn="ctr"/>
            <a:r>
              <a:rPr lang="ru-RU" sz="3200" b="1" dirty="0" smtClean="0"/>
              <a:t>Конфликтные ситуации в школе</a:t>
            </a:r>
            <a:r>
              <a:rPr lang="ru-RU" sz="3200" dirty="0" smtClean="0"/>
              <a:t> все дети переживают очень остро.</a:t>
            </a:r>
            <a:endParaRPr lang="ru-RU" sz="3200" dirty="0"/>
          </a:p>
        </p:txBody>
      </p:sp>
      <p:sp>
        <p:nvSpPr>
          <p:cNvPr id="3" name="Подзаголовок 2"/>
          <p:cNvSpPr>
            <a:spLocks noGrp="1"/>
          </p:cNvSpPr>
          <p:nvPr>
            <p:ph type="subTitle" idx="1"/>
          </p:nvPr>
        </p:nvSpPr>
        <p:spPr>
          <a:xfrm>
            <a:off x="142844" y="2928934"/>
            <a:ext cx="8858312" cy="3786214"/>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endParaRPr lang="ru-RU" sz="4800" b="1" dirty="0" smtClean="0"/>
          </a:p>
          <a:p>
            <a:endParaRPr lang="ru-RU" sz="4800" b="1" dirty="0" smtClean="0"/>
          </a:p>
          <a:p>
            <a:r>
              <a:rPr lang="ru-RU" sz="4800" b="1" dirty="0" smtClean="0">
                <a:solidFill>
                  <a:schemeClr val="tx1"/>
                </a:solidFill>
              </a:rPr>
              <a:t>конфликт </a:t>
            </a:r>
            <a:r>
              <a:rPr lang="ru-RU" sz="4800" b="1" dirty="0" smtClean="0">
                <a:solidFill>
                  <a:schemeClr val="tx1"/>
                </a:solidFill>
              </a:rPr>
              <a:t>между учителем и учеником. Многие родители сталкиваются с тем, что их ребенок приносит плохие оценки в дневнике, хотя их чадо хорошо подготовилось к уроку. Причиной таких ситуаций часто становятся конфликты, которые возникают между учителем и ребенком. Причины таких конфликтных ситуаций в школе следует искать как в самом ученике, так и в учителе.</a:t>
            </a:r>
          </a:p>
          <a:p>
            <a:r>
              <a:rPr lang="ru-RU" sz="4800" b="1" dirty="0" smtClean="0">
                <a:solidFill>
                  <a:schemeClr val="tx1"/>
                </a:solidFill>
              </a:rPr>
              <a:t>Учителя зачастую предъявляют завышенные требования к ученикам, ставя их всех под одну мерку. Вместо того, чтобы помочь ученику и понять, почему он не смог усвоить материал, учителя просто не вникают в подробности и ставят неудовлетворительные оценки. Также учителя очень часто используют оценки в качестве наказания за плохое поведение на уроке и срыв занятий. Неумелое разрешение конфликтных ситуаций учителем приводит к возникновению новых проблем, в которые могут включаться и другие ученики.</a:t>
            </a:r>
          </a:p>
          <a:p>
            <a:r>
              <a:rPr lang="ru-RU" sz="4800" b="1" dirty="0" smtClean="0">
                <a:solidFill>
                  <a:schemeClr val="tx1"/>
                </a:solidFill>
              </a:rPr>
              <a:t>Любые конфликты в школе требуют вмешательства родителей. Но и здесь не все так просто. Не каждый родитель может с уверенностью сказать, что у него полное доверие и взаимопонимание с ребенком. Поэтому уже с первых дней посещения учебного заведения следует всегда интересоваться успехами и проблемами в школе. Согласитесь, что доверительные отношения и разговор по душам очень помогают. Также родителям очень важно не пропустить начало развития любого конфликта. На начальной стадии намного легче все расставить на свои места. Поэтому старайтесь не доводить ситуацию до того, когда Вы начнете в дневнике видеть записи учителя, что Ваш ребенок прогуливает уроки или срывает дисциплину. У всех этих проблем есть определенная первопричина. Вот ее-то и следует выяснить и устранить.</a:t>
            </a:r>
          </a:p>
          <a:p>
            <a:r>
              <a:rPr lang="ru-RU" sz="4800" b="1" dirty="0" smtClean="0">
                <a:solidFill>
                  <a:schemeClr val="tx1"/>
                </a:solidFill>
              </a:rPr>
              <a:t>Самим же детям не следует стесняться просить помощи у взрослых. Любые конфликтные ситуации в школе между учениками можно решить с помощью классного руководителя, директора школы и родителей на родительском собрании. Чаще всего помогают простые разговоры.</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86050" y="1000108"/>
            <a:ext cx="6143668" cy="470898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ru-RU" sz="2000" b="1" dirty="0" smtClean="0"/>
              <a:t>причина агрессии: желание выделиться среди сверстников — 12%;</a:t>
            </a:r>
          </a:p>
          <a:p>
            <a:r>
              <a:rPr lang="ru-RU" sz="2000" b="1" dirty="0" smtClean="0"/>
              <a:t>источник агрессии: бессердечие и жестокость взрослых — 11%;</a:t>
            </a:r>
          </a:p>
          <a:p>
            <a:r>
              <a:rPr lang="ru-RU" sz="2000" b="1" dirty="0" smtClean="0"/>
              <a:t>все зависит от взаимоотношений в классе — 9,5%;</a:t>
            </a:r>
          </a:p>
          <a:p>
            <a:r>
              <a:rPr lang="ru-RU" sz="2000" b="1" dirty="0" smtClean="0"/>
              <a:t>в агрессивности ученика виновата семья — 8%;</a:t>
            </a:r>
          </a:p>
          <a:p>
            <a:r>
              <a:rPr lang="ru-RU" sz="2000" b="1" dirty="0" smtClean="0"/>
              <a:t>агрессивные школьники — дети с психическими отклонениями — 4%;</a:t>
            </a:r>
          </a:p>
          <a:p>
            <a:r>
              <a:rPr lang="ru-RU" sz="2000" b="1" dirty="0" smtClean="0"/>
              <a:t>агрессивность — явление возрастное, связанное с избытком энергии — 1%;</a:t>
            </a:r>
          </a:p>
          <a:p>
            <a:r>
              <a:rPr lang="ru-RU" sz="2000" b="1" dirty="0" smtClean="0"/>
              <a:t>агрессивность — плохая черта характера — 1%;</a:t>
            </a:r>
          </a:p>
          <a:p>
            <a:r>
              <a:rPr lang="ru-RU" sz="2000" b="1" dirty="0" smtClean="0"/>
              <a:t>в классе были агрессивные ученики — 12%;</a:t>
            </a:r>
          </a:p>
          <a:p>
            <a:r>
              <a:rPr lang="ru-RU" sz="2000" b="1" dirty="0" smtClean="0"/>
              <a:t>в классе не было агрессивных учеников — 34,5%.</a:t>
            </a:r>
            <a:endParaRPr lang="ru-RU" sz="20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TotalTime>
  <Words>1297</Words>
  <PresentationFormat>Экран (4:3)</PresentationFormat>
  <Paragraphs>56</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Изящная</vt:lpstr>
      <vt:lpstr>Слайд 1</vt:lpstr>
      <vt:lpstr> Цель: исследования конфликтов, причин их возникновения и способов их разрешения.   Задачи:  1)    Выявить причины конфликтов. 2)    Исследовать конфликтную ситуацию в школе. 3)    Показать способы разрешения конфликтов. 4)    Дать общие рекомендации по предотвращению  конфликтов в коллективе </vt:lpstr>
      <vt:lpstr>Конфликты — довольно частое явление в нашей жизни. Они сопровождают человека на протяжении всей его жизни.</vt:lpstr>
      <vt:lpstr>Конфликты в школе Ситуации, когда отношения с учителем не складываются, пугают и родителей, и детей. Но если подросток в 15–16 лет может понять и причины, и суть происходящего, найти поддержку у друзей и у других учителей, то для младшеклассника такой конфликт может стать тяжелым испытанием, основой серьезных нарушений развития на все следующие годы.   Ведь в сознании ребенка младшего школьного возраста учитель – самый главный и самый важный человек в мире. От него зависит самооценка маленького ученика: если учитель недоволен, ребенок искренне считает себя плохим и неспособным ни на что, а если хвалит – расцветает от ощущения собственной успешности.   Страх быть непринятым учителем, стать объектом критики и даже насмешек не дает ребенку возможности получать удовольствие от процесса познания. Ребенок или начинает покорно приспосабливаться, «зубрить» в надежде, что его, наконец, похвалят, или становится замкнутым, агрессивным, грубым.  </vt:lpstr>
      <vt:lpstr>Слайд 5</vt:lpstr>
      <vt:lpstr>Слайд 6</vt:lpstr>
      <vt:lpstr>Слайд 7</vt:lpstr>
      <vt:lpstr>Конфликтные ситуации в школе все дети переживают очень остро.</vt:lpstr>
      <vt:lpstr>Слайд 9</vt:lpstr>
      <vt:lpstr>Конфликты между учениками в школе возникают, в том числе и из-за проступков, нарушений общепринятых норм в поведении школьников. Нормы поведения учащихся в школе выработаны в интересах всех школьников и учителей. При их соблюдении подразумевается снижение до минимума противоречий в школьных коллективах. Нарушение этих норм, как правило, приводит к ущемлению чьих-то интересов. Столкновение же   интересов является основой для конфликта. Школьники, по их собственному мнению, чаще всего допускают следующие нарушения норм поведения в школе: курение — 50%; употребление спиртных напитков — 44%; грубость,  хамство в общении — 31%; употребление в речи нецензурных выражений — 26,5%; ложь — 15% ; неуважение учеников друг к другу — 13%; распущенность в половой жизни — 10%; мелкие кражи — 10%; драки—10%; хулиганство — 10%; наркомания — 6%; издевательства над младшими и слабыми — 6%; азартные игры (на деньги) — 3%. </vt:lpstr>
      <vt:lpstr>основные приемы, необходимые для предотвращения конфликта:                                                        ·        Не отвечайте на агрессию агрессией; ·        Не оскорбляйте и не унижайте оппонента ни словом, ни жестом, ни взглядом; ·        Дайте возможность оппоненту высказаться; ·        Старайтесь выразить свое понимание в вязи с возникающими у оппонента трудностями; ·        Не делайте скоропалительных выводов, не давайте поспешных советов; ·        Предложите оппоненту обсудить возникшие проблемы в спокойной обстановке.  </vt:lpstr>
      <vt:lpstr>Объективные условия создают лишь потенциальную возможность возникновения конфликтов. В их число входят:  * плохие условия проведения занятия;  * однообразие учебных заданий; * нечеткая организация занятия; * невнятные пояснения педагога; * грубость со стороны педагога; * нарушение дисциплины учащимися и т.д.</vt:lpstr>
      <vt:lpstr>  5 полезных советов, как разрешать конфликты между учителем и учеником  1. Никогда не пытайтесь разрешить конфликт с конкретным учеником при всем классе.  Это дело двоих. Поведение ученика при всем классе может быть совершенно не тем, чего вы ожидаете. 2. Постарайтесь разрешить конфликт сами, не привлекая третьих лиц:  директора, завуча, школьного психолога, классного руководителя, родителей. Это только поднимет ваш авторитет в глазах ученика. Постарайтесь узнать, в чем причина такого поведения ученика. Может быть, вскроется какая-то причина, о которой вы не знали. И ваше отношение к ученику изменится. 3. Если вы пошли на разговор с учеником, то он должен быть максимально конкретным. Здесь позиция кота Леопольда («Давайте жить дружно») неуместна. Вы должны высказать конкретные требования, а может быть и предложения по удалению причин конфликта. Это было в конце 1990-х годов, когда в семьях только начинали появляться компьютеры и Интернет. Никак не мог добиться хоть каких-то результатов от ученика, который буквально «тупел» у меня на глазах из-за бесконтрольного пользования ПК.  Выход нашёлся неожиданно: «Женя, времени исправлять твои двойки очень мало. Вот тебе мой электронный адрес. Давай мне свой. Я тебе вышлю тесты, а ты мне вышлешь ответы». Так началась «виртуальная учеба». Мальчик по-прежнему на уроках молчал.  Но ответы на мои задания присылал регулярно. Постепенно, когда Женя подтянулся, появился интерес и к урокам, он стал отвечать. Был первым моим помощником, когда необходимо было найти какую-то учебную информацию в Интернете, подготовить сообщение. </vt:lpstr>
      <vt:lpstr>Слайд 14</vt:lpstr>
      <vt:lpstr>Конфликты между учителями могут возникать по различным причинам: начиная с проблем школьного расписания и кончая столкновениями интимно-личного порядка. В большинстве школ, особенно городских, существует типичный конфликт между учителями начальной школы и преподавателями средних и старших классов. Суть взаимных претензий кратко можно обозначить следующим образом: учителя-предметники высказываются о том, что дети, пришедшие к ним из третьих классов, недостаточно самостоятельны и привыкли к излишней опеке взрослого. В свою очередь, учителя начальных классов с горечью говорят о том, что они потратили много усилий на то, чтобы научить ребят читать, считать, писать, и упрекают учителей-предметников за недостаток внимания и теплоты к детям. Видимо, данный конфликт обусловлен объективными причинами: отсутствием преемственности в содержании и организации обучения в начальной и средней школе.</vt:lpstr>
      <vt:lpstr>Использованная 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Пользователь</cp:lastModifiedBy>
  <cp:revision>13</cp:revision>
  <dcterms:modified xsi:type="dcterms:W3CDTF">2012-12-21T09:20:28Z</dcterms:modified>
</cp:coreProperties>
</file>