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6" r:id="rId2"/>
    <p:sldId id="268" r:id="rId3"/>
    <p:sldId id="263" r:id="rId4"/>
    <p:sldId id="264" r:id="rId5"/>
    <p:sldId id="269" r:id="rId6"/>
    <p:sldId id="270" r:id="rId7"/>
    <p:sldId id="271" r:id="rId8"/>
    <p:sldId id="257" r:id="rId9"/>
    <p:sldId id="265" r:id="rId10"/>
    <p:sldId id="258" r:id="rId11"/>
    <p:sldId id="260" r:id="rId12"/>
    <p:sldId id="261" r:id="rId13"/>
    <p:sldId id="262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82" r:id="rId24"/>
    <p:sldId id="281" r:id="rId25"/>
    <p:sldId id="283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DE5DEC1-3A52-43A1-9E4B-5807673F141A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2144CDF-326F-425B-95FA-998B13D2065D}">
      <dgm:prSet phldrT="[Текст]" custT="1"/>
      <dgm:spPr/>
      <dgm:t>
        <a:bodyPr/>
        <a:lstStyle/>
        <a:p>
          <a:r>
            <a:rPr lang="ru-RU" sz="4000" dirty="0" smtClean="0"/>
            <a:t>Миссия</a:t>
          </a:r>
          <a:endParaRPr lang="ru-RU" sz="4000" dirty="0"/>
        </a:p>
      </dgm:t>
    </dgm:pt>
    <dgm:pt modelId="{653F3A35-0A11-4A24-AA96-A319BD01DC78}" type="parTrans" cxnId="{7D0E7196-ADEC-42CA-BA4E-064982F13CB1}">
      <dgm:prSet/>
      <dgm:spPr/>
      <dgm:t>
        <a:bodyPr/>
        <a:lstStyle/>
        <a:p>
          <a:endParaRPr lang="ru-RU"/>
        </a:p>
      </dgm:t>
    </dgm:pt>
    <dgm:pt modelId="{C36CDDC6-AC04-4BAC-855C-EEDC548F9691}" type="sibTrans" cxnId="{7D0E7196-ADEC-42CA-BA4E-064982F13CB1}">
      <dgm:prSet/>
      <dgm:spPr/>
      <dgm:t>
        <a:bodyPr/>
        <a:lstStyle/>
        <a:p>
          <a:endParaRPr lang="ru-RU"/>
        </a:p>
      </dgm:t>
    </dgm:pt>
    <dgm:pt modelId="{040B007E-CAFA-4970-A343-03A328D073CD}">
      <dgm:prSet phldrT="[Текст]" custT="1"/>
      <dgm:spPr/>
      <dgm:t>
        <a:bodyPr/>
        <a:lstStyle/>
        <a:p>
          <a:r>
            <a:rPr lang="ru-RU" sz="4000" dirty="0" smtClean="0"/>
            <a:t>Концепция</a:t>
          </a:r>
          <a:endParaRPr lang="ru-RU" sz="4000" dirty="0"/>
        </a:p>
      </dgm:t>
    </dgm:pt>
    <dgm:pt modelId="{EBD0B103-95DB-4FF7-AFEC-20D06DCF7C5D}" type="parTrans" cxnId="{BC4DF722-A2DC-4CB6-A8BF-664856842214}">
      <dgm:prSet/>
      <dgm:spPr/>
      <dgm:t>
        <a:bodyPr/>
        <a:lstStyle/>
        <a:p>
          <a:endParaRPr lang="ru-RU"/>
        </a:p>
      </dgm:t>
    </dgm:pt>
    <dgm:pt modelId="{D51C17E3-169F-477F-B12B-B4A634B3660B}" type="sibTrans" cxnId="{BC4DF722-A2DC-4CB6-A8BF-664856842214}">
      <dgm:prSet/>
      <dgm:spPr/>
      <dgm:t>
        <a:bodyPr/>
        <a:lstStyle/>
        <a:p>
          <a:endParaRPr lang="ru-RU"/>
        </a:p>
      </dgm:t>
    </dgm:pt>
    <dgm:pt modelId="{6C4C41BD-CDD8-4E1D-AF0F-5353595EA94B}">
      <dgm:prSet phldrT="[Текст]" custT="1"/>
      <dgm:spPr/>
      <dgm:t>
        <a:bodyPr/>
        <a:lstStyle/>
        <a:p>
          <a:r>
            <a:rPr lang="ru-RU" sz="2400" dirty="0" smtClean="0"/>
            <a:t>Компоненты образовательной среды</a:t>
          </a:r>
        </a:p>
        <a:p>
          <a:endParaRPr lang="ru-RU" sz="1400" dirty="0" smtClean="0"/>
        </a:p>
        <a:p>
          <a:endParaRPr lang="ru-RU" sz="1400" dirty="0"/>
        </a:p>
      </dgm:t>
    </dgm:pt>
    <dgm:pt modelId="{E132B65A-F256-4A79-96EB-992EAAB1F116}" type="parTrans" cxnId="{1CFE5ED6-815F-4EBD-B674-1FAD8F16E47C}">
      <dgm:prSet/>
      <dgm:spPr/>
      <dgm:t>
        <a:bodyPr/>
        <a:lstStyle/>
        <a:p>
          <a:endParaRPr lang="ru-RU"/>
        </a:p>
      </dgm:t>
    </dgm:pt>
    <dgm:pt modelId="{2928A2E5-74A4-47A6-BDCF-2BB29842485C}" type="sibTrans" cxnId="{1CFE5ED6-815F-4EBD-B674-1FAD8F16E47C}">
      <dgm:prSet/>
      <dgm:spPr/>
      <dgm:t>
        <a:bodyPr/>
        <a:lstStyle/>
        <a:p>
          <a:endParaRPr lang="ru-RU"/>
        </a:p>
      </dgm:t>
    </dgm:pt>
    <dgm:pt modelId="{9D53AF57-DECC-4731-B55C-F46FA4675EDE}">
      <dgm:prSet/>
      <dgm:spPr/>
      <dgm:t>
        <a:bodyPr/>
        <a:lstStyle/>
        <a:p>
          <a:r>
            <a:rPr lang="ru-RU" dirty="0" smtClean="0"/>
            <a:t>Необходимые ресурсы</a:t>
          </a:r>
          <a:endParaRPr lang="ru-RU" dirty="0"/>
        </a:p>
      </dgm:t>
    </dgm:pt>
    <dgm:pt modelId="{DEEDCE54-B02F-4B23-92C1-E772D2EC80D1}" type="parTrans" cxnId="{0BCCFE43-B666-4DBD-B0BA-ED27DD6B25DA}">
      <dgm:prSet/>
      <dgm:spPr/>
      <dgm:t>
        <a:bodyPr/>
        <a:lstStyle/>
        <a:p>
          <a:endParaRPr lang="ru-RU"/>
        </a:p>
      </dgm:t>
    </dgm:pt>
    <dgm:pt modelId="{5137C408-8F02-4599-AEA0-33C5A62DAC82}" type="sibTrans" cxnId="{0BCCFE43-B666-4DBD-B0BA-ED27DD6B25DA}">
      <dgm:prSet/>
      <dgm:spPr/>
      <dgm:t>
        <a:bodyPr/>
        <a:lstStyle/>
        <a:p>
          <a:endParaRPr lang="ru-RU"/>
        </a:p>
      </dgm:t>
    </dgm:pt>
    <dgm:pt modelId="{358B6C5A-1D91-41BA-B1F5-585E39604F3A}">
      <dgm:prSet/>
      <dgm:spPr/>
      <dgm:t>
        <a:bodyPr/>
        <a:lstStyle/>
        <a:p>
          <a:r>
            <a:rPr lang="ru-RU" dirty="0" smtClean="0"/>
            <a:t>Главные мероприятия</a:t>
          </a:r>
          <a:endParaRPr lang="ru-RU" dirty="0"/>
        </a:p>
      </dgm:t>
    </dgm:pt>
    <dgm:pt modelId="{92A9AB35-3AED-4E93-9303-1D446DE8F973}" type="parTrans" cxnId="{58E5F58A-34BF-4376-87B2-252FF2CEB27A}">
      <dgm:prSet/>
      <dgm:spPr/>
      <dgm:t>
        <a:bodyPr/>
        <a:lstStyle/>
        <a:p>
          <a:endParaRPr lang="ru-RU"/>
        </a:p>
      </dgm:t>
    </dgm:pt>
    <dgm:pt modelId="{5FC458BE-E76F-49A1-886A-FB19919B457F}" type="sibTrans" cxnId="{58E5F58A-34BF-4376-87B2-252FF2CEB27A}">
      <dgm:prSet/>
      <dgm:spPr/>
      <dgm:t>
        <a:bodyPr/>
        <a:lstStyle/>
        <a:p>
          <a:endParaRPr lang="ru-RU"/>
        </a:p>
      </dgm:t>
    </dgm:pt>
    <dgm:pt modelId="{E6D213C0-362A-48D6-8CB0-9CBCC436B555}" type="pres">
      <dgm:prSet presAssocID="{0DE5DEC1-3A52-43A1-9E4B-5807673F141A}" presName="outerComposite" presStyleCnt="0">
        <dgm:presLayoutVars>
          <dgm:chMax val="5"/>
          <dgm:dir/>
          <dgm:resizeHandles val="exact"/>
        </dgm:presLayoutVars>
      </dgm:prSet>
      <dgm:spPr/>
    </dgm:pt>
    <dgm:pt modelId="{189ECEC6-66E1-440B-90F9-2F8644E7A06A}" type="pres">
      <dgm:prSet presAssocID="{0DE5DEC1-3A52-43A1-9E4B-5807673F141A}" presName="dummyMaxCanvas" presStyleCnt="0">
        <dgm:presLayoutVars/>
      </dgm:prSet>
      <dgm:spPr/>
    </dgm:pt>
    <dgm:pt modelId="{EC6B7711-0B6E-432F-9634-90724EF98182}" type="pres">
      <dgm:prSet presAssocID="{0DE5DEC1-3A52-43A1-9E4B-5807673F141A}" presName="FiveNodes_1" presStyleLbl="node1" presStyleIdx="0" presStyleCnt="5">
        <dgm:presLayoutVars>
          <dgm:bulletEnabled val="1"/>
        </dgm:presLayoutVars>
      </dgm:prSet>
      <dgm:spPr/>
    </dgm:pt>
    <dgm:pt modelId="{FC606720-F8EE-42EB-A793-7E7D65F6A541}" type="pres">
      <dgm:prSet presAssocID="{0DE5DEC1-3A52-43A1-9E4B-5807673F141A}" presName="FiveNodes_2" presStyleLbl="node1" presStyleIdx="1" presStyleCnt="5">
        <dgm:presLayoutVars>
          <dgm:bulletEnabled val="1"/>
        </dgm:presLayoutVars>
      </dgm:prSet>
      <dgm:spPr/>
    </dgm:pt>
    <dgm:pt modelId="{62D71F9D-8597-4808-A07B-F6FB78488D69}" type="pres">
      <dgm:prSet presAssocID="{0DE5DEC1-3A52-43A1-9E4B-5807673F141A}" presName="FiveNodes_3" presStyleLbl="node1" presStyleIdx="2" presStyleCnt="5">
        <dgm:presLayoutVars>
          <dgm:bulletEnabled val="1"/>
        </dgm:presLayoutVars>
      </dgm:prSet>
      <dgm:spPr/>
    </dgm:pt>
    <dgm:pt modelId="{1CFDC3D8-E7A6-49B9-8383-D4E4BCA25FFC}" type="pres">
      <dgm:prSet presAssocID="{0DE5DEC1-3A52-43A1-9E4B-5807673F141A}" presName="FiveNodes_4" presStyleLbl="node1" presStyleIdx="3" presStyleCnt="5">
        <dgm:presLayoutVars>
          <dgm:bulletEnabled val="1"/>
        </dgm:presLayoutVars>
      </dgm:prSet>
      <dgm:spPr/>
    </dgm:pt>
    <dgm:pt modelId="{89BE1135-CA4A-4436-8899-BE34098D707E}" type="pres">
      <dgm:prSet presAssocID="{0DE5DEC1-3A52-43A1-9E4B-5807673F141A}" presName="FiveNodes_5" presStyleLbl="node1" presStyleIdx="4" presStyleCnt="5" custLinFactNeighborX="-723" custLinFactNeighborY="-2466">
        <dgm:presLayoutVars>
          <dgm:bulletEnabled val="1"/>
        </dgm:presLayoutVars>
      </dgm:prSet>
      <dgm:spPr/>
    </dgm:pt>
    <dgm:pt modelId="{8F64A390-9EC3-4CB0-9566-5F6C944A9565}" type="pres">
      <dgm:prSet presAssocID="{0DE5DEC1-3A52-43A1-9E4B-5807673F141A}" presName="FiveConn_1-2" presStyleLbl="fgAccFollowNode1" presStyleIdx="0" presStyleCnt="4">
        <dgm:presLayoutVars>
          <dgm:bulletEnabled val="1"/>
        </dgm:presLayoutVars>
      </dgm:prSet>
      <dgm:spPr/>
    </dgm:pt>
    <dgm:pt modelId="{C8E46F2C-BB05-4B55-81AA-D05329E598E8}" type="pres">
      <dgm:prSet presAssocID="{0DE5DEC1-3A52-43A1-9E4B-5807673F141A}" presName="FiveConn_2-3" presStyleLbl="fgAccFollowNode1" presStyleIdx="1" presStyleCnt="4">
        <dgm:presLayoutVars>
          <dgm:bulletEnabled val="1"/>
        </dgm:presLayoutVars>
      </dgm:prSet>
      <dgm:spPr/>
    </dgm:pt>
    <dgm:pt modelId="{813C6839-1ECA-4B0E-8001-50A14045361B}" type="pres">
      <dgm:prSet presAssocID="{0DE5DEC1-3A52-43A1-9E4B-5807673F141A}" presName="FiveConn_3-4" presStyleLbl="fgAccFollowNode1" presStyleIdx="2" presStyleCnt="4">
        <dgm:presLayoutVars>
          <dgm:bulletEnabled val="1"/>
        </dgm:presLayoutVars>
      </dgm:prSet>
      <dgm:spPr/>
    </dgm:pt>
    <dgm:pt modelId="{E8CFD3C5-FC99-47E2-89FD-086473635FB0}" type="pres">
      <dgm:prSet presAssocID="{0DE5DEC1-3A52-43A1-9E4B-5807673F141A}" presName="FiveConn_4-5" presStyleLbl="fgAccFollowNode1" presStyleIdx="3" presStyleCnt="4">
        <dgm:presLayoutVars>
          <dgm:bulletEnabled val="1"/>
        </dgm:presLayoutVars>
      </dgm:prSet>
      <dgm:spPr/>
    </dgm:pt>
    <dgm:pt modelId="{6330069C-E551-402D-8A9C-805B6DAEFB93}" type="pres">
      <dgm:prSet presAssocID="{0DE5DEC1-3A52-43A1-9E4B-5807673F141A}" presName="FiveNodes_1_text" presStyleLbl="node1" presStyleIdx="4" presStyleCnt="5">
        <dgm:presLayoutVars>
          <dgm:bulletEnabled val="1"/>
        </dgm:presLayoutVars>
      </dgm:prSet>
      <dgm:spPr/>
    </dgm:pt>
    <dgm:pt modelId="{9583E299-09E5-433C-A9B5-CDA03C5ECA3F}" type="pres">
      <dgm:prSet presAssocID="{0DE5DEC1-3A52-43A1-9E4B-5807673F141A}" presName="FiveNodes_2_text" presStyleLbl="node1" presStyleIdx="4" presStyleCnt="5">
        <dgm:presLayoutVars>
          <dgm:bulletEnabled val="1"/>
        </dgm:presLayoutVars>
      </dgm:prSet>
      <dgm:spPr/>
    </dgm:pt>
    <dgm:pt modelId="{6CF054C0-102E-43F0-AE84-D44525CA5B8F}" type="pres">
      <dgm:prSet presAssocID="{0DE5DEC1-3A52-43A1-9E4B-5807673F141A}" presName="FiveNodes_3_text" presStyleLbl="node1" presStyleIdx="4" presStyleCnt="5">
        <dgm:presLayoutVars>
          <dgm:bulletEnabled val="1"/>
        </dgm:presLayoutVars>
      </dgm:prSet>
      <dgm:spPr/>
    </dgm:pt>
    <dgm:pt modelId="{982DE652-0DCD-4011-A54F-CA81B5464896}" type="pres">
      <dgm:prSet presAssocID="{0DE5DEC1-3A52-43A1-9E4B-5807673F141A}" presName="FiveNodes_4_text" presStyleLbl="node1" presStyleIdx="4" presStyleCnt="5">
        <dgm:presLayoutVars>
          <dgm:bulletEnabled val="1"/>
        </dgm:presLayoutVars>
      </dgm:prSet>
      <dgm:spPr/>
    </dgm:pt>
    <dgm:pt modelId="{1996CDE8-99E2-4834-B1A5-F00263F7007F}" type="pres">
      <dgm:prSet presAssocID="{0DE5DEC1-3A52-43A1-9E4B-5807673F141A}" presName="FiveNodes_5_text" presStyleLbl="node1" presStyleIdx="4" presStyleCnt="5">
        <dgm:presLayoutVars>
          <dgm:bulletEnabled val="1"/>
        </dgm:presLayoutVars>
      </dgm:prSet>
      <dgm:spPr/>
    </dgm:pt>
  </dgm:ptLst>
  <dgm:cxnLst>
    <dgm:cxn modelId="{7D0E7196-ADEC-42CA-BA4E-064982F13CB1}" srcId="{0DE5DEC1-3A52-43A1-9E4B-5807673F141A}" destId="{F2144CDF-326F-425B-95FA-998B13D2065D}" srcOrd="0" destOrd="0" parTransId="{653F3A35-0A11-4A24-AA96-A319BD01DC78}" sibTransId="{C36CDDC6-AC04-4BAC-855C-EEDC548F9691}"/>
    <dgm:cxn modelId="{D3CD7565-CBD0-4815-8101-518727181131}" type="presOf" srcId="{F2144CDF-326F-425B-95FA-998B13D2065D}" destId="{EC6B7711-0B6E-432F-9634-90724EF98182}" srcOrd="0" destOrd="0" presId="urn:microsoft.com/office/officeart/2005/8/layout/vProcess5"/>
    <dgm:cxn modelId="{39DCE94F-884C-43E3-B967-CD37DA18813E}" type="presOf" srcId="{040B007E-CAFA-4970-A343-03A328D073CD}" destId="{FC606720-F8EE-42EB-A793-7E7D65F6A541}" srcOrd="0" destOrd="0" presId="urn:microsoft.com/office/officeart/2005/8/layout/vProcess5"/>
    <dgm:cxn modelId="{A0890344-3944-4CCC-8396-CDDC456F7488}" type="presOf" srcId="{6C4C41BD-CDD8-4E1D-AF0F-5353595EA94B}" destId="{6CF054C0-102E-43F0-AE84-D44525CA5B8F}" srcOrd="1" destOrd="0" presId="urn:microsoft.com/office/officeart/2005/8/layout/vProcess5"/>
    <dgm:cxn modelId="{3F12AF26-F13B-4D14-826C-03DE53E0864D}" type="presOf" srcId="{9D53AF57-DECC-4731-B55C-F46FA4675EDE}" destId="{1CFDC3D8-E7A6-49B9-8383-D4E4BCA25FFC}" srcOrd="0" destOrd="0" presId="urn:microsoft.com/office/officeart/2005/8/layout/vProcess5"/>
    <dgm:cxn modelId="{0FA5EF7F-8432-4CFB-A637-8BF2280AB757}" type="presOf" srcId="{040B007E-CAFA-4970-A343-03A328D073CD}" destId="{9583E299-09E5-433C-A9B5-CDA03C5ECA3F}" srcOrd="1" destOrd="0" presId="urn:microsoft.com/office/officeart/2005/8/layout/vProcess5"/>
    <dgm:cxn modelId="{95C4A33A-EB24-48A5-B65E-490D4CF15AAF}" type="presOf" srcId="{358B6C5A-1D91-41BA-B1F5-585E39604F3A}" destId="{1996CDE8-99E2-4834-B1A5-F00263F7007F}" srcOrd="1" destOrd="0" presId="urn:microsoft.com/office/officeart/2005/8/layout/vProcess5"/>
    <dgm:cxn modelId="{8911FD62-ABBE-4424-8783-80BADAAF79B9}" type="presOf" srcId="{5137C408-8F02-4599-AEA0-33C5A62DAC82}" destId="{E8CFD3C5-FC99-47E2-89FD-086473635FB0}" srcOrd="0" destOrd="0" presId="urn:microsoft.com/office/officeart/2005/8/layout/vProcess5"/>
    <dgm:cxn modelId="{58E5F58A-34BF-4376-87B2-252FF2CEB27A}" srcId="{0DE5DEC1-3A52-43A1-9E4B-5807673F141A}" destId="{358B6C5A-1D91-41BA-B1F5-585E39604F3A}" srcOrd="4" destOrd="0" parTransId="{92A9AB35-3AED-4E93-9303-1D446DE8F973}" sibTransId="{5FC458BE-E76F-49A1-886A-FB19919B457F}"/>
    <dgm:cxn modelId="{1C439586-6501-4A8A-B8B8-AD4C27154167}" type="presOf" srcId="{358B6C5A-1D91-41BA-B1F5-585E39604F3A}" destId="{89BE1135-CA4A-4436-8899-BE34098D707E}" srcOrd="0" destOrd="0" presId="urn:microsoft.com/office/officeart/2005/8/layout/vProcess5"/>
    <dgm:cxn modelId="{751C4F34-C714-4530-8D21-770B064DF66C}" type="presOf" srcId="{6C4C41BD-CDD8-4E1D-AF0F-5353595EA94B}" destId="{62D71F9D-8597-4808-A07B-F6FB78488D69}" srcOrd="0" destOrd="0" presId="urn:microsoft.com/office/officeart/2005/8/layout/vProcess5"/>
    <dgm:cxn modelId="{BC4DF722-A2DC-4CB6-A8BF-664856842214}" srcId="{0DE5DEC1-3A52-43A1-9E4B-5807673F141A}" destId="{040B007E-CAFA-4970-A343-03A328D073CD}" srcOrd="1" destOrd="0" parTransId="{EBD0B103-95DB-4FF7-AFEC-20D06DCF7C5D}" sibTransId="{D51C17E3-169F-477F-B12B-B4A634B3660B}"/>
    <dgm:cxn modelId="{E87CA7E3-7AF6-489C-95D8-220A01CB30B8}" type="presOf" srcId="{0DE5DEC1-3A52-43A1-9E4B-5807673F141A}" destId="{E6D213C0-362A-48D6-8CB0-9CBCC436B555}" srcOrd="0" destOrd="0" presId="urn:microsoft.com/office/officeart/2005/8/layout/vProcess5"/>
    <dgm:cxn modelId="{B21001CD-B3B3-44B4-B9B5-35592F8C7E96}" type="presOf" srcId="{C36CDDC6-AC04-4BAC-855C-EEDC548F9691}" destId="{8F64A390-9EC3-4CB0-9566-5F6C944A9565}" srcOrd="0" destOrd="0" presId="urn:microsoft.com/office/officeart/2005/8/layout/vProcess5"/>
    <dgm:cxn modelId="{1CFE5ED6-815F-4EBD-B674-1FAD8F16E47C}" srcId="{0DE5DEC1-3A52-43A1-9E4B-5807673F141A}" destId="{6C4C41BD-CDD8-4E1D-AF0F-5353595EA94B}" srcOrd="2" destOrd="0" parTransId="{E132B65A-F256-4A79-96EB-992EAAB1F116}" sibTransId="{2928A2E5-74A4-47A6-BDCF-2BB29842485C}"/>
    <dgm:cxn modelId="{22382670-17B4-4E6B-8E5B-76476337F71C}" type="presOf" srcId="{9D53AF57-DECC-4731-B55C-F46FA4675EDE}" destId="{982DE652-0DCD-4011-A54F-CA81B5464896}" srcOrd="1" destOrd="0" presId="urn:microsoft.com/office/officeart/2005/8/layout/vProcess5"/>
    <dgm:cxn modelId="{0BCCFE43-B666-4DBD-B0BA-ED27DD6B25DA}" srcId="{0DE5DEC1-3A52-43A1-9E4B-5807673F141A}" destId="{9D53AF57-DECC-4731-B55C-F46FA4675EDE}" srcOrd="3" destOrd="0" parTransId="{DEEDCE54-B02F-4B23-92C1-E772D2EC80D1}" sibTransId="{5137C408-8F02-4599-AEA0-33C5A62DAC82}"/>
    <dgm:cxn modelId="{42697C83-1092-4BD6-B4E4-D02B40EB1DB1}" type="presOf" srcId="{2928A2E5-74A4-47A6-BDCF-2BB29842485C}" destId="{813C6839-1ECA-4B0E-8001-50A14045361B}" srcOrd="0" destOrd="0" presId="urn:microsoft.com/office/officeart/2005/8/layout/vProcess5"/>
    <dgm:cxn modelId="{41B94288-A586-43BD-966C-0162B28D79FF}" type="presOf" srcId="{D51C17E3-169F-477F-B12B-B4A634B3660B}" destId="{C8E46F2C-BB05-4B55-81AA-D05329E598E8}" srcOrd="0" destOrd="0" presId="urn:microsoft.com/office/officeart/2005/8/layout/vProcess5"/>
    <dgm:cxn modelId="{E3469F59-70CD-470C-A016-0118A6134921}" type="presOf" srcId="{F2144CDF-326F-425B-95FA-998B13D2065D}" destId="{6330069C-E551-402D-8A9C-805B6DAEFB93}" srcOrd="1" destOrd="0" presId="urn:microsoft.com/office/officeart/2005/8/layout/vProcess5"/>
    <dgm:cxn modelId="{BAA568B9-32EB-4B58-A73E-53AA60191792}" type="presParOf" srcId="{E6D213C0-362A-48D6-8CB0-9CBCC436B555}" destId="{189ECEC6-66E1-440B-90F9-2F8644E7A06A}" srcOrd="0" destOrd="0" presId="urn:microsoft.com/office/officeart/2005/8/layout/vProcess5"/>
    <dgm:cxn modelId="{1354FF30-0DEF-4237-A17E-AAFEB8209C12}" type="presParOf" srcId="{E6D213C0-362A-48D6-8CB0-9CBCC436B555}" destId="{EC6B7711-0B6E-432F-9634-90724EF98182}" srcOrd="1" destOrd="0" presId="urn:microsoft.com/office/officeart/2005/8/layout/vProcess5"/>
    <dgm:cxn modelId="{A8EE36C5-2EF5-43F3-B06A-189F9140DBC2}" type="presParOf" srcId="{E6D213C0-362A-48D6-8CB0-9CBCC436B555}" destId="{FC606720-F8EE-42EB-A793-7E7D65F6A541}" srcOrd="2" destOrd="0" presId="urn:microsoft.com/office/officeart/2005/8/layout/vProcess5"/>
    <dgm:cxn modelId="{BC3FE043-2D74-43BB-B739-77D57645E0ED}" type="presParOf" srcId="{E6D213C0-362A-48D6-8CB0-9CBCC436B555}" destId="{62D71F9D-8597-4808-A07B-F6FB78488D69}" srcOrd="3" destOrd="0" presId="urn:microsoft.com/office/officeart/2005/8/layout/vProcess5"/>
    <dgm:cxn modelId="{68EE5F5D-0966-480C-BB3E-928A83F6C842}" type="presParOf" srcId="{E6D213C0-362A-48D6-8CB0-9CBCC436B555}" destId="{1CFDC3D8-E7A6-49B9-8383-D4E4BCA25FFC}" srcOrd="4" destOrd="0" presId="urn:microsoft.com/office/officeart/2005/8/layout/vProcess5"/>
    <dgm:cxn modelId="{F1C2DA15-C506-4FA7-A510-956460A5C8D3}" type="presParOf" srcId="{E6D213C0-362A-48D6-8CB0-9CBCC436B555}" destId="{89BE1135-CA4A-4436-8899-BE34098D707E}" srcOrd="5" destOrd="0" presId="urn:microsoft.com/office/officeart/2005/8/layout/vProcess5"/>
    <dgm:cxn modelId="{8FCCC505-CC70-4CAD-8416-29C835DB863F}" type="presParOf" srcId="{E6D213C0-362A-48D6-8CB0-9CBCC436B555}" destId="{8F64A390-9EC3-4CB0-9566-5F6C944A9565}" srcOrd="6" destOrd="0" presId="urn:microsoft.com/office/officeart/2005/8/layout/vProcess5"/>
    <dgm:cxn modelId="{78CDE7EB-253C-46D8-ABC7-E046BE25460B}" type="presParOf" srcId="{E6D213C0-362A-48D6-8CB0-9CBCC436B555}" destId="{C8E46F2C-BB05-4B55-81AA-D05329E598E8}" srcOrd="7" destOrd="0" presId="urn:microsoft.com/office/officeart/2005/8/layout/vProcess5"/>
    <dgm:cxn modelId="{685637F2-69A4-4310-8E52-8BC0C78C8BC3}" type="presParOf" srcId="{E6D213C0-362A-48D6-8CB0-9CBCC436B555}" destId="{813C6839-1ECA-4B0E-8001-50A14045361B}" srcOrd="8" destOrd="0" presId="urn:microsoft.com/office/officeart/2005/8/layout/vProcess5"/>
    <dgm:cxn modelId="{25D21AB8-3918-4E0A-8108-81BFAF349A7C}" type="presParOf" srcId="{E6D213C0-362A-48D6-8CB0-9CBCC436B555}" destId="{E8CFD3C5-FC99-47E2-89FD-086473635FB0}" srcOrd="9" destOrd="0" presId="urn:microsoft.com/office/officeart/2005/8/layout/vProcess5"/>
    <dgm:cxn modelId="{FDCC88A8-7F17-419C-922E-AEC0F260A1DE}" type="presParOf" srcId="{E6D213C0-362A-48D6-8CB0-9CBCC436B555}" destId="{6330069C-E551-402D-8A9C-805B6DAEFB93}" srcOrd="10" destOrd="0" presId="urn:microsoft.com/office/officeart/2005/8/layout/vProcess5"/>
    <dgm:cxn modelId="{45CBA693-7DC7-4510-999E-52BA9BB932D3}" type="presParOf" srcId="{E6D213C0-362A-48D6-8CB0-9CBCC436B555}" destId="{9583E299-09E5-433C-A9B5-CDA03C5ECA3F}" srcOrd="11" destOrd="0" presId="urn:microsoft.com/office/officeart/2005/8/layout/vProcess5"/>
    <dgm:cxn modelId="{B136D8A7-0269-417C-8379-1985F87AAA4F}" type="presParOf" srcId="{E6D213C0-362A-48D6-8CB0-9CBCC436B555}" destId="{6CF054C0-102E-43F0-AE84-D44525CA5B8F}" srcOrd="12" destOrd="0" presId="urn:microsoft.com/office/officeart/2005/8/layout/vProcess5"/>
    <dgm:cxn modelId="{4C9F0228-B420-4530-B3CE-3B52C5CCBEC8}" type="presParOf" srcId="{E6D213C0-362A-48D6-8CB0-9CBCC436B555}" destId="{982DE652-0DCD-4011-A54F-CA81B5464896}" srcOrd="13" destOrd="0" presId="urn:microsoft.com/office/officeart/2005/8/layout/vProcess5"/>
    <dgm:cxn modelId="{D77EC24B-1D91-46C8-B6F9-BE6E16E761AF}" type="presParOf" srcId="{E6D213C0-362A-48D6-8CB0-9CBCC436B555}" destId="{1996CDE8-99E2-4834-B1A5-F00263F7007F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C6B7711-0B6E-432F-9634-90724EF98182}">
      <dsp:nvSpPr>
        <dsp:cNvPr id="0" name=""/>
        <dsp:cNvSpPr/>
      </dsp:nvSpPr>
      <dsp:spPr>
        <a:xfrm>
          <a:off x="0" y="0"/>
          <a:ext cx="6154523" cy="9073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kern="1200" dirty="0" smtClean="0"/>
            <a:t>Миссия</a:t>
          </a:r>
          <a:endParaRPr lang="ru-RU" sz="4000" kern="1200" dirty="0"/>
        </a:p>
      </dsp:txBody>
      <dsp:txXfrm>
        <a:off x="0" y="0"/>
        <a:ext cx="5122469" cy="907300"/>
      </dsp:txXfrm>
    </dsp:sp>
    <dsp:sp modelId="{FC606720-F8EE-42EB-A793-7E7D65F6A541}">
      <dsp:nvSpPr>
        <dsp:cNvPr id="0" name=""/>
        <dsp:cNvSpPr/>
      </dsp:nvSpPr>
      <dsp:spPr>
        <a:xfrm>
          <a:off x="459591" y="1033314"/>
          <a:ext cx="6154523" cy="9073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kern="1200" dirty="0" smtClean="0"/>
            <a:t>Концепция</a:t>
          </a:r>
          <a:endParaRPr lang="ru-RU" sz="4000" kern="1200" dirty="0"/>
        </a:p>
      </dsp:txBody>
      <dsp:txXfrm>
        <a:off x="459591" y="1033314"/>
        <a:ext cx="5105187" cy="907300"/>
      </dsp:txXfrm>
    </dsp:sp>
    <dsp:sp modelId="{62D71F9D-8597-4808-A07B-F6FB78488D69}">
      <dsp:nvSpPr>
        <dsp:cNvPr id="0" name=""/>
        <dsp:cNvSpPr/>
      </dsp:nvSpPr>
      <dsp:spPr>
        <a:xfrm>
          <a:off x="919182" y="2066629"/>
          <a:ext cx="6154523" cy="9073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Компоненты образовательной среды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 dirty="0" smtClean="0"/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 dirty="0"/>
        </a:p>
      </dsp:txBody>
      <dsp:txXfrm>
        <a:off x="919182" y="2066629"/>
        <a:ext cx="5105187" cy="907300"/>
      </dsp:txXfrm>
    </dsp:sp>
    <dsp:sp modelId="{1CFDC3D8-E7A6-49B9-8383-D4E4BCA25FFC}">
      <dsp:nvSpPr>
        <dsp:cNvPr id="0" name=""/>
        <dsp:cNvSpPr/>
      </dsp:nvSpPr>
      <dsp:spPr>
        <a:xfrm>
          <a:off x="1378773" y="3099944"/>
          <a:ext cx="6154523" cy="9073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800" kern="1200" dirty="0" smtClean="0"/>
            <a:t>Необходимые ресурсы</a:t>
          </a:r>
          <a:endParaRPr lang="ru-RU" sz="3800" kern="1200" dirty="0"/>
        </a:p>
      </dsp:txBody>
      <dsp:txXfrm>
        <a:off x="1378773" y="3099944"/>
        <a:ext cx="5105187" cy="907300"/>
      </dsp:txXfrm>
    </dsp:sp>
    <dsp:sp modelId="{89BE1135-CA4A-4436-8899-BE34098D707E}">
      <dsp:nvSpPr>
        <dsp:cNvPr id="0" name=""/>
        <dsp:cNvSpPr/>
      </dsp:nvSpPr>
      <dsp:spPr>
        <a:xfrm>
          <a:off x="1793867" y="4110885"/>
          <a:ext cx="6154523" cy="9073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800" kern="1200" dirty="0" smtClean="0"/>
            <a:t>Главные мероприятия</a:t>
          </a:r>
          <a:endParaRPr lang="ru-RU" sz="3800" kern="1200" dirty="0"/>
        </a:p>
      </dsp:txBody>
      <dsp:txXfrm>
        <a:off x="1793867" y="4110885"/>
        <a:ext cx="5105187" cy="907300"/>
      </dsp:txXfrm>
    </dsp:sp>
    <dsp:sp modelId="{8F64A390-9EC3-4CB0-9566-5F6C944A9565}">
      <dsp:nvSpPr>
        <dsp:cNvPr id="0" name=""/>
        <dsp:cNvSpPr/>
      </dsp:nvSpPr>
      <dsp:spPr>
        <a:xfrm>
          <a:off x="5564778" y="662833"/>
          <a:ext cx="589745" cy="589745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600" kern="1200"/>
        </a:p>
      </dsp:txBody>
      <dsp:txXfrm>
        <a:off x="5564778" y="662833"/>
        <a:ext cx="589745" cy="589745"/>
      </dsp:txXfrm>
    </dsp:sp>
    <dsp:sp modelId="{C8E46F2C-BB05-4B55-81AA-D05329E598E8}">
      <dsp:nvSpPr>
        <dsp:cNvPr id="0" name=""/>
        <dsp:cNvSpPr/>
      </dsp:nvSpPr>
      <dsp:spPr>
        <a:xfrm>
          <a:off x="6024369" y="1696148"/>
          <a:ext cx="589745" cy="589745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600" kern="1200"/>
        </a:p>
      </dsp:txBody>
      <dsp:txXfrm>
        <a:off x="6024369" y="1696148"/>
        <a:ext cx="589745" cy="589745"/>
      </dsp:txXfrm>
    </dsp:sp>
    <dsp:sp modelId="{813C6839-1ECA-4B0E-8001-50A14045361B}">
      <dsp:nvSpPr>
        <dsp:cNvPr id="0" name=""/>
        <dsp:cNvSpPr/>
      </dsp:nvSpPr>
      <dsp:spPr>
        <a:xfrm>
          <a:off x="6483960" y="2714341"/>
          <a:ext cx="589745" cy="589745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600" kern="1200"/>
        </a:p>
      </dsp:txBody>
      <dsp:txXfrm>
        <a:off x="6483960" y="2714341"/>
        <a:ext cx="589745" cy="589745"/>
      </dsp:txXfrm>
    </dsp:sp>
    <dsp:sp modelId="{E8CFD3C5-FC99-47E2-89FD-086473635FB0}">
      <dsp:nvSpPr>
        <dsp:cNvPr id="0" name=""/>
        <dsp:cNvSpPr/>
      </dsp:nvSpPr>
      <dsp:spPr>
        <a:xfrm>
          <a:off x="6943551" y="3757737"/>
          <a:ext cx="589745" cy="589745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600" kern="1200"/>
        </a:p>
      </dsp:txBody>
      <dsp:txXfrm>
        <a:off x="6943551" y="3757737"/>
        <a:ext cx="589745" cy="58974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ED95C2-5DA2-4A64-B8A1-B1A87717EF2D}" type="datetimeFigureOut">
              <a:rPr lang="ru-RU" smtClean="0"/>
              <a:t>26.08.2013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E8EC82-53F3-4868-BB52-DED4CC67D192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2530" name="Rectangle 2"/>
          <p:cNvSpPr txBox="1">
            <a:spLocks noChangeArrowheads="1"/>
          </p:cNvSpPr>
          <p:nvPr>
            <p:ph type="body"/>
          </p:nvPr>
        </p:nvSpPr>
        <p:spPr bwMode="auto">
          <a:xfrm>
            <a:off x="685800" y="4343400"/>
            <a:ext cx="5484813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4906A-00B7-4ABF-A7F8-F3C5F3ACDD08}" type="datetimeFigureOut">
              <a:rPr lang="ru-RU" smtClean="0"/>
              <a:t>26.08.2013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69ECA-70F9-4CAE-97AE-20D1BF270D9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4906A-00B7-4ABF-A7F8-F3C5F3ACDD08}" type="datetimeFigureOut">
              <a:rPr lang="ru-RU" smtClean="0"/>
              <a:t>26.08.2013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69ECA-70F9-4CAE-97AE-20D1BF270D9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4906A-00B7-4ABF-A7F8-F3C5F3ACDD08}" type="datetimeFigureOut">
              <a:rPr lang="ru-RU" smtClean="0"/>
              <a:t>26.08.2013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69ECA-70F9-4CAE-97AE-20D1BF270D9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28588"/>
            <a:ext cx="8226425" cy="14319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0"/>
          </p:nvPr>
        </p:nvSpPr>
        <p:spPr>
          <a:xfrm>
            <a:off x="457200" y="6245225"/>
            <a:ext cx="2130425" cy="473075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idx="11"/>
          </p:nvPr>
        </p:nvSpPr>
        <p:spPr>
          <a:xfrm>
            <a:off x="3124200" y="6245225"/>
            <a:ext cx="2892425" cy="473075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2"/>
          </p:nvPr>
        </p:nvSpPr>
        <p:spPr>
          <a:xfrm>
            <a:off x="6553200" y="6245225"/>
            <a:ext cx="2130425" cy="473075"/>
          </a:xfrm>
        </p:spPr>
        <p:txBody>
          <a:bodyPr/>
          <a:lstStyle>
            <a:lvl1pPr>
              <a:defRPr/>
            </a:lvl1pPr>
          </a:lstStyle>
          <a:p>
            <a:fld id="{BC0767C6-C267-4BCB-B123-B6F144680B4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4906A-00B7-4ABF-A7F8-F3C5F3ACDD08}" type="datetimeFigureOut">
              <a:rPr lang="ru-RU" smtClean="0"/>
              <a:t>26.08.2013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69ECA-70F9-4CAE-97AE-20D1BF270D9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4906A-00B7-4ABF-A7F8-F3C5F3ACDD08}" type="datetimeFigureOut">
              <a:rPr lang="ru-RU" smtClean="0"/>
              <a:t>26.08.2013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69ECA-70F9-4CAE-97AE-20D1BF270D9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4906A-00B7-4ABF-A7F8-F3C5F3ACDD08}" type="datetimeFigureOut">
              <a:rPr lang="ru-RU" smtClean="0"/>
              <a:t>26.08.2013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69ECA-70F9-4CAE-97AE-20D1BF270D9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4906A-00B7-4ABF-A7F8-F3C5F3ACDD08}" type="datetimeFigureOut">
              <a:rPr lang="ru-RU" smtClean="0"/>
              <a:t>26.08.2013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69ECA-70F9-4CAE-97AE-20D1BF270D9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4906A-00B7-4ABF-A7F8-F3C5F3ACDD08}" type="datetimeFigureOut">
              <a:rPr lang="ru-RU" smtClean="0"/>
              <a:t>26.08.2013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69ECA-70F9-4CAE-97AE-20D1BF270D9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4906A-00B7-4ABF-A7F8-F3C5F3ACDD08}" type="datetimeFigureOut">
              <a:rPr lang="ru-RU" smtClean="0"/>
              <a:t>26.08.2013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69ECA-70F9-4CAE-97AE-20D1BF270D9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4906A-00B7-4ABF-A7F8-F3C5F3ACDD08}" type="datetimeFigureOut">
              <a:rPr lang="ru-RU" smtClean="0"/>
              <a:t>26.08.2013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69ECA-70F9-4CAE-97AE-20D1BF270D9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4906A-00B7-4ABF-A7F8-F3C5F3ACDD08}" type="datetimeFigureOut">
              <a:rPr lang="ru-RU" smtClean="0"/>
              <a:t>26.08.2013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69ECA-70F9-4CAE-97AE-20D1BF270D9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14906A-00B7-4ABF-A7F8-F3C5F3ACDD08}" type="datetimeFigureOut">
              <a:rPr lang="ru-RU" smtClean="0"/>
              <a:t>26.08.2013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769ECA-70F9-4CAE-97AE-20D1BF270D9E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92697"/>
            <a:ext cx="7772400" cy="2907754"/>
          </a:xfrm>
        </p:spPr>
        <p:txBody>
          <a:bodyPr>
            <a:normAutofit/>
          </a:bodyPr>
          <a:lstStyle/>
          <a:p>
            <a:r>
              <a:rPr lang="ru-RU" sz="3600" b="1" dirty="0"/>
              <a:t>Проектирование образовательной среды МБОУ СОШ №1, основанной на индивидуальном сопровождении  обучающегося</a:t>
            </a:r>
            <a:r>
              <a:rPr lang="ru-RU" sz="3600" dirty="0"/>
              <a:t/>
            </a:r>
            <a:br>
              <a:rPr lang="ru-RU" sz="3600" dirty="0"/>
            </a:b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800800" cy="1752600"/>
          </a:xfrm>
        </p:spPr>
        <p:txBody>
          <a:bodyPr/>
          <a:lstStyle/>
          <a:p>
            <a:r>
              <a:rPr lang="ru-RU" dirty="0"/>
              <a:t>з</a:t>
            </a:r>
            <a:r>
              <a:rPr lang="ru-RU" dirty="0" smtClean="0"/>
              <a:t>ам.директора по УР МБОУ СОШ №1 </a:t>
            </a:r>
            <a:r>
              <a:rPr lang="ru-RU" dirty="0" err="1" smtClean="0"/>
              <a:t>Шалабанова</a:t>
            </a:r>
            <a:r>
              <a:rPr lang="ru-RU" dirty="0" smtClean="0"/>
              <a:t> Елена Дмитриевна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692696"/>
            <a:ext cx="8229600" cy="1008112"/>
          </a:xfrm>
        </p:spPr>
        <p:txBody>
          <a:bodyPr>
            <a:normAutofit fontScale="90000"/>
          </a:bodyPr>
          <a:lstStyle/>
          <a:p>
            <a:r>
              <a:rPr lang="ru-RU" sz="2400" dirty="0">
                <a:solidFill>
                  <a:schemeClr val="hlink"/>
                </a:solidFill>
              </a:rPr>
              <a:t>Учителя могут решать через организацию исследовательской деятельности учащихся широкий круг задач: </a:t>
            </a:r>
            <a:r>
              <a:rPr lang="ru-RU" sz="2000" dirty="0">
                <a:solidFill>
                  <a:schemeClr val="hlink"/>
                </a:solidFill>
              </a:rPr>
              <a:t/>
            </a:r>
            <a:br>
              <a:rPr lang="ru-RU" sz="2000" dirty="0">
                <a:solidFill>
                  <a:schemeClr val="hlink"/>
                </a:solidFill>
              </a:rPr>
            </a:br>
            <a:endParaRPr lang="ru-RU" sz="2000" dirty="0">
              <a:solidFill>
                <a:schemeClr val="hlink"/>
              </a:solidFill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67000"/>
              </a:lnSpc>
              <a:buFont typeface="Arial" charset="0"/>
              <a:buNone/>
            </a:pPr>
            <a:endParaRPr lang="ru-RU" sz="2800" dirty="0"/>
          </a:p>
          <a:p>
            <a:pPr>
              <a:lnSpc>
                <a:spcPct val="67000"/>
              </a:lnSpc>
            </a:pPr>
            <a:r>
              <a:rPr lang="ru-RU" sz="2800" b="1" dirty="0"/>
              <a:t>образовательных</a:t>
            </a:r>
            <a:r>
              <a:rPr lang="ru-RU" sz="2800" dirty="0"/>
              <a:t>, одна из которых – создание условий, способствующих освоению учащимися способов познания мира;  </a:t>
            </a:r>
          </a:p>
          <a:p>
            <a:pPr>
              <a:lnSpc>
                <a:spcPct val="67000"/>
              </a:lnSpc>
            </a:pPr>
            <a:r>
              <a:rPr lang="ru-RU" sz="2800" b="1" dirty="0"/>
              <a:t>воспитательных</a:t>
            </a:r>
            <a:r>
              <a:rPr lang="ru-RU" sz="2800" dirty="0"/>
              <a:t>: создание условий для коллективной творческой деятельности личности, формирование культуры выполнения самостоятельной работы;</a:t>
            </a:r>
          </a:p>
          <a:p>
            <a:pPr>
              <a:lnSpc>
                <a:spcPct val="67000"/>
              </a:lnSpc>
            </a:pPr>
            <a:r>
              <a:rPr lang="ru-RU" sz="2800" b="1" dirty="0"/>
              <a:t>развивающих</a:t>
            </a:r>
            <a:r>
              <a:rPr lang="ru-RU" sz="2800" dirty="0"/>
              <a:t>: возможность развития способностей и интересов учащихся, помощь в самореализации и в профессиональном самоопределении.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>
                <a:solidFill>
                  <a:schemeClr val="hlink"/>
                </a:solidFill>
              </a:rPr>
              <a:t>Учебно-исследовательская деятельность реализуется через: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576" y="1556793"/>
            <a:ext cx="8064896" cy="3888432"/>
          </a:xfrm>
        </p:spPr>
        <p:txBody>
          <a:bodyPr/>
          <a:lstStyle/>
          <a:p>
            <a:pPr>
              <a:lnSpc>
                <a:spcPct val="67000"/>
              </a:lnSpc>
              <a:buFont typeface="Wingdings" pitchFamily="2" charset="2"/>
              <a:buChar char="v"/>
            </a:pPr>
            <a:r>
              <a:rPr lang="ru-RU" sz="2800" dirty="0"/>
              <a:t>       </a:t>
            </a:r>
            <a:r>
              <a:rPr lang="ru-RU" sz="2400" dirty="0"/>
              <a:t>выступления учащихся на уроках-семинарах, уроках-зачетах, обобщающих уроках с сообщениями по монографической литературе, справочным материалам, научно-популярной литературе;</a:t>
            </a:r>
          </a:p>
          <a:p>
            <a:pPr>
              <a:lnSpc>
                <a:spcPct val="67000"/>
              </a:lnSpc>
              <a:buFont typeface="Wingdings" pitchFamily="2" charset="2"/>
              <a:buChar char="v"/>
            </a:pPr>
            <a:r>
              <a:rPr lang="ru-RU" sz="2400" dirty="0"/>
              <a:t>        участие в обсуждении докладов, рефератов, дискуссионных статей;</a:t>
            </a:r>
          </a:p>
          <a:p>
            <a:pPr>
              <a:lnSpc>
                <a:spcPct val="67000"/>
              </a:lnSpc>
              <a:buFont typeface="Wingdings" pitchFamily="2" charset="2"/>
              <a:buChar char="v"/>
            </a:pPr>
            <a:r>
              <a:rPr lang="ru-RU" sz="2400" dirty="0"/>
              <a:t>       подготовку рефератов по изучаемым темам программы;</a:t>
            </a:r>
          </a:p>
          <a:p>
            <a:pPr>
              <a:lnSpc>
                <a:spcPct val="67000"/>
              </a:lnSpc>
              <a:buFont typeface="Wingdings" pitchFamily="2" charset="2"/>
              <a:buChar char="v"/>
            </a:pPr>
            <a:r>
              <a:rPr lang="ru-RU" sz="2400" dirty="0"/>
              <a:t>       выполнение индивидуальных или групповых заданий исследовательского характера во время занятий в аудитории  или при подготовке к ним.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8588"/>
            <a:ext cx="8226425" cy="1139825"/>
          </a:xfrm>
        </p:spPr>
        <p:txBody>
          <a:bodyPr/>
          <a:lstStyle/>
          <a:p>
            <a:r>
              <a:rPr lang="ru-RU" sz="2800" b="1" dirty="0">
                <a:solidFill>
                  <a:schemeClr val="hlink"/>
                </a:solidFill>
              </a:rPr>
              <a:t>Научно-исследовательская деятельность реализуется через: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568" y="1268760"/>
            <a:ext cx="8064896" cy="4525963"/>
          </a:xfrm>
        </p:spPr>
        <p:txBody>
          <a:bodyPr>
            <a:normAutofit/>
          </a:bodyPr>
          <a:lstStyle/>
          <a:p>
            <a:pPr>
              <a:lnSpc>
                <a:spcPct val="67000"/>
              </a:lnSpc>
              <a:buFont typeface="Wingdings" pitchFamily="2" charset="2"/>
              <a:buChar char="v"/>
            </a:pPr>
            <a:r>
              <a:rPr lang="ru-RU" sz="2400" dirty="0" smtClean="0"/>
              <a:t>участие </a:t>
            </a:r>
            <a:r>
              <a:rPr lang="ru-RU" sz="2400" dirty="0"/>
              <a:t>в выполнении научно-исследовательских работ, проводимых отдельными преподавателями ;</a:t>
            </a:r>
          </a:p>
          <a:p>
            <a:pPr>
              <a:lnSpc>
                <a:spcPct val="67000"/>
              </a:lnSpc>
              <a:buFont typeface="Wingdings" pitchFamily="2" charset="2"/>
              <a:buChar char="v"/>
            </a:pPr>
            <a:r>
              <a:rPr lang="ru-RU" sz="2400" dirty="0" smtClean="0"/>
              <a:t>подготовку </a:t>
            </a:r>
            <a:r>
              <a:rPr lang="ru-RU" sz="2400" dirty="0"/>
              <a:t>обзоров по новинкам литературы в соответствии с профилем обучения, направлением или темой исследований;</a:t>
            </a:r>
          </a:p>
          <a:p>
            <a:pPr>
              <a:lnSpc>
                <a:spcPct val="67000"/>
              </a:lnSpc>
              <a:buFont typeface="Wingdings" pitchFamily="2" charset="2"/>
              <a:buChar char="v"/>
            </a:pPr>
            <a:r>
              <a:rPr lang="ru-RU" sz="2400" dirty="0" smtClean="0"/>
              <a:t>выступления </a:t>
            </a:r>
            <a:r>
              <a:rPr lang="ru-RU" sz="2400" dirty="0"/>
              <a:t>с докладами и сообщениями по результатам проведенной научно-исследовательской работы на конференциях;</a:t>
            </a:r>
          </a:p>
          <a:p>
            <a:pPr>
              <a:lnSpc>
                <a:spcPct val="67000"/>
              </a:lnSpc>
              <a:buFont typeface="Wingdings" pitchFamily="2" charset="2"/>
              <a:buChar char="v"/>
            </a:pPr>
            <a:r>
              <a:rPr lang="ru-RU" sz="2400" dirty="0" smtClean="0"/>
              <a:t>подготовку </a:t>
            </a:r>
            <a:r>
              <a:rPr lang="ru-RU" sz="2400" dirty="0"/>
              <a:t>публикаций по результатам проведенных исследований;</a:t>
            </a:r>
          </a:p>
          <a:p>
            <a:pPr>
              <a:lnSpc>
                <a:spcPct val="67000"/>
              </a:lnSpc>
              <a:buFont typeface="Wingdings" pitchFamily="2" charset="2"/>
              <a:buChar char="v"/>
            </a:pPr>
            <a:r>
              <a:rPr lang="ru-RU" sz="2400" dirty="0" smtClean="0"/>
              <a:t>разработку </a:t>
            </a:r>
            <a:r>
              <a:rPr lang="ru-RU" sz="2400" dirty="0"/>
              <a:t>и направление в соответствующие органы практических предложений и </a:t>
            </a:r>
            <a:r>
              <a:rPr lang="ru-RU" sz="2400" dirty="0" smtClean="0"/>
              <a:t>рекомендаций;</a:t>
            </a:r>
          </a:p>
          <a:p>
            <a:pPr>
              <a:lnSpc>
                <a:spcPct val="67000"/>
              </a:lnSpc>
              <a:buFont typeface="Wingdings" pitchFamily="2" charset="2"/>
              <a:buChar char="v"/>
            </a:pPr>
            <a:r>
              <a:rPr lang="ru-RU" sz="2400" dirty="0" smtClean="0"/>
              <a:t>работу </a:t>
            </a:r>
            <a:r>
              <a:rPr lang="ru-RU" sz="2400" dirty="0"/>
              <a:t>в научных кружках, обществах учащихся, проблемных группах;</a:t>
            </a:r>
          </a:p>
          <a:p>
            <a:pPr>
              <a:lnSpc>
                <a:spcPct val="67000"/>
              </a:lnSpc>
              <a:buFont typeface="Wingdings" pitchFamily="2" charset="2"/>
              <a:buChar char="v"/>
            </a:pPr>
            <a:r>
              <a:rPr lang="ru-RU" sz="2400" dirty="0" smtClean="0"/>
              <a:t>участие </a:t>
            </a:r>
            <a:r>
              <a:rPr lang="ru-RU" sz="2400" dirty="0"/>
              <a:t>в конкурсах, викторинах, семинарах, олимпиадах.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620713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0099"/>
                </a:solidFill>
                <a:latin typeface="Times New Roman" pitchFamily="18" charset="0"/>
              </a:rPr>
              <a:t>Проектно-исследовательская деятельность</a:t>
            </a:r>
            <a:endParaRPr lang="ru-RU" b="1" dirty="0">
              <a:solidFill>
                <a:srgbClr val="000099"/>
              </a:solidFill>
              <a:latin typeface="Times New Roman" pitchFamily="18" charset="0"/>
            </a:endParaRPr>
          </a:p>
        </p:txBody>
      </p:sp>
      <p:sp>
        <p:nvSpPr>
          <p:cNvPr id="50179" name="Text Box 3"/>
          <p:cNvSpPr txBox="1">
            <a:spLocks noChangeArrowheads="1"/>
          </p:cNvSpPr>
          <p:nvPr/>
        </p:nvSpPr>
        <p:spPr bwMode="auto">
          <a:xfrm>
            <a:off x="4716016" y="5589240"/>
            <a:ext cx="340836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  <a:buClrTx/>
              <a:buSzTx/>
              <a:buFontTx/>
              <a:buNone/>
            </a:pPr>
            <a:r>
              <a:rPr lang="ru-RU" dirty="0">
                <a:solidFill>
                  <a:srgbClr val="000099"/>
                </a:solidFill>
                <a:latin typeface="Times New Roman" pitchFamily="18" charset="0"/>
              </a:rPr>
              <a:t>Участие в муниципальных,</a:t>
            </a:r>
          </a:p>
          <a:p>
            <a:pPr algn="ctr">
              <a:lnSpc>
                <a:spcPct val="100000"/>
              </a:lnSpc>
              <a:buClrTx/>
              <a:buSzTx/>
              <a:buFontTx/>
              <a:buNone/>
            </a:pPr>
            <a:r>
              <a:rPr lang="ru-RU" dirty="0">
                <a:solidFill>
                  <a:srgbClr val="000099"/>
                </a:solidFill>
                <a:latin typeface="Times New Roman" pitchFamily="18" charset="0"/>
              </a:rPr>
              <a:t> региональных, олимпиадах</a:t>
            </a:r>
          </a:p>
        </p:txBody>
      </p:sp>
      <p:sp>
        <p:nvSpPr>
          <p:cNvPr id="50180" name="Text Box 4"/>
          <p:cNvSpPr txBox="1">
            <a:spLocks noChangeArrowheads="1"/>
          </p:cNvSpPr>
          <p:nvPr/>
        </p:nvSpPr>
        <p:spPr bwMode="auto">
          <a:xfrm>
            <a:off x="0" y="3644900"/>
            <a:ext cx="2339975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100000"/>
              </a:lnSpc>
              <a:buClrTx/>
              <a:buSzTx/>
              <a:buFontTx/>
              <a:buNone/>
            </a:pPr>
            <a:endParaRPr lang="ru-RU">
              <a:solidFill>
                <a:srgbClr val="000099"/>
              </a:solidFill>
              <a:latin typeface="Times New Roman" pitchFamily="18" charset="0"/>
            </a:endParaRPr>
          </a:p>
          <a:p>
            <a:pPr algn="ctr">
              <a:lnSpc>
                <a:spcPct val="100000"/>
              </a:lnSpc>
              <a:buClrTx/>
              <a:buSzTx/>
              <a:buFontTx/>
              <a:buNone/>
            </a:pPr>
            <a:r>
              <a:rPr lang="ru-RU">
                <a:solidFill>
                  <a:srgbClr val="000099"/>
                </a:solidFill>
                <a:latin typeface="Times New Roman" pitchFamily="18" charset="0"/>
              </a:rPr>
              <a:t>индивидуальные </a:t>
            </a:r>
          </a:p>
          <a:p>
            <a:pPr algn="ctr">
              <a:lnSpc>
                <a:spcPct val="100000"/>
              </a:lnSpc>
              <a:buClrTx/>
              <a:buSzTx/>
              <a:buFontTx/>
              <a:buNone/>
            </a:pPr>
            <a:r>
              <a:rPr lang="ru-RU">
                <a:solidFill>
                  <a:srgbClr val="000099"/>
                </a:solidFill>
                <a:latin typeface="Times New Roman" pitchFamily="18" charset="0"/>
              </a:rPr>
              <a:t>занятия</a:t>
            </a:r>
          </a:p>
        </p:txBody>
      </p:sp>
      <p:sp>
        <p:nvSpPr>
          <p:cNvPr id="50181" name="Text Box 5"/>
          <p:cNvSpPr txBox="1">
            <a:spLocks noChangeArrowheads="1"/>
          </p:cNvSpPr>
          <p:nvPr/>
        </p:nvSpPr>
        <p:spPr bwMode="auto">
          <a:xfrm>
            <a:off x="6161088" y="2085975"/>
            <a:ext cx="25050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  <a:buClrTx/>
              <a:buSzTx/>
              <a:buFontTx/>
              <a:buNone/>
            </a:pPr>
            <a:r>
              <a:rPr lang="ru-RU">
                <a:solidFill>
                  <a:srgbClr val="000099"/>
                </a:solidFill>
                <a:latin typeface="Times New Roman" pitchFamily="18" charset="0"/>
              </a:rPr>
              <a:t>Предметные недели</a:t>
            </a:r>
          </a:p>
        </p:txBody>
      </p:sp>
      <p:sp>
        <p:nvSpPr>
          <p:cNvPr id="50182" name="Text Box 6"/>
          <p:cNvSpPr txBox="1">
            <a:spLocks noChangeArrowheads="1"/>
          </p:cNvSpPr>
          <p:nvPr/>
        </p:nvSpPr>
        <p:spPr bwMode="auto">
          <a:xfrm>
            <a:off x="141288" y="2374900"/>
            <a:ext cx="224313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  <a:buClrTx/>
              <a:buSzTx/>
              <a:buFontTx/>
              <a:buNone/>
            </a:pPr>
            <a:r>
              <a:rPr lang="ru-RU">
                <a:solidFill>
                  <a:srgbClr val="000099"/>
                </a:solidFill>
                <a:latin typeface="Times New Roman" pitchFamily="18" charset="0"/>
              </a:rPr>
              <a:t>Занятия в заочных</a:t>
            </a:r>
          </a:p>
          <a:p>
            <a:pPr algn="ctr">
              <a:lnSpc>
                <a:spcPct val="100000"/>
              </a:lnSpc>
              <a:buClrTx/>
              <a:buSzTx/>
              <a:buFontTx/>
              <a:buNone/>
            </a:pPr>
            <a:r>
              <a:rPr lang="ru-RU">
                <a:solidFill>
                  <a:srgbClr val="000099"/>
                </a:solidFill>
                <a:latin typeface="Times New Roman" pitchFamily="18" charset="0"/>
              </a:rPr>
              <a:t>олимпиадах</a:t>
            </a:r>
          </a:p>
        </p:txBody>
      </p:sp>
      <p:sp>
        <p:nvSpPr>
          <p:cNvPr id="50183" name="Text Box 7"/>
          <p:cNvSpPr txBox="1">
            <a:spLocks noChangeArrowheads="1"/>
          </p:cNvSpPr>
          <p:nvPr/>
        </p:nvSpPr>
        <p:spPr bwMode="auto">
          <a:xfrm>
            <a:off x="5629275" y="4749800"/>
            <a:ext cx="30892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  <a:buClrTx/>
              <a:buSzTx/>
              <a:buFontTx/>
              <a:buNone/>
            </a:pPr>
            <a:r>
              <a:rPr lang="ru-RU">
                <a:solidFill>
                  <a:srgbClr val="000099"/>
                </a:solidFill>
                <a:latin typeface="Times New Roman" pitchFamily="18" charset="0"/>
              </a:rPr>
              <a:t>Участие в соревнованиях,</a:t>
            </a:r>
          </a:p>
          <a:p>
            <a:pPr algn="ctr">
              <a:lnSpc>
                <a:spcPct val="100000"/>
              </a:lnSpc>
              <a:buClrTx/>
              <a:buSzTx/>
              <a:buFontTx/>
              <a:buNone/>
            </a:pPr>
            <a:r>
              <a:rPr lang="ru-RU">
                <a:solidFill>
                  <a:srgbClr val="000099"/>
                </a:solidFill>
                <a:latin typeface="Times New Roman" pitchFamily="18" charset="0"/>
              </a:rPr>
              <a:t>конкурсах</a:t>
            </a:r>
          </a:p>
        </p:txBody>
      </p:sp>
      <p:sp>
        <p:nvSpPr>
          <p:cNvPr id="50184" name="Text Box 8"/>
          <p:cNvSpPr txBox="1">
            <a:spLocks noChangeArrowheads="1"/>
          </p:cNvSpPr>
          <p:nvPr/>
        </p:nvSpPr>
        <p:spPr bwMode="auto">
          <a:xfrm>
            <a:off x="250825" y="5013325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  <a:buClrTx/>
              <a:buSzTx/>
              <a:buFontTx/>
              <a:buNone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50185" name="Text Box 9"/>
          <p:cNvSpPr txBox="1">
            <a:spLocks noChangeArrowheads="1"/>
          </p:cNvSpPr>
          <p:nvPr/>
        </p:nvSpPr>
        <p:spPr bwMode="auto">
          <a:xfrm>
            <a:off x="251520" y="4869160"/>
            <a:ext cx="26638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  <a:buClrTx/>
              <a:buSzTx/>
              <a:buFontTx/>
              <a:buNone/>
            </a:pPr>
            <a:r>
              <a:rPr lang="ru-RU" dirty="0">
                <a:solidFill>
                  <a:srgbClr val="000099"/>
                </a:solidFill>
                <a:latin typeface="Times New Roman" pitchFamily="18" charset="0"/>
              </a:rPr>
              <a:t>Работа по творческим</a:t>
            </a:r>
          </a:p>
          <a:p>
            <a:pPr algn="ctr">
              <a:lnSpc>
                <a:spcPct val="100000"/>
              </a:lnSpc>
              <a:buClrTx/>
              <a:buSzTx/>
              <a:buFontTx/>
              <a:buNone/>
            </a:pPr>
            <a:r>
              <a:rPr lang="ru-RU" dirty="0">
                <a:solidFill>
                  <a:srgbClr val="000099"/>
                </a:solidFill>
                <a:latin typeface="Times New Roman" pitchFamily="18" charset="0"/>
              </a:rPr>
              <a:t>проектам</a:t>
            </a:r>
          </a:p>
        </p:txBody>
      </p:sp>
      <p:sp>
        <p:nvSpPr>
          <p:cNvPr id="50186" name="Text Box 10"/>
          <p:cNvSpPr txBox="1">
            <a:spLocks noChangeArrowheads="1"/>
          </p:cNvSpPr>
          <p:nvPr/>
        </p:nvSpPr>
        <p:spPr bwMode="auto">
          <a:xfrm>
            <a:off x="1835696" y="5517232"/>
            <a:ext cx="2786062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  <a:buClrTx/>
              <a:buSzTx/>
              <a:buFontTx/>
              <a:buNone/>
            </a:pPr>
            <a:r>
              <a:rPr lang="ru-RU" dirty="0">
                <a:solidFill>
                  <a:srgbClr val="000099"/>
                </a:solidFill>
                <a:latin typeface="Times New Roman" pitchFamily="18" charset="0"/>
              </a:rPr>
              <a:t>Обеспечение высокого</a:t>
            </a:r>
          </a:p>
          <a:p>
            <a:pPr algn="ctr">
              <a:lnSpc>
                <a:spcPct val="100000"/>
              </a:lnSpc>
              <a:buClrTx/>
              <a:buSzTx/>
              <a:buFontTx/>
              <a:buNone/>
            </a:pPr>
            <a:r>
              <a:rPr lang="ru-RU" dirty="0">
                <a:solidFill>
                  <a:srgbClr val="000099"/>
                </a:solidFill>
                <a:latin typeface="Times New Roman" pitchFamily="18" charset="0"/>
              </a:rPr>
              <a:t>уровня компьютерной</a:t>
            </a:r>
          </a:p>
          <a:p>
            <a:pPr algn="ctr">
              <a:lnSpc>
                <a:spcPct val="100000"/>
              </a:lnSpc>
              <a:buClrTx/>
              <a:buSzTx/>
              <a:buFontTx/>
              <a:buNone/>
            </a:pPr>
            <a:r>
              <a:rPr lang="ru-RU" dirty="0">
                <a:solidFill>
                  <a:srgbClr val="000099"/>
                </a:solidFill>
                <a:latin typeface="Times New Roman" pitchFamily="18" charset="0"/>
              </a:rPr>
              <a:t>грамотности учеников</a:t>
            </a:r>
          </a:p>
        </p:txBody>
      </p:sp>
      <p:sp>
        <p:nvSpPr>
          <p:cNvPr id="50187" name="Line 11"/>
          <p:cNvSpPr>
            <a:spLocks noChangeShapeType="1"/>
          </p:cNvSpPr>
          <p:nvPr/>
        </p:nvSpPr>
        <p:spPr bwMode="ltGray">
          <a:xfrm flipH="1">
            <a:off x="3132138" y="1773238"/>
            <a:ext cx="1295400" cy="3671887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50188" name="Line 12"/>
          <p:cNvSpPr>
            <a:spLocks noChangeShapeType="1"/>
          </p:cNvSpPr>
          <p:nvPr/>
        </p:nvSpPr>
        <p:spPr bwMode="ltGray">
          <a:xfrm>
            <a:off x="4427538" y="1773238"/>
            <a:ext cx="1008062" cy="381635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50189" name="Line 13"/>
          <p:cNvSpPr>
            <a:spLocks noChangeShapeType="1"/>
          </p:cNvSpPr>
          <p:nvPr/>
        </p:nvSpPr>
        <p:spPr bwMode="ltGray">
          <a:xfrm>
            <a:off x="4427538" y="1773238"/>
            <a:ext cx="3240087" cy="2879725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50190" name="Line 14"/>
          <p:cNvSpPr>
            <a:spLocks noChangeShapeType="1"/>
          </p:cNvSpPr>
          <p:nvPr/>
        </p:nvSpPr>
        <p:spPr bwMode="ltGray">
          <a:xfrm>
            <a:off x="4427538" y="1773238"/>
            <a:ext cx="1944687" cy="2159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50191" name="Line 15"/>
          <p:cNvSpPr>
            <a:spLocks noChangeShapeType="1"/>
          </p:cNvSpPr>
          <p:nvPr/>
        </p:nvSpPr>
        <p:spPr bwMode="ltGray">
          <a:xfrm flipH="1">
            <a:off x="1619250" y="1773238"/>
            <a:ext cx="2808288" cy="316865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50192" name="Line 16"/>
          <p:cNvSpPr>
            <a:spLocks noChangeShapeType="1"/>
          </p:cNvSpPr>
          <p:nvPr/>
        </p:nvSpPr>
        <p:spPr bwMode="ltGray">
          <a:xfrm flipH="1">
            <a:off x="611188" y="1773238"/>
            <a:ext cx="3816350" cy="1800225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50193" name="Line 17"/>
          <p:cNvSpPr>
            <a:spLocks noChangeShapeType="1"/>
          </p:cNvSpPr>
          <p:nvPr/>
        </p:nvSpPr>
        <p:spPr bwMode="ltGray">
          <a:xfrm flipH="1">
            <a:off x="1116013" y="1773238"/>
            <a:ext cx="3311525" cy="4318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50194" name="Line 18"/>
          <p:cNvSpPr>
            <a:spLocks noChangeShapeType="1"/>
          </p:cNvSpPr>
          <p:nvPr/>
        </p:nvSpPr>
        <p:spPr bwMode="ltGray">
          <a:xfrm>
            <a:off x="4427538" y="1773238"/>
            <a:ext cx="2376487" cy="1150937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50195" name="Text Box 19"/>
          <p:cNvSpPr txBox="1">
            <a:spLocks noChangeArrowheads="1"/>
          </p:cNvSpPr>
          <p:nvPr/>
        </p:nvSpPr>
        <p:spPr bwMode="auto">
          <a:xfrm>
            <a:off x="6357938" y="2878138"/>
            <a:ext cx="24225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  <a:buClrTx/>
              <a:buSzTx/>
              <a:buFontTx/>
              <a:buNone/>
            </a:pPr>
            <a:r>
              <a:rPr lang="ru-RU">
                <a:solidFill>
                  <a:srgbClr val="000099"/>
                </a:solidFill>
                <a:latin typeface="Times New Roman" pitchFamily="18" charset="0"/>
              </a:rPr>
              <a:t>Исследовательская </a:t>
            </a:r>
          </a:p>
          <a:p>
            <a:pPr algn="ctr">
              <a:lnSpc>
                <a:spcPct val="100000"/>
              </a:lnSpc>
              <a:buClrTx/>
              <a:buSzTx/>
              <a:buFontTx/>
              <a:buNone/>
            </a:pPr>
            <a:r>
              <a:rPr lang="ru-RU">
                <a:solidFill>
                  <a:srgbClr val="000099"/>
                </a:solidFill>
                <a:latin typeface="Times New Roman" pitchFamily="18" charset="0"/>
              </a:rPr>
              <a:t>деятельность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7584" y="620689"/>
            <a:ext cx="7859216" cy="525658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4000" i="1" dirty="0" smtClean="0"/>
              <a:t>«… четыре столпа, на которых основывается современное образование: научиться познавать, научиться делать, научиться жить вместе, научиться жить»</a:t>
            </a:r>
            <a:endParaRPr lang="ru-RU" sz="4000" dirty="0" smtClean="0"/>
          </a:p>
          <a:p>
            <a:pPr>
              <a:buNone/>
            </a:pPr>
            <a:endParaRPr lang="ru-RU" i="1" dirty="0" smtClean="0"/>
          </a:p>
          <a:p>
            <a:pPr>
              <a:buNone/>
            </a:pPr>
            <a:r>
              <a:rPr lang="ru-RU" i="1" dirty="0" smtClean="0"/>
              <a:t>Из доклада международной комиссии по образованию для </a:t>
            </a:r>
            <a:r>
              <a:rPr lang="en-US" i="1" dirty="0" smtClean="0"/>
              <a:t>XXI</a:t>
            </a:r>
            <a:r>
              <a:rPr lang="ru-RU" i="1" dirty="0" smtClean="0"/>
              <a:t> века.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Необходимые ресурсы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dirty="0">
                <a:solidFill>
                  <a:schemeClr val="accent1">
                    <a:lumMod val="75000"/>
                  </a:schemeClr>
                </a:solidFill>
              </a:rPr>
            </a:b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99592" y="1412776"/>
            <a:ext cx="7474024" cy="4525963"/>
          </a:xfrm>
        </p:spPr>
        <p:txBody>
          <a:bodyPr>
            <a:normAutofit/>
          </a:bodyPr>
          <a:lstStyle/>
          <a:p>
            <a:r>
              <a:rPr lang="ru-RU" sz="4800" dirty="0" smtClean="0"/>
              <a:t>Инфраструктура </a:t>
            </a:r>
          </a:p>
          <a:p>
            <a:r>
              <a:rPr lang="ru-RU" sz="4800" dirty="0" smtClean="0"/>
              <a:t>Педагоги </a:t>
            </a:r>
          </a:p>
          <a:p>
            <a:r>
              <a:rPr lang="ru-RU" sz="4800" dirty="0" smtClean="0"/>
              <a:t>Обучающиеся </a:t>
            </a:r>
          </a:p>
          <a:p>
            <a:r>
              <a:rPr lang="ru-RU" sz="4800" dirty="0" smtClean="0"/>
              <a:t>Родители </a:t>
            </a:r>
            <a:endParaRPr lang="ru-RU" sz="48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Главные мероприятия</a:t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548680"/>
            <a:ext cx="8229600" cy="1143000"/>
          </a:xfrm>
        </p:spPr>
        <p:txBody>
          <a:bodyPr>
            <a:noAutofit/>
          </a:bodyPr>
          <a:lstStyle/>
          <a:p>
            <a:r>
              <a:rPr lang="ru-RU" sz="6600" dirty="0"/>
              <a:t>Результат</a:t>
            </a:r>
            <a:br>
              <a:rPr lang="ru-RU" sz="6600" dirty="0"/>
            </a:br>
            <a:endParaRPr lang="ru-RU" sz="6600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539552" y="1268760"/>
            <a:ext cx="8229600" cy="4824536"/>
          </a:xfrm>
        </p:spPr>
        <p:txBody>
          <a:bodyPr>
            <a:normAutofit fontScale="85000" lnSpcReduction="10000"/>
          </a:bodyPr>
          <a:lstStyle/>
          <a:p>
            <a:pPr lvl="0"/>
            <a:r>
              <a:rPr lang="ru-RU" dirty="0"/>
              <a:t>качество подготовки выпускников,</a:t>
            </a:r>
          </a:p>
          <a:p>
            <a:pPr lvl="0"/>
            <a:r>
              <a:rPr lang="ru-RU" dirty="0"/>
              <a:t>выполнение учебного плана, </a:t>
            </a:r>
          </a:p>
          <a:p>
            <a:pPr lvl="0"/>
            <a:r>
              <a:rPr lang="ru-RU" dirty="0"/>
              <a:t>удовлетворенность обучающихся качеством обучения и воспитания, </a:t>
            </a:r>
          </a:p>
          <a:p>
            <a:pPr lvl="0"/>
            <a:r>
              <a:rPr lang="ru-RU" dirty="0"/>
              <a:t>личностные достижения обучающихся и учителей, </a:t>
            </a:r>
          </a:p>
          <a:p>
            <a:pPr lvl="0"/>
            <a:r>
              <a:rPr lang="ru-RU" dirty="0"/>
              <a:t>влияние школы на другие образовательные системы,</a:t>
            </a:r>
          </a:p>
          <a:p>
            <a:pPr lvl="0"/>
            <a:r>
              <a:rPr lang="ru-RU" dirty="0"/>
              <a:t>положительные результаты инновационной деятельности, </a:t>
            </a:r>
          </a:p>
          <a:p>
            <a:pPr lvl="0"/>
            <a:r>
              <a:rPr lang="ru-RU" dirty="0"/>
              <a:t>положительные результаты внешней оценки деятельности школы.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1359297133_Shkola-est-tolko-odn_doseng.or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99592" y="7180"/>
            <a:ext cx="7992888" cy="6782537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motivator_1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00213" y="0"/>
            <a:ext cx="8665184" cy="6858000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/>
          <a:lstStyle/>
          <a:p>
            <a:pPr>
              <a:buNone/>
            </a:pPr>
            <a:r>
              <a:rPr lang="ru-RU" i="1" dirty="0" smtClean="0"/>
              <a:t>	Важно </a:t>
            </a:r>
            <a:r>
              <a:rPr lang="ru-RU" i="1" dirty="0"/>
              <a:t>всякому человеку найти именно свой путь.</a:t>
            </a:r>
            <a:endParaRPr lang="ru-RU" dirty="0"/>
          </a:p>
          <a:p>
            <a:pPr>
              <a:buNone/>
            </a:pPr>
            <a:r>
              <a:rPr lang="ru-RU" i="1" dirty="0" smtClean="0"/>
              <a:t>	Только </a:t>
            </a:r>
            <a:r>
              <a:rPr lang="ru-RU" i="1" dirty="0"/>
              <a:t>тогда он сможет достигнуть максимальных результатов,</a:t>
            </a:r>
            <a:endParaRPr lang="ru-RU" dirty="0"/>
          </a:p>
          <a:p>
            <a:pPr>
              <a:buNone/>
            </a:pPr>
            <a:r>
              <a:rPr lang="ru-RU" i="1" dirty="0" smtClean="0"/>
              <a:t>	сможет </a:t>
            </a:r>
            <a:r>
              <a:rPr lang="ru-RU" i="1" dirty="0"/>
              <a:t>получить  удовлетворение от своей  деятельности.</a:t>
            </a:r>
            <a:endParaRPr lang="ru-RU" dirty="0"/>
          </a:p>
          <a:p>
            <a:pPr algn="r">
              <a:buNone/>
            </a:pPr>
            <a:r>
              <a:rPr lang="ru-RU" i="1" dirty="0" smtClean="0"/>
              <a:t>                                 Я.М.Свердлов  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Содержимое 4" descr="motivator1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63357" y="0"/>
            <a:ext cx="8444651" cy="6858000"/>
          </a:xfr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motivator0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71600" y="0"/>
            <a:ext cx="7704856" cy="6867371"/>
          </a:xfr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1353530310_1353494996_25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87624" y="0"/>
            <a:ext cx="7704856" cy="6866784"/>
          </a:xfr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1330371551_motivator-00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1560" y="0"/>
            <a:ext cx="8460828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1284533983_doseng.org_000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55576" y="0"/>
            <a:ext cx="7704856" cy="6869114"/>
          </a:xfr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1296447989_000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14423" y="0"/>
            <a:ext cx="8696739" cy="6858000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b="1" dirty="0">
                <a:solidFill>
                  <a:schemeClr val="accent1">
                    <a:lumMod val="75000"/>
                  </a:schemeClr>
                </a:solidFill>
              </a:rPr>
              <a:t>Среда образовательного </a:t>
            </a:r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</a:rPr>
              <a:t>учреждения</a:t>
            </a:r>
            <a:br>
              <a:rPr lang="ru-RU" sz="40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4000" b="1" dirty="0">
                <a:solidFill>
                  <a:schemeClr val="accent1">
                    <a:lumMod val="75000"/>
                  </a:schemeClr>
                </a:solidFill>
              </a:rPr>
              <a:t>(по А.В.Иванову)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584" y="1484785"/>
            <a:ext cx="7920880" cy="460851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800" dirty="0"/>
              <a:t>Культурная среда образовательного учреждения - пространство культурных процессов, связанных с культурными запросами субъектов среды (педагогов, учеников и их родителей), их индивидуальными проявлениями и особенностями</a:t>
            </a:r>
          </a:p>
          <a:p>
            <a:pPr>
              <a:lnSpc>
                <a:spcPct val="90000"/>
              </a:lnSpc>
            </a:pPr>
            <a:r>
              <a:rPr lang="ru-RU" sz="2800" dirty="0"/>
              <a:t>Образовательная среда является средством развития культурной среды и включает все направления жизнедеятельности людей, связанные с образованием и самообразованием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dirty="0">
                <a:solidFill>
                  <a:schemeClr val="accent1">
                    <a:lumMod val="75000"/>
                  </a:schemeClr>
                </a:solidFill>
              </a:rPr>
              <a:t>Проектирование образовательной среды школы</a:t>
            </a:r>
          </a:p>
        </p:txBody>
      </p:sp>
      <p:graphicFrame>
        <p:nvGraphicFramePr>
          <p:cNvPr id="8" name="Схема 7"/>
          <p:cNvGraphicFramePr/>
          <p:nvPr/>
        </p:nvGraphicFramePr>
        <p:xfrm>
          <a:off x="827584" y="1556792"/>
          <a:ext cx="7992888" cy="5040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76672"/>
            <a:ext cx="8229600" cy="1143000"/>
          </a:xfrm>
        </p:spPr>
        <p:txBody>
          <a:bodyPr>
            <a:noAutofit/>
          </a:bodyPr>
          <a:lstStyle/>
          <a:p>
            <a:r>
              <a:rPr lang="ru-RU" sz="3600" b="1" dirty="0">
                <a:solidFill>
                  <a:schemeClr val="accent1">
                    <a:lumMod val="75000"/>
                  </a:schemeClr>
                </a:solidFill>
              </a:rPr>
              <a:t>Алгоритм проектирования образовательной среды:</a:t>
            </a:r>
            <a:r>
              <a:rPr lang="ru-RU" sz="3600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3600" dirty="0">
                <a:solidFill>
                  <a:schemeClr val="accent1">
                    <a:lumMod val="75000"/>
                  </a:schemeClr>
                </a:solidFill>
              </a:rPr>
            </a:br>
            <a:endParaRPr lang="ru-RU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ru-RU" dirty="0"/>
              <a:t>анализ существующего состояния образовательной системы МБОУ СОШ №1;</a:t>
            </a:r>
          </a:p>
          <a:p>
            <a:pPr lvl="0"/>
            <a:r>
              <a:rPr lang="ru-RU" dirty="0"/>
              <a:t>выявление запроса на модернизацию имеющейся образовательной системы; </a:t>
            </a:r>
          </a:p>
          <a:p>
            <a:pPr lvl="0"/>
            <a:r>
              <a:rPr lang="ru-RU" dirty="0"/>
              <a:t>определение направлений модернизации, перспективных точек роста, с учетом имеющихся ресурсов;</a:t>
            </a:r>
          </a:p>
          <a:p>
            <a:pPr lvl="0"/>
            <a:r>
              <a:rPr lang="ru-RU" dirty="0"/>
              <a:t>проектирование шагов по достижению желаемого результата при активном участии партнеров по социальному взаимодействию.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332656"/>
            <a:ext cx="8229600" cy="1143000"/>
          </a:xfrm>
        </p:spPr>
        <p:txBody>
          <a:bodyPr>
            <a:noAutofit/>
          </a:bodyPr>
          <a:lstStyle/>
          <a:p>
            <a:r>
              <a:rPr lang="ru-RU" sz="3600" b="1" dirty="0">
                <a:solidFill>
                  <a:schemeClr val="accent1">
                    <a:lumMod val="75000"/>
                  </a:schemeClr>
                </a:solidFill>
              </a:rPr>
              <a:t>Этапы проектирования образовательной среды:</a:t>
            </a:r>
            <a:r>
              <a:rPr lang="ru-RU" sz="3600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3600" dirty="0">
                <a:solidFill>
                  <a:schemeClr val="accent1">
                    <a:lumMod val="75000"/>
                  </a:schemeClr>
                </a:solidFill>
              </a:rPr>
            </a:br>
            <a:endParaRPr lang="ru-RU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1556792"/>
            <a:ext cx="8229600" cy="45259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b="1" dirty="0"/>
              <a:t>Выбор </a:t>
            </a:r>
            <a:r>
              <a:rPr lang="ru-RU" b="1" dirty="0" smtClean="0"/>
              <a:t>стратегии</a:t>
            </a:r>
            <a:r>
              <a:rPr lang="ru-RU" b="1" dirty="0"/>
              <a:t> </a:t>
            </a:r>
            <a:endParaRPr lang="ru-RU" b="1" dirty="0" smtClean="0"/>
          </a:p>
          <a:p>
            <a:pPr marL="514350" indent="-514350">
              <a:buFont typeface="+mj-lt"/>
              <a:buAutoNum type="arabicPeriod"/>
            </a:pPr>
            <a:r>
              <a:rPr lang="ru-RU" b="1" dirty="0" smtClean="0"/>
              <a:t>Формулирование </a:t>
            </a:r>
            <a:r>
              <a:rPr lang="ru-RU" b="1" dirty="0"/>
              <a:t>социального заказа</a:t>
            </a:r>
            <a:r>
              <a:rPr lang="ru-RU" dirty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ru-RU" b="1" dirty="0" smtClean="0"/>
              <a:t>Согласование </a:t>
            </a:r>
            <a:r>
              <a:rPr lang="ru-RU" b="1" dirty="0"/>
              <a:t>процессов жизненного </a:t>
            </a:r>
            <a:r>
              <a:rPr lang="ru-RU" b="1" dirty="0" smtClean="0"/>
              <a:t>цикла</a:t>
            </a:r>
            <a:r>
              <a:rPr lang="ru-RU" b="1" dirty="0"/>
              <a:t> </a:t>
            </a:r>
            <a:endParaRPr lang="ru-RU" b="1" dirty="0" smtClean="0"/>
          </a:p>
          <a:p>
            <a:pPr marL="514350" indent="-514350">
              <a:buFont typeface="+mj-lt"/>
              <a:buAutoNum type="arabicPeriod"/>
            </a:pPr>
            <a:r>
              <a:rPr lang="ru-RU" b="1" dirty="0" smtClean="0"/>
              <a:t>Определение </a:t>
            </a:r>
            <a:r>
              <a:rPr lang="ru-RU" b="1" dirty="0"/>
              <a:t>индикаторов</a:t>
            </a:r>
            <a:r>
              <a:rPr lang="ru-RU" b="1" dirty="0" smtClean="0"/>
              <a:t>.</a:t>
            </a:r>
            <a:r>
              <a:rPr lang="ru-RU" b="1" dirty="0"/>
              <a:t> </a:t>
            </a:r>
            <a:endParaRPr lang="ru-RU" b="1" dirty="0" smtClean="0"/>
          </a:p>
          <a:p>
            <a:pPr marL="514350" indent="-514350">
              <a:buFont typeface="+mj-lt"/>
              <a:buAutoNum type="arabicPeriod"/>
            </a:pPr>
            <a:r>
              <a:rPr lang="ru-RU" b="1" dirty="0" smtClean="0"/>
              <a:t>Прогнозирование целей</a:t>
            </a:r>
            <a:r>
              <a:rPr lang="ru-RU" b="1" dirty="0"/>
              <a:t> </a:t>
            </a:r>
            <a:endParaRPr lang="ru-RU" b="1" dirty="0" smtClean="0"/>
          </a:p>
          <a:p>
            <a:pPr marL="514350" indent="-514350">
              <a:buFont typeface="+mj-lt"/>
              <a:buAutoNum type="arabicPeriod"/>
            </a:pPr>
            <a:r>
              <a:rPr lang="ru-RU" b="1" dirty="0" smtClean="0"/>
              <a:t>Подведение </a:t>
            </a:r>
            <a:r>
              <a:rPr lang="ru-RU" b="1" dirty="0"/>
              <a:t>итогов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899592" y="2420888"/>
            <a:ext cx="7772400" cy="1362075"/>
          </a:xfrm>
        </p:spPr>
        <p:txBody>
          <a:bodyPr>
            <a:normAutofit fontScale="90000"/>
          </a:bodyPr>
          <a:lstStyle/>
          <a:p>
            <a:r>
              <a:rPr lang="ru-RU" dirty="0"/>
              <a:t>Компоненты образовательной среды</a:t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755650" y="836613"/>
            <a:ext cx="7772400" cy="1470025"/>
          </a:xfrm>
          <a:ln/>
        </p:spPr>
        <p:txBody>
          <a:bodyPr>
            <a:spAutoFit/>
          </a:bodyPr>
          <a:lstStyle/>
          <a:p>
            <a:pPr>
              <a:lnSpc>
                <a:spcPct val="100000"/>
              </a:lnSpc>
              <a:buClr>
                <a:srgbClr val="000099"/>
              </a:buClr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b="1" dirty="0" smtClean="0">
                <a:solidFill>
                  <a:srgbClr val="000099"/>
                </a:solidFill>
                <a:latin typeface="Times New Roman" pitchFamily="18" charset="0"/>
              </a:rPr>
              <a:t>Проектно</a:t>
            </a:r>
            <a:r>
              <a:rPr lang="en-GB" b="1" dirty="0" smtClean="0">
                <a:solidFill>
                  <a:srgbClr val="000099"/>
                </a:solidFill>
                <a:latin typeface="Times New Roman" pitchFamily="18" charset="0"/>
              </a:rPr>
              <a:t>-</a:t>
            </a:r>
            <a:r>
              <a:rPr lang="en-GB" b="1" dirty="0" err="1" smtClean="0">
                <a:solidFill>
                  <a:srgbClr val="000099"/>
                </a:solidFill>
                <a:latin typeface="Times New Roman" pitchFamily="18" charset="0"/>
              </a:rPr>
              <a:t>исследовательская</a:t>
            </a:r>
            <a:r>
              <a:rPr lang="en-GB" b="1" dirty="0" smtClean="0">
                <a:solidFill>
                  <a:srgbClr val="000099"/>
                </a:solidFill>
                <a:latin typeface="Times New Roman" pitchFamily="18" charset="0"/>
              </a:rPr>
              <a:t> </a:t>
            </a:r>
            <a:r>
              <a:rPr lang="en-GB" b="1" dirty="0" err="1">
                <a:solidFill>
                  <a:srgbClr val="000099"/>
                </a:solidFill>
                <a:latin typeface="Times New Roman" pitchFamily="18" charset="0"/>
              </a:rPr>
              <a:t>деятельность</a:t>
            </a:r>
            <a:r>
              <a:rPr lang="en-GB" b="1" dirty="0">
                <a:solidFill>
                  <a:srgbClr val="000099"/>
                </a:solidFill>
                <a:latin typeface="Times New Roman" pitchFamily="18" charset="0"/>
              </a:rPr>
              <a:t> </a:t>
            </a:r>
            <a:r>
              <a:rPr lang="ru-RU" b="1" dirty="0" smtClean="0">
                <a:solidFill>
                  <a:srgbClr val="000099"/>
                </a:solidFill>
                <a:latin typeface="Times New Roman" pitchFamily="18" charset="0"/>
              </a:rPr>
              <a:t>обучающихся</a:t>
            </a:r>
            <a:endParaRPr lang="en-GB" b="1" dirty="0">
              <a:solidFill>
                <a:srgbClr val="000099"/>
              </a:solidFill>
              <a:latin typeface="Times New Roman" pitchFamily="18" charset="0"/>
            </a:endParaRP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4294967295"/>
          </p:nvPr>
        </p:nvSpPr>
        <p:spPr bwMode="auto">
          <a:xfrm>
            <a:off x="2051050" y="2420938"/>
            <a:ext cx="6400800" cy="3228705"/>
          </a:xfrm>
          <a:prstGeom prst="rect">
            <a:avLst/>
          </a:prstGeom>
          <a:noFill/>
          <a:ln/>
        </p:spPr>
        <p:txBody>
          <a:bodyPr wrap="square" lIns="90000" tIns="46800" rIns="90000" bIns="46800">
            <a:spAutoFit/>
          </a:bodyPr>
          <a:lstStyle/>
          <a:p>
            <a:pPr marL="0" indent="0">
              <a:lnSpc>
                <a:spcPct val="120000"/>
              </a:lnSpc>
              <a:spcBef>
                <a:spcPts val="600"/>
              </a:spcBef>
              <a:buClr>
                <a:srgbClr val="000099"/>
              </a:buClr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2800" b="1" i="1" dirty="0" err="1">
                <a:solidFill>
                  <a:srgbClr val="000099"/>
                </a:solidFill>
                <a:latin typeface="Times New Roman" pitchFamily="18" charset="0"/>
              </a:rPr>
              <a:t>Без</a:t>
            </a:r>
            <a:r>
              <a:rPr lang="en-GB" sz="2800" b="1" i="1" dirty="0">
                <a:solidFill>
                  <a:srgbClr val="000099"/>
                </a:solidFill>
                <a:latin typeface="Times New Roman" pitchFamily="18" charset="0"/>
              </a:rPr>
              <a:t> </a:t>
            </a:r>
            <a:r>
              <a:rPr lang="en-GB" sz="2800" b="1" i="1" dirty="0" err="1">
                <a:solidFill>
                  <a:srgbClr val="000099"/>
                </a:solidFill>
                <a:latin typeface="Times New Roman" pitchFamily="18" charset="0"/>
              </a:rPr>
              <a:t>стремления</a:t>
            </a:r>
            <a:r>
              <a:rPr lang="en-GB" sz="2800" b="1" i="1" dirty="0">
                <a:solidFill>
                  <a:srgbClr val="000099"/>
                </a:solidFill>
                <a:latin typeface="Times New Roman" pitchFamily="18" charset="0"/>
              </a:rPr>
              <a:t> к </a:t>
            </a:r>
            <a:r>
              <a:rPr lang="en-GB" sz="2800" b="1" i="1" dirty="0" err="1">
                <a:solidFill>
                  <a:srgbClr val="000099"/>
                </a:solidFill>
                <a:latin typeface="Times New Roman" pitchFamily="18" charset="0"/>
              </a:rPr>
              <a:t>научной</a:t>
            </a:r>
            <a:r>
              <a:rPr lang="en-GB" sz="2800" b="1" i="1" dirty="0">
                <a:solidFill>
                  <a:srgbClr val="000099"/>
                </a:solidFill>
                <a:latin typeface="Times New Roman" pitchFamily="18" charset="0"/>
              </a:rPr>
              <a:t> </a:t>
            </a:r>
            <a:r>
              <a:rPr lang="en-GB" sz="2800" b="1" i="1" dirty="0" err="1">
                <a:solidFill>
                  <a:srgbClr val="000099"/>
                </a:solidFill>
                <a:latin typeface="Times New Roman" pitchFamily="18" charset="0"/>
              </a:rPr>
              <a:t>работе</a:t>
            </a:r>
            <a:r>
              <a:rPr lang="en-GB" sz="2800" b="1" i="1" dirty="0">
                <a:solidFill>
                  <a:srgbClr val="000099"/>
                </a:solidFill>
                <a:latin typeface="Times New Roman" pitchFamily="18" charset="0"/>
              </a:rPr>
              <a:t> </a:t>
            </a:r>
            <a:r>
              <a:rPr lang="en-GB" sz="2800" b="1" i="1" dirty="0" err="1">
                <a:solidFill>
                  <a:srgbClr val="000099"/>
                </a:solidFill>
                <a:latin typeface="Times New Roman" pitchFamily="18" charset="0"/>
              </a:rPr>
              <a:t>учитель</a:t>
            </a:r>
            <a:r>
              <a:rPr lang="en-GB" sz="2800" b="1" i="1" dirty="0">
                <a:solidFill>
                  <a:srgbClr val="000099"/>
                </a:solidFill>
                <a:latin typeface="Times New Roman" pitchFamily="18" charset="0"/>
              </a:rPr>
              <a:t> </a:t>
            </a:r>
            <a:r>
              <a:rPr lang="en-GB" sz="2800" b="1" i="1" dirty="0" err="1">
                <a:solidFill>
                  <a:srgbClr val="000099"/>
                </a:solidFill>
                <a:latin typeface="Times New Roman" pitchFamily="18" charset="0"/>
              </a:rPr>
              <a:t>элементарной</a:t>
            </a:r>
            <a:r>
              <a:rPr lang="en-GB" sz="2800" b="1" i="1" dirty="0">
                <a:solidFill>
                  <a:srgbClr val="000099"/>
                </a:solidFill>
                <a:latin typeface="Times New Roman" pitchFamily="18" charset="0"/>
              </a:rPr>
              <a:t> </a:t>
            </a:r>
            <a:r>
              <a:rPr lang="en-GB" sz="2800" b="1" i="1" dirty="0" err="1">
                <a:solidFill>
                  <a:srgbClr val="000099"/>
                </a:solidFill>
                <a:latin typeface="Times New Roman" pitchFamily="18" charset="0"/>
              </a:rPr>
              <a:t>школы</a:t>
            </a:r>
            <a:r>
              <a:rPr lang="en-GB" sz="2800" b="1" i="1" dirty="0">
                <a:solidFill>
                  <a:srgbClr val="000099"/>
                </a:solidFill>
                <a:latin typeface="Times New Roman" pitchFamily="18" charset="0"/>
              </a:rPr>
              <a:t> </a:t>
            </a:r>
            <a:r>
              <a:rPr lang="en-GB" sz="2800" b="1" i="1" dirty="0" err="1">
                <a:solidFill>
                  <a:srgbClr val="000099"/>
                </a:solidFill>
                <a:latin typeface="Times New Roman" pitchFamily="18" charset="0"/>
              </a:rPr>
              <a:t>попадает</a:t>
            </a:r>
            <a:r>
              <a:rPr lang="en-GB" sz="2800" b="1" i="1" dirty="0">
                <a:solidFill>
                  <a:srgbClr val="000099"/>
                </a:solidFill>
                <a:latin typeface="Times New Roman" pitchFamily="18" charset="0"/>
              </a:rPr>
              <a:t> </a:t>
            </a:r>
            <a:r>
              <a:rPr lang="en-GB" sz="2800" b="1" i="1" dirty="0" err="1">
                <a:solidFill>
                  <a:srgbClr val="000099"/>
                </a:solidFill>
                <a:latin typeface="Times New Roman" pitchFamily="18" charset="0"/>
              </a:rPr>
              <a:t>под</a:t>
            </a:r>
            <a:r>
              <a:rPr lang="en-GB" sz="2800" b="1" i="1" dirty="0">
                <a:solidFill>
                  <a:srgbClr val="000099"/>
                </a:solidFill>
                <a:latin typeface="Times New Roman" pitchFamily="18" charset="0"/>
              </a:rPr>
              <a:t> </a:t>
            </a:r>
            <a:r>
              <a:rPr lang="en-GB" sz="2800" b="1" i="1" dirty="0" err="1">
                <a:solidFill>
                  <a:srgbClr val="000099"/>
                </a:solidFill>
                <a:latin typeface="Times New Roman" pitchFamily="18" charset="0"/>
              </a:rPr>
              <a:t>власть</a:t>
            </a:r>
            <a:r>
              <a:rPr lang="en-GB" sz="2800" b="1" i="1" dirty="0">
                <a:solidFill>
                  <a:srgbClr val="000099"/>
                </a:solidFill>
                <a:latin typeface="Times New Roman" pitchFamily="18" charset="0"/>
              </a:rPr>
              <a:t> </a:t>
            </a:r>
            <a:r>
              <a:rPr lang="en-GB" sz="2800" b="1" i="1" dirty="0" err="1">
                <a:solidFill>
                  <a:srgbClr val="000099"/>
                </a:solidFill>
                <a:latin typeface="Times New Roman" pitchFamily="18" charset="0"/>
              </a:rPr>
              <a:t>трех</a:t>
            </a:r>
            <a:r>
              <a:rPr lang="en-GB" sz="2800" b="1" i="1" dirty="0">
                <a:solidFill>
                  <a:srgbClr val="000099"/>
                </a:solidFill>
                <a:latin typeface="Times New Roman" pitchFamily="18" charset="0"/>
              </a:rPr>
              <a:t> </a:t>
            </a:r>
            <a:r>
              <a:rPr lang="en-GB" sz="2800" b="1" i="1" dirty="0" err="1">
                <a:solidFill>
                  <a:srgbClr val="000099"/>
                </a:solidFill>
                <a:latin typeface="Times New Roman" pitchFamily="18" charset="0"/>
              </a:rPr>
              <a:t>педагогических</a:t>
            </a:r>
            <a:r>
              <a:rPr lang="en-GB" sz="2800" b="1" i="1" dirty="0">
                <a:solidFill>
                  <a:srgbClr val="000099"/>
                </a:solidFill>
                <a:latin typeface="Times New Roman" pitchFamily="18" charset="0"/>
              </a:rPr>
              <a:t> </a:t>
            </a:r>
            <a:r>
              <a:rPr lang="en-GB" sz="2800" b="1" i="1" dirty="0" err="1">
                <a:solidFill>
                  <a:srgbClr val="000099"/>
                </a:solidFill>
                <a:latin typeface="Times New Roman" pitchFamily="18" charset="0"/>
              </a:rPr>
              <a:t>демонов</a:t>
            </a:r>
            <a:r>
              <a:rPr lang="en-GB" sz="2800" b="1" i="1" dirty="0">
                <a:solidFill>
                  <a:srgbClr val="000099"/>
                </a:solidFill>
                <a:latin typeface="Times New Roman" pitchFamily="18" charset="0"/>
              </a:rPr>
              <a:t>: </a:t>
            </a:r>
            <a:r>
              <a:rPr lang="en-GB" sz="2800" b="1" i="1" dirty="0" err="1">
                <a:solidFill>
                  <a:srgbClr val="000099"/>
                </a:solidFill>
                <a:latin typeface="Times New Roman" pitchFamily="18" charset="0"/>
              </a:rPr>
              <a:t>банальности</a:t>
            </a:r>
            <a:r>
              <a:rPr lang="en-GB" sz="2800" b="1" i="1" dirty="0">
                <a:solidFill>
                  <a:srgbClr val="000099"/>
                </a:solidFill>
                <a:latin typeface="Times New Roman" pitchFamily="18" charset="0"/>
              </a:rPr>
              <a:t>, </a:t>
            </a:r>
            <a:r>
              <a:rPr lang="en-GB" sz="2800" b="1" i="1" dirty="0" err="1">
                <a:solidFill>
                  <a:srgbClr val="000099"/>
                </a:solidFill>
                <a:latin typeface="Times New Roman" pitchFamily="18" charset="0"/>
              </a:rPr>
              <a:t>механичности</a:t>
            </a:r>
            <a:r>
              <a:rPr lang="en-GB" sz="2800" b="1" i="1" dirty="0">
                <a:solidFill>
                  <a:srgbClr val="000099"/>
                </a:solidFill>
                <a:latin typeface="Times New Roman" pitchFamily="18" charset="0"/>
              </a:rPr>
              <a:t>, </a:t>
            </a:r>
            <a:r>
              <a:rPr lang="en-GB" sz="2800" b="1" i="1" dirty="0" err="1">
                <a:solidFill>
                  <a:srgbClr val="000099"/>
                </a:solidFill>
                <a:latin typeface="Times New Roman" pitchFamily="18" charset="0"/>
              </a:rPr>
              <a:t>рутинности</a:t>
            </a:r>
            <a:endParaRPr lang="en-GB" sz="2800" b="1" i="1" dirty="0">
              <a:solidFill>
                <a:srgbClr val="000099"/>
              </a:solidFill>
              <a:latin typeface="Times New Roman" pitchFamily="18" charset="0"/>
            </a:endParaRPr>
          </a:p>
          <a:p>
            <a:pPr marL="0" indent="0" algn="ctr">
              <a:lnSpc>
                <a:spcPct val="120000"/>
              </a:lnSpc>
              <a:spcBef>
                <a:spcPts val="600"/>
              </a:spcBef>
              <a:buClr>
                <a:srgbClr val="000099"/>
              </a:buClr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2800" b="1" i="1" dirty="0" err="1">
                <a:solidFill>
                  <a:srgbClr val="000099"/>
                </a:solidFill>
                <a:latin typeface="Times New Roman" pitchFamily="18" charset="0"/>
              </a:rPr>
              <a:t>Фридрих</a:t>
            </a:r>
            <a:r>
              <a:rPr lang="en-GB" sz="2800" b="1" i="1" dirty="0">
                <a:solidFill>
                  <a:srgbClr val="000099"/>
                </a:solidFill>
                <a:latin typeface="Times New Roman" pitchFamily="18" charset="0"/>
              </a:rPr>
              <a:t> </a:t>
            </a:r>
            <a:r>
              <a:rPr lang="en-GB" sz="2800" b="1" i="1" dirty="0" err="1">
                <a:solidFill>
                  <a:srgbClr val="000099"/>
                </a:solidFill>
                <a:latin typeface="Times New Roman" pitchFamily="18" charset="0"/>
              </a:rPr>
              <a:t>Дистервег</a:t>
            </a:r>
            <a:endParaRPr lang="en-GB" sz="2800" b="1" i="1" dirty="0">
              <a:solidFill>
                <a:srgbClr val="000099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1"/>
          <p:cNvSpPr>
            <a:spLocks noGrp="1"/>
          </p:cNvSpPr>
          <p:nvPr>
            <p:ph type="title"/>
          </p:nvPr>
        </p:nvSpPr>
        <p:spPr>
          <a:xfrm>
            <a:off x="500063" y="2786063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solidFill>
                  <a:srgbClr val="002060"/>
                </a:solidFill>
              </a:rPr>
              <a:t>Формирование любых умений (Универсальные учебные действия) возможно только в деятельности.</a:t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                                </a:t>
            </a:r>
            <a:r>
              <a:rPr lang="ru-RU" sz="2800" dirty="0" err="1" smtClean="0">
                <a:solidFill>
                  <a:srgbClr val="002060"/>
                </a:solidFill>
              </a:rPr>
              <a:t>Л.С.Выготский</a:t>
            </a:r>
            <a:endParaRPr lang="ru-RU" sz="2800" dirty="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spd="med">
    <p:pull dir="r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342</TotalTime>
  <Words>415</Words>
  <Application>Microsoft Office PowerPoint</Application>
  <PresentationFormat>Экран (4:3)</PresentationFormat>
  <Paragraphs>86</Paragraphs>
  <Slides>25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Тема Office</vt:lpstr>
      <vt:lpstr>Проектирование образовательной среды МБОУ СОШ №1, основанной на индивидуальном сопровождении  обучающегося </vt:lpstr>
      <vt:lpstr>  </vt:lpstr>
      <vt:lpstr>Среда образовательного учреждения  (по А.В.Иванову)</vt:lpstr>
      <vt:lpstr>Проектирование образовательной среды школы</vt:lpstr>
      <vt:lpstr>Алгоритм проектирования образовательной среды: </vt:lpstr>
      <vt:lpstr>Этапы проектирования образовательной среды: </vt:lpstr>
      <vt:lpstr>Компоненты образовательной среды </vt:lpstr>
      <vt:lpstr>Проектно-исследовательская деятельность обучающихся</vt:lpstr>
      <vt:lpstr>  Формирование любых умений (Универсальные учебные действия) возможно только в деятельности.                                   Л.С.Выготский</vt:lpstr>
      <vt:lpstr>Учителя могут решать через организацию исследовательской деятельности учащихся широкий круг задач:  </vt:lpstr>
      <vt:lpstr>Учебно-исследовательская деятельность реализуется через:</vt:lpstr>
      <vt:lpstr>Научно-исследовательская деятельность реализуется через:</vt:lpstr>
      <vt:lpstr>Проектно-исследовательская деятельность</vt:lpstr>
      <vt:lpstr>Слайд 14</vt:lpstr>
      <vt:lpstr>Необходимые ресурсы </vt:lpstr>
      <vt:lpstr>Главные мероприятия </vt:lpstr>
      <vt:lpstr>Результат 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</vt:vector>
  </TitlesOfParts>
  <Company>Tycoon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1</cp:lastModifiedBy>
  <cp:revision>34</cp:revision>
  <dcterms:created xsi:type="dcterms:W3CDTF">2013-08-26T14:19:07Z</dcterms:created>
  <dcterms:modified xsi:type="dcterms:W3CDTF">2013-08-26T20:02:01Z</dcterms:modified>
</cp:coreProperties>
</file>