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69" r:id="rId4"/>
    <p:sldId id="257" r:id="rId5"/>
    <p:sldId id="267" r:id="rId6"/>
    <p:sldId id="258" r:id="rId7"/>
    <p:sldId id="260" r:id="rId8"/>
    <p:sldId id="259" r:id="rId9"/>
    <p:sldId id="262" r:id="rId10"/>
    <p:sldId id="261" r:id="rId11"/>
    <p:sldId id="264" r:id="rId12"/>
    <p:sldId id="263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42A4FA-3C30-43D8-AA14-466FC7D4303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C1E012-B2EF-4EB4-9D9A-502A545739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52"/>
            <a:ext cx="8001056" cy="114300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Повторяем наречие.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643050"/>
            <a:ext cx="7715304" cy="49292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      Подготовка к ГИА и ЕГЭ</a:t>
            </a:r>
          </a:p>
          <a:p>
            <a:r>
              <a:rPr lang="ru-RU" sz="3600" dirty="0" smtClean="0"/>
              <a:t> 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Презентацию подготовила Бакшеева Т.К.,</a:t>
            </a: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учитель русского языка  МОУ «СОШ №82</a:t>
            </a: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г. Котласа Архангельской области.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200026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9406" cy="9286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9.В каких  словах  нет  окончания?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Изредка,  </a:t>
            </a:r>
            <a:r>
              <a:rPr lang="ru-RU" sz="4400" b="1" dirty="0" err="1" smtClean="0"/>
              <a:t>по-геройски</a:t>
            </a:r>
            <a:r>
              <a:rPr lang="ru-RU" sz="4400" b="1" dirty="0" smtClean="0"/>
              <a:t>,  шипя,  ознакомил,  стихать,  негодующе,  сомневаться,  умывшись,  кино,  светлая,  живёшь,  решив,  помощь,  дует, ломается, вдруг, по-новому,  досуха,  площадка, слегка, молча, молчать,  молчание,  молчаливо   </a:t>
            </a:r>
            <a:endParaRPr lang="ru-RU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9406" cy="928694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chemeClr val="tx1"/>
                </a:solidFill>
              </a:rPr>
              <a:t>9.ПРОВЕРЬ  СЕБЯ.</a:t>
            </a:r>
            <a:br>
              <a:rPr lang="ru-RU" sz="3200" b="1" u="sng" dirty="0" smtClean="0">
                <a:solidFill>
                  <a:schemeClr val="tx1"/>
                </a:solidFill>
              </a:rPr>
            </a:br>
            <a:r>
              <a:rPr lang="ru-RU" sz="3600" b="1" u="sng" dirty="0" smtClean="0">
                <a:solidFill>
                  <a:schemeClr val="tx1"/>
                </a:solidFill>
              </a:rPr>
              <a:t>В каких  словах  НЕТ  окончания?</a:t>
            </a:r>
            <a:endParaRPr lang="ru-RU" sz="3600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Изредка,  </a:t>
            </a:r>
            <a:r>
              <a:rPr lang="ru-RU" sz="4400" b="1" dirty="0" err="1" smtClean="0">
                <a:solidFill>
                  <a:srgbClr val="FF0000"/>
                </a:solidFill>
              </a:rPr>
              <a:t>по-геройски</a:t>
            </a:r>
            <a:r>
              <a:rPr lang="ru-RU" sz="4400" b="1" dirty="0" smtClean="0">
                <a:solidFill>
                  <a:srgbClr val="FF0000"/>
                </a:solidFill>
              </a:rPr>
              <a:t>,  шипя,  </a:t>
            </a:r>
            <a:r>
              <a:rPr lang="ru-RU" sz="4400" b="1" dirty="0" smtClean="0"/>
              <a:t>ознакомил,  </a:t>
            </a:r>
            <a:r>
              <a:rPr lang="ru-RU" sz="4400" b="1" dirty="0" smtClean="0">
                <a:solidFill>
                  <a:srgbClr val="FF0000"/>
                </a:solidFill>
              </a:rPr>
              <a:t>стихать,  негодующе,  сомневаться,  умывшись,  кино,  </a:t>
            </a:r>
            <a:r>
              <a:rPr lang="ru-RU" sz="4400" b="1" dirty="0" smtClean="0"/>
              <a:t>светлая,  живёшь,  </a:t>
            </a:r>
            <a:r>
              <a:rPr lang="ru-RU" sz="4400" b="1" dirty="0" smtClean="0">
                <a:solidFill>
                  <a:srgbClr val="FF0000"/>
                </a:solidFill>
              </a:rPr>
              <a:t>решив,  </a:t>
            </a:r>
            <a:r>
              <a:rPr lang="ru-RU" sz="4400" b="1" dirty="0" smtClean="0"/>
              <a:t>помощь,  дует, ломается, </a:t>
            </a:r>
            <a:r>
              <a:rPr lang="ru-RU" sz="4400" b="1" dirty="0" smtClean="0">
                <a:solidFill>
                  <a:srgbClr val="FF0000"/>
                </a:solidFill>
              </a:rPr>
              <a:t>вдруг, по-новому,  досуха,  </a:t>
            </a:r>
            <a:r>
              <a:rPr lang="ru-RU" sz="4400" b="1" dirty="0" smtClean="0"/>
              <a:t>площадка, </a:t>
            </a:r>
            <a:r>
              <a:rPr lang="ru-RU" sz="4400" b="1" dirty="0" smtClean="0">
                <a:solidFill>
                  <a:srgbClr val="FF0000"/>
                </a:solidFill>
              </a:rPr>
              <a:t>слегка, молча, молчать,  </a:t>
            </a:r>
            <a:r>
              <a:rPr lang="ru-RU" sz="4400" b="1" dirty="0" smtClean="0"/>
              <a:t>молчание,  </a:t>
            </a:r>
            <a:r>
              <a:rPr lang="ru-RU" sz="4400" b="1" dirty="0" smtClean="0">
                <a:solidFill>
                  <a:srgbClr val="FF0000"/>
                </a:solidFill>
              </a:rPr>
              <a:t>молчаливо  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8339202">
            <a:off x="2217617" y="997089"/>
            <a:ext cx="351046" cy="363228"/>
          </a:xfrm>
          <a:prstGeom prst="corner">
            <a:avLst>
              <a:gd name="adj1" fmla="val 34112"/>
              <a:gd name="adj2" fmla="val 24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7962965">
            <a:off x="5735478" y="1003565"/>
            <a:ext cx="387689" cy="419898"/>
          </a:xfrm>
          <a:prstGeom prst="corner">
            <a:avLst>
              <a:gd name="adj1" fmla="val 28801"/>
              <a:gd name="adj2" fmla="val 30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7933295">
            <a:off x="7441208" y="888599"/>
            <a:ext cx="472353" cy="437330"/>
          </a:xfrm>
          <a:prstGeom prst="corner">
            <a:avLst>
              <a:gd name="adj1" fmla="val 31180"/>
              <a:gd name="adj2" fmla="val 26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8155734">
            <a:off x="4955455" y="1662113"/>
            <a:ext cx="447199" cy="461940"/>
          </a:xfrm>
          <a:prstGeom prst="corner">
            <a:avLst>
              <a:gd name="adj1" fmla="val 21626"/>
              <a:gd name="adj2" fmla="val 21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7731153">
            <a:off x="8426080" y="1719359"/>
            <a:ext cx="364301" cy="349889"/>
          </a:xfrm>
          <a:prstGeom prst="corner">
            <a:avLst>
              <a:gd name="adj1" fmla="val 31607"/>
              <a:gd name="adj2" fmla="val 3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7731503">
            <a:off x="2553233" y="2360740"/>
            <a:ext cx="346166" cy="424953"/>
          </a:xfrm>
          <a:prstGeom prst="corner">
            <a:avLst>
              <a:gd name="adj1" fmla="val 26178"/>
              <a:gd name="adj2" fmla="val 19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8662260">
            <a:off x="5182706" y="2296530"/>
            <a:ext cx="778097" cy="632484"/>
          </a:xfrm>
          <a:prstGeom prst="corner">
            <a:avLst>
              <a:gd name="adj1" fmla="val 13005"/>
              <a:gd name="adj2" fmla="val 15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7923295">
            <a:off x="6440132" y="3082054"/>
            <a:ext cx="335780" cy="400042"/>
          </a:xfrm>
          <a:prstGeom prst="corner">
            <a:avLst>
              <a:gd name="adj1" fmla="val 28790"/>
              <a:gd name="adj2" fmla="val 28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7980528">
            <a:off x="2400747" y="4371541"/>
            <a:ext cx="438606" cy="472374"/>
          </a:xfrm>
          <a:prstGeom prst="corner">
            <a:avLst>
              <a:gd name="adj1" fmla="val 13373"/>
              <a:gd name="adj2" fmla="val 12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7700485">
            <a:off x="5018518" y="4408619"/>
            <a:ext cx="248217" cy="347936"/>
          </a:xfrm>
          <a:prstGeom prst="corner">
            <a:avLst>
              <a:gd name="adj1" fmla="val 25845"/>
              <a:gd name="adj2" fmla="val 220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8253191">
            <a:off x="1832727" y="5165852"/>
            <a:ext cx="263571" cy="241071"/>
          </a:xfrm>
          <a:prstGeom prst="corner">
            <a:avLst>
              <a:gd name="adj1" fmla="val 16261"/>
              <a:gd name="adj2" fmla="val 14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7715649">
            <a:off x="3628263" y="5185137"/>
            <a:ext cx="251490" cy="301193"/>
          </a:xfrm>
          <a:prstGeom prst="corner">
            <a:avLst>
              <a:gd name="adj1" fmla="val 14789"/>
              <a:gd name="adj2" fmla="val 7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Фигура, имеющая форму буквы L 15"/>
          <p:cNvSpPr/>
          <p:nvPr/>
        </p:nvSpPr>
        <p:spPr>
          <a:xfrm rot="8143583">
            <a:off x="5811262" y="5059992"/>
            <a:ext cx="359725" cy="420781"/>
          </a:xfrm>
          <a:prstGeom prst="corner">
            <a:avLst>
              <a:gd name="adj1" fmla="val 28289"/>
              <a:gd name="adj2" fmla="val 25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Фигура, имеющая форму буквы L 16"/>
          <p:cNvSpPr/>
          <p:nvPr/>
        </p:nvSpPr>
        <p:spPr>
          <a:xfrm>
            <a:off x="5929322" y="6000768"/>
            <a:ext cx="71438" cy="7143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8193711">
            <a:off x="5736732" y="5766888"/>
            <a:ext cx="385180" cy="424419"/>
          </a:xfrm>
          <a:prstGeom prst="corner">
            <a:avLst>
              <a:gd name="adj1" fmla="val 18088"/>
              <a:gd name="adj2" fmla="val 20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10.В  каких словах  пишется  НН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90844" cy="5929330"/>
          </a:xfrm>
        </p:spPr>
        <p:txBody>
          <a:bodyPr/>
          <a:lstStyle/>
          <a:p>
            <a:r>
              <a:rPr lang="ru-RU" dirty="0" err="1" smtClean="0"/>
              <a:t>неизме...о</a:t>
            </a:r>
            <a:r>
              <a:rPr lang="ru-RU" dirty="0" smtClean="0"/>
              <a:t>                 </a:t>
            </a:r>
            <a:r>
              <a:rPr lang="ru-RU" dirty="0" err="1" smtClean="0"/>
              <a:t>пута...о</a:t>
            </a:r>
            <a:r>
              <a:rPr lang="ru-RU" dirty="0" smtClean="0"/>
              <a:t>               </a:t>
            </a:r>
            <a:r>
              <a:rPr lang="ru-RU" dirty="0" err="1" smtClean="0"/>
              <a:t>смущё</a:t>
            </a:r>
            <a:r>
              <a:rPr lang="ru-RU" dirty="0" smtClean="0"/>
              <a:t>…о</a:t>
            </a:r>
          </a:p>
          <a:p>
            <a:r>
              <a:rPr lang="ru-RU" dirty="0" smtClean="0"/>
              <a:t>мужестве…о            </a:t>
            </a:r>
            <a:r>
              <a:rPr lang="ru-RU" dirty="0" err="1" smtClean="0"/>
              <a:t>стра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r>
              <a:rPr lang="ru-RU" dirty="0" smtClean="0"/>
              <a:t>                </a:t>
            </a:r>
            <a:r>
              <a:rPr lang="ru-RU" dirty="0" err="1" smtClean="0"/>
              <a:t>ря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endParaRPr lang="ru-RU" dirty="0" smtClean="0"/>
          </a:p>
          <a:p>
            <a:r>
              <a:rPr lang="ru-RU" dirty="0" err="1" smtClean="0"/>
              <a:t>великодуш</a:t>
            </a:r>
            <a:r>
              <a:rPr lang="ru-RU" dirty="0" smtClean="0"/>
              <a:t>…о         </a:t>
            </a:r>
            <a:r>
              <a:rPr lang="ru-RU" dirty="0" err="1" smtClean="0"/>
              <a:t>увере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r>
              <a:rPr lang="ru-RU" dirty="0" smtClean="0"/>
              <a:t>             </a:t>
            </a:r>
            <a:r>
              <a:rPr lang="ru-RU" dirty="0" err="1" smtClean="0"/>
              <a:t>радуш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endParaRPr lang="ru-RU" dirty="0" smtClean="0"/>
          </a:p>
          <a:p>
            <a:r>
              <a:rPr lang="ru-RU" dirty="0" smtClean="0"/>
              <a:t>искре…е                    </a:t>
            </a:r>
            <a:r>
              <a:rPr lang="ru-RU" dirty="0" err="1" smtClean="0"/>
              <a:t>обиже</a:t>
            </a:r>
            <a:r>
              <a:rPr lang="ru-RU" dirty="0" smtClean="0"/>
              <a:t>…о             </a:t>
            </a:r>
            <a:r>
              <a:rPr lang="ru-RU" dirty="0" err="1" smtClean="0"/>
              <a:t>вдохнове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endParaRPr lang="ru-RU" dirty="0" smtClean="0"/>
          </a:p>
          <a:p>
            <a:r>
              <a:rPr lang="ru-RU" dirty="0" err="1" smtClean="0"/>
              <a:t>раскова</a:t>
            </a:r>
            <a:r>
              <a:rPr lang="ru-RU" dirty="0" smtClean="0"/>
              <a:t>…о                </a:t>
            </a:r>
            <a:r>
              <a:rPr lang="ru-RU" dirty="0" err="1" smtClean="0"/>
              <a:t>опас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r>
              <a:rPr lang="ru-RU" dirty="0" smtClean="0"/>
              <a:t>                 </a:t>
            </a:r>
            <a:r>
              <a:rPr lang="ru-RU" dirty="0" err="1" smtClean="0"/>
              <a:t>рассея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endParaRPr lang="ru-RU" dirty="0" smtClean="0"/>
          </a:p>
          <a:p>
            <a:r>
              <a:rPr lang="ru-RU" dirty="0" smtClean="0"/>
              <a:t>искус…о                     </a:t>
            </a:r>
            <a:r>
              <a:rPr lang="ru-RU" dirty="0" err="1" smtClean="0"/>
              <a:t>сочувстве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r>
              <a:rPr lang="ru-RU" dirty="0" smtClean="0"/>
              <a:t>      дли…о</a:t>
            </a:r>
          </a:p>
          <a:p>
            <a:r>
              <a:rPr lang="ru-RU" dirty="0" smtClean="0"/>
              <a:t>испуга…о                   </a:t>
            </a:r>
            <a:r>
              <a:rPr lang="ru-RU" dirty="0" err="1" smtClean="0"/>
              <a:t>поспеш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r>
              <a:rPr lang="ru-RU" dirty="0" smtClean="0"/>
              <a:t>           </a:t>
            </a:r>
            <a:r>
              <a:rPr lang="ru-RU" dirty="0" err="1" smtClean="0"/>
              <a:t>обдума</a:t>
            </a:r>
            <a:r>
              <a:rPr lang="ru-RU" dirty="0" smtClean="0"/>
              <a:t>…</a:t>
            </a:r>
            <a:r>
              <a:rPr lang="ru-RU" dirty="0" err="1" smtClean="0"/>
              <a:t>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1142984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chemeClr val="tx1"/>
                </a:solidFill>
              </a:rPr>
              <a:t>10.САМОПРОВЕРКА .    В  каких словах  пишется  НН</a:t>
            </a:r>
            <a:endParaRPr lang="ru-RU" sz="3200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неизмеННо</a:t>
            </a:r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         путано 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смущёННо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мужествеННо</a:t>
            </a:r>
            <a:r>
              <a:rPr lang="ru-RU" sz="3600" b="1" dirty="0" smtClean="0">
                <a:solidFill>
                  <a:srgbClr val="FF0000"/>
                </a:solidFill>
              </a:rPr>
              <a:t>      </a:t>
            </a:r>
            <a:r>
              <a:rPr lang="ru-RU" sz="3600" b="1" dirty="0" err="1" smtClean="0">
                <a:solidFill>
                  <a:srgbClr val="FF0000"/>
                </a:solidFill>
              </a:rPr>
              <a:t>страННо</a:t>
            </a:r>
            <a:r>
              <a:rPr lang="ru-RU" sz="3600" dirty="0" smtClean="0"/>
              <a:t>         рьяно</a:t>
            </a:r>
          </a:p>
          <a:p>
            <a:pPr>
              <a:buNone/>
            </a:pPr>
            <a:r>
              <a:rPr lang="ru-RU" sz="3600" dirty="0" smtClean="0"/>
              <a:t>великодушно  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увереННо</a:t>
            </a:r>
            <a:r>
              <a:rPr lang="ru-RU" sz="3600" dirty="0" smtClean="0"/>
              <a:t>      радушно</a:t>
            </a:r>
          </a:p>
          <a:p>
            <a:pPr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искреННе</a:t>
            </a:r>
            <a:r>
              <a:rPr lang="ru-RU" sz="3600" b="1" dirty="0" smtClean="0">
                <a:solidFill>
                  <a:srgbClr val="FF0000"/>
                </a:solidFill>
              </a:rPr>
              <a:t>      </a:t>
            </a:r>
            <a:r>
              <a:rPr lang="ru-RU" sz="3600" b="1" dirty="0" err="1" smtClean="0">
                <a:solidFill>
                  <a:srgbClr val="FF0000"/>
                </a:solidFill>
              </a:rPr>
              <a:t>обижеННо</a:t>
            </a:r>
            <a:r>
              <a:rPr lang="ru-RU" sz="3600" b="1" dirty="0" smtClean="0">
                <a:solidFill>
                  <a:srgbClr val="FF0000"/>
                </a:solidFill>
              </a:rPr>
              <a:t>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вдохновеННо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расковаННо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dirty="0" smtClean="0"/>
              <a:t>       опасно   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рассеяННо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искусно  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сочувствеННо</a:t>
            </a:r>
            <a:r>
              <a:rPr lang="ru-RU" sz="3600" b="1" dirty="0" smtClean="0">
                <a:solidFill>
                  <a:srgbClr val="FF0000"/>
                </a:solidFill>
              </a:rPr>
              <a:t>      </a:t>
            </a:r>
            <a:r>
              <a:rPr lang="ru-RU" sz="3600" b="1" dirty="0" err="1" smtClean="0">
                <a:solidFill>
                  <a:srgbClr val="FF0000"/>
                </a:solidFill>
              </a:rPr>
              <a:t>длиННо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испугаННо</a:t>
            </a:r>
            <a:r>
              <a:rPr lang="ru-RU" sz="3600" b="1" dirty="0" smtClean="0">
                <a:solidFill>
                  <a:srgbClr val="FF0000"/>
                </a:solidFill>
              </a:rPr>
              <a:t>     </a:t>
            </a:r>
            <a:r>
              <a:rPr lang="ru-RU" sz="3600" dirty="0" smtClean="0"/>
              <a:t>   поспешно    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обдумаННо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Тематические тесты Н.А.Сениной</a:t>
            </a:r>
          </a:p>
          <a:p>
            <a:r>
              <a:rPr lang="ru-RU" dirty="0" smtClean="0"/>
              <a:t>2. Типовые варианты заданий А.Ю.Бисерова.</a:t>
            </a:r>
          </a:p>
          <a:p>
            <a:r>
              <a:rPr lang="ru-RU" dirty="0" smtClean="0"/>
              <a:t>3.Сборники заданий С.И.Львовой.</a:t>
            </a:r>
          </a:p>
          <a:p>
            <a:r>
              <a:rPr lang="ru-RU" dirty="0" smtClean="0"/>
              <a:t>4.Контрольные работы в новом формате В.И.Капинос и Л.И.Пучковой.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82042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Образование и нормы употребления наречий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643578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ru-RU" sz="3000" b="1" dirty="0" smtClean="0">
                <a:solidFill>
                  <a:srgbClr val="C00000"/>
                </a:solidFill>
              </a:rPr>
              <a:t>1.Найдите неверно образованную форму слова</a:t>
            </a:r>
          </a:p>
          <a:p>
            <a:pPr marL="541782" indent="-514350"/>
            <a:r>
              <a:rPr lang="ru-RU" dirty="0" smtClean="0"/>
              <a:t>  </a:t>
            </a:r>
            <a:r>
              <a:rPr lang="ru-RU" sz="3200" b="1" dirty="0" smtClean="0"/>
              <a:t>набрать доверху                 накормить досыта</a:t>
            </a:r>
          </a:p>
          <a:p>
            <a:pPr marL="541782" indent="-514350"/>
            <a:r>
              <a:rPr lang="ru-RU" sz="3200" b="1" dirty="0" smtClean="0"/>
              <a:t>  бежать всех  быстрее       выглядеть более лучше</a:t>
            </a:r>
          </a:p>
          <a:p>
            <a:pPr marL="541782" indent="-514350"/>
            <a:r>
              <a:rPr lang="ru-RU" sz="3200" b="1" dirty="0" smtClean="0"/>
              <a:t>  бежать без  оглядки          работать менее энергичнее</a:t>
            </a:r>
          </a:p>
          <a:p>
            <a:pPr marL="541782" indent="-514350"/>
            <a:r>
              <a:rPr lang="ru-RU" sz="3200" b="1" dirty="0" smtClean="0"/>
              <a:t>  позвать  более громче      увидеть невзначай</a:t>
            </a:r>
          </a:p>
          <a:p>
            <a:pPr marL="541782" indent="-514350"/>
            <a:r>
              <a:rPr lang="ru-RU" sz="3000" b="1" dirty="0" smtClean="0">
                <a:solidFill>
                  <a:srgbClr val="C00000"/>
                </a:solidFill>
              </a:rPr>
              <a:t>2. В каком ряду все наречия</a:t>
            </a:r>
          </a:p>
          <a:p>
            <a:pPr marL="541782" indent="-514350"/>
            <a:r>
              <a:rPr lang="ru-RU" sz="3500" b="1" dirty="0" smtClean="0"/>
              <a:t>Немногие, кое-кто, кое-где</a:t>
            </a:r>
          </a:p>
          <a:p>
            <a:pPr marL="541782" indent="-514350"/>
            <a:r>
              <a:rPr lang="ru-RU" sz="3500" b="1" dirty="0" smtClean="0"/>
              <a:t>Шепча, запомнив, налегке</a:t>
            </a:r>
          </a:p>
          <a:p>
            <a:pPr marL="541782" indent="-514350"/>
            <a:r>
              <a:rPr lang="ru-RU" sz="3500" b="1" dirty="0" smtClean="0"/>
              <a:t>Несколько, здесь, вначале</a:t>
            </a:r>
          </a:p>
          <a:p>
            <a:pPr marL="541782" indent="-514350"/>
            <a:r>
              <a:rPr lang="ru-RU" sz="3500" b="1" dirty="0" smtClean="0"/>
              <a:t>Вдали, без  умолку, по-мужски</a:t>
            </a:r>
          </a:p>
          <a:p>
            <a:pPr marL="541782" indent="-514350"/>
            <a:r>
              <a:rPr lang="ru-RU" sz="3500" b="1" dirty="0" smtClean="0"/>
              <a:t>Зловеще, по-дружески, навзничь</a:t>
            </a:r>
          </a:p>
          <a:p>
            <a:pPr marL="541782" indent="-514350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82042" cy="107157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ПРОВЕРКА.</a:t>
            </a:r>
            <a:r>
              <a:rPr lang="ru-RU" b="1" dirty="0" smtClean="0"/>
              <a:t>   </a:t>
            </a:r>
            <a:r>
              <a:rPr lang="ru-RU" sz="3600" b="1" dirty="0" smtClean="0">
                <a:solidFill>
                  <a:srgbClr val="C00000"/>
                </a:solidFill>
              </a:rPr>
              <a:t>Образование и нормы употребления наречий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643578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ru-RU" sz="3000" b="1" u="sng" dirty="0" smtClean="0">
                <a:solidFill>
                  <a:schemeClr val="accent6">
                    <a:lumMod val="50000"/>
                  </a:schemeClr>
                </a:solidFill>
              </a:rPr>
              <a:t>1.Найдите неверно образованную форму слова</a:t>
            </a:r>
          </a:p>
          <a:p>
            <a:pPr marL="541782" indent="-514350"/>
            <a:r>
              <a:rPr lang="ru-RU" dirty="0" smtClean="0"/>
              <a:t>  </a:t>
            </a:r>
            <a:r>
              <a:rPr lang="ru-RU" sz="3200" b="1" dirty="0" smtClean="0"/>
              <a:t>набрать доверху                 накормить досыта</a:t>
            </a:r>
          </a:p>
          <a:p>
            <a:pPr marL="541782" indent="-514350"/>
            <a:r>
              <a:rPr lang="ru-RU" sz="3200" b="1" dirty="0" smtClean="0"/>
              <a:t>  бежать всех  быстрее       </a:t>
            </a:r>
            <a:r>
              <a:rPr lang="ru-RU" sz="3200" b="1" dirty="0" smtClean="0">
                <a:solidFill>
                  <a:srgbClr val="FF0000"/>
                </a:solidFill>
              </a:rPr>
              <a:t>выглядеть более лучше</a:t>
            </a:r>
          </a:p>
          <a:p>
            <a:pPr marL="541782" indent="-514350"/>
            <a:r>
              <a:rPr lang="ru-RU" sz="3200" b="1" dirty="0" smtClean="0"/>
              <a:t>  бежать без  оглядки          </a:t>
            </a:r>
            <a:r>
              <a:rPr lang="ru-RU" sz="3200" b="1" dirty="0" smtClean="0">
                <a:solidFill>
                  <a:srgbClr val="FF0000"/>
                </a:solidFill>
              </a:rPr>
              <a:t>работать менее энергичнее</a:t>
            </a:r>
          </a:p>
          <a:p>
            <a:pPr marL="541782" indent="-514350"/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rgbClr val="FF0000"/>
                </a:solidFill>
              </a:rPr>
              <a:t>позвать  более громче      </a:t>
            </a:r>
            <a:r>
              <a:rPr lang="ru-RU" sz="3200" b="1" dirty="0" smtClean="0"/>
              <a:t>увидеть невзначай</a:t>
            </a:r>
          </a:p>
          <a:p>
            <a:pPr marL="541782" indent="-514350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ru-RU" sz="3000" b="1" u="sng" dirty="0" smtClean="0">
                <a:solidFill>
                  <a:schemeClr val="accent6">
                    <a:lumMod val="50000"/>
                  </a:schemeClr>
                </a:solidFill>
              </a:rPr>
              <a:t>В каком ряду все наречия</a:t>
            </a:r>
          </a:p>
          <a:p>
            <a:pPr marL="541782" indent="-514350"/>
            <a:r>
              <a:rPr lang="ru-RU" sz="3500" b="1" dirty="0" smtClean="0"/>
              <a:t>Немногие, кое-кто, кое-где</a:t>
            </a:r>
          </a:p>
          <a:p>
            <a:pPr marL="541782" indent="-514350"/>
            <a:r>
              <a:rPr lang="ru-RU" sz="3500" b="1" dirty="0" smtClean="0"/>
              <a:t>Шепча, запомнив, налегке</a:t>
            </a:r>
          </a:p>
          <a:p>
            <a:pPr marL="541782" indent="-514350"/>
            <a:r>
              <a:rPr lang="ru-RU" sz="3500" b="1" dirty="0" smtClean="0">
                <a:solidFill>
                  <a:srgbClr val="FF0000"/>
                </a:solidFill>
              </a:rPr>
              <a:t>Несколько, здесь, вначале</a:t>
            </a:r>
          </a:p>
          <a:p>
            <a:pPr marL="541782" indent="-514350"/>
            <a:r>
              <a:rPr lang="ru-RU" sz="3500" b="1" dirty="0" smtClean="0">
                <a:solidFill>
                  <a:srgbClr val="FF0000"/>
                </a:solidFill>
              </a:rPr>
              <a:t>Вдали, без  умолку, по-мужски</a:t>
            </a:r>
          </a:p>
          <a:p>
            <a:pPr marL="541782" indent="-514350"/>
            <a:r>
              <a:rPr lang="ru-RU" sz="3500" b="1" dirty="0" smtClean="0">
                <a:solidFill>
                  <a:srgbClr val="FF0000"/>
                </a:solidFill>
              </a:rPr>
              <a:t>Зловеще, по-дружески, навзничь</a:t>
            </a:r>
          </a:p>
          <a:p>
            <a:pPr marL="541782" indent="-514350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3.Какие слова образованы приставочно-суффиксальным способом 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/>
              <a:t>Сгоряча,  досрочно,  по-твоему, никогда, ответственно,  позавчера,  поневоле,  по-детски,  вдали,  дружно,  кто-то,  необычно,  вперёд,  в-третьих,  наверх,  внизу,  точь-в-точь,  неуклонно,  всего-навсего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4.Какие из этих слов образованы приставочным способом?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Какие из этих слов образованы суффиксальным способом?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6530" cy="71435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Проверь себя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9406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3.Сгоряча,  по-твоему, поневоле, по-детски, вдали,  в- третьих, внизу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4.Досрочно, никогда, позавчера, необычно, вперёд, наверх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5.Ответственно,  дружно,  кто-то, неуклонно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9406" cy="10001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6.Какими примерами следует дополнить ряд?</a:t>
            </a:r>
            <a:br>
              <a:rPr lang="ru-RU" sz="3200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Утром, рано…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9406" cy="585789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Поневоле,  вчера,  очень,  там,  сегодня, всегда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Везде, налево…</a:t>
            </a:r>
          </a:p>
          <a:p>
            <a:r>
              <a:rPr lang="ru-RU" b="1" dirty="0" smtClean="0"/>
              <a:t>Внимательно, впереди,   вдруг,  дважды,  </a:t>
            </a:r>
            <a:r>
              <a:rPr lang="ru-RU" b="1" dirty="0" err="1" smtClean="0"/>
              <a:t>вблизи,куда-то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Назло, нарочно …</a:t>
            </a:r>
          </a:p>
          <a:p>
            <a:pPr>
              <a:buNone/>
            </a:pPr>
            <a:r>
              <a:rPr lang="ru-RU" b="1" dirty="0" smtClean="0"/>
              <a:t>      Вдалеке, затем,   сослепу,  чуть-чуть, умышленно,  зачем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Сдуру, потому …</a:t>
            </a:r>
          </a:p>
          <a:p>
            <a:pPr>
              <a:buNone/>
            </a:pPr>
            <a:r>
              <a:rPr lang="ru-RU" b="1" dirty="0" smtClean="0"/>
              <a:t>    Поневоле, сослепу,  на смех,  сгоряча,  оттого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9406" cy="12144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6.Какими примерами следует дополнить ряд?    </a:t>
            </a:r>
            <a:r>
              <a:rPr lang="ru-RU" sz="3200" b="1" u="sng" dirty="0" smtClean="0"/>
              <a:t>ПРОВЕРКА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Утром, рано…  (ВРЕМЕНИ)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9406" cy="5715016"/>
          </a:xfrm>
        </p:spPr>
        <p:txBody>
          <a:bodyPr/>
          <a:lstStyle/>
          <a:p>
            <a:r>
              <a:rPr lang="ru-RU" b="1" dirty="0" smtClean="0"/>
              <a:t>Поневоле,  </a:t>
            </a:r>
            <a:r>
              <a:rPr lang="ru-RU" b="1" u="sng" dirty="0" smtClean="0"/>
              <a:t>вчера</a:t>
            </a:r>
            <a:r>
              <a:rPr lang="ru-RU" b="1" dirty="0" smtClean="0"/>
              <a:t>,  очень,  там,  </a:t>
            </a:r>
            <a:r>
              <a:rPr lang="ru-RU" b="1" u="sng" dirty="0" smtClean="0"/>
              <a:t>сегодня, всегда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Везде, налево…  (МЕСТА)</a:t>
            </a:r>
          </a:p>
          <a:p>
            <a:r>
              <a:rPr lang="ru-RU" b="1" dirty="0" smtClean="0"/>
              <a:t>Внимательно, </a:t>
            </a:r>
            <a:r>
              <a:rPr lang="ru-RU" b="1" u="sng" dirty="0" smtClean="0"/>
              <a:t>впереди</a:t>
            </a:r>
            <a:r>
              <a:rPr lang="ru-RU" b="1" dirty="0" smtClean="0"/>
              <a:t>,   вдруг,  дважды,  </a:t>
            </a:r>
            <a:r>
              <a:rPr lang="ru-RU" b="1" u="sng" dirty="0" smtClean="0"/>
              <a:t>вблизи, куда-то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Назло, нарочно … (ЦЕЛИ)</a:t>
            </a:r>
          </a:p>
          <a:p>
            <a:pPr>
              <a:buNone/>
            </a:pPr>
            <a:r>
              <a:rPr lang="ru-RU" b="1" dirty="0" smtClean="0"/>
              <a:t>Вдалеке,  </a:t>
            </a:r>
            <a:r>
              <a:rPr lang="ru-RU" b="1" u="sng" dirty="0" smtClean="0"/>
              <a:t>затем</a:t>
            </a:r>
            <a:r>
              <a:rPr lang="ru-RU" b="1" dirty="0" smtClean="0"/>
              <a:t>,   сослепу,  чуть-чуть, </a:t>
            </a:r>
            <a:r>
              <a:rPr lang="ru-RU" b="1" u="sng" dirty="0" smtClean="0"/>
              <a:t>умышленно</a:t>
            </a:r>
            <a:r>
              <a:rPr lang="ru-RU" b="1" dirty="0" smtClean="0"/>
              <a:t>,  </a:t>
            </a:r>
            <a:r>
              <a:rPr lang="ru-RU" b="1" u="sng" dirty="0" smtClean="0"/>
              <a:t>зачем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Сдуру, потому …   (ПРИЧИНЫ)</a:t>
            </a:r>
          </a:p>
          <a:p>
            <a:pPr>
              <a:buNone/>
            </a:pPr>
            <a:r>
              <a:rPr lang="ru-RU" b="1" u="sng" dirty="0" smtClean="0"/>
              <a:t>Поневоле</a:t>
            </a:r>
            <a:r>
              <a:rPr lang="ru-RU" b="1" dirty="0" smtClean="0"/>
              <a:t>, </a:t>
            </a:r>
            <a:r>
              <a:rPr lang="ru-RU" b="1" u="sng" dirty="0" smtClean="0"/>
              <a:t>сослепу</a:t>
            </a:r>
            <a:r>
              <a:rPr lang="ru-RU" b="1" dirty="0" smtClean="0"/>
              <a:t>,  на смех,  </a:t>
            </a:r>
            <a:r>
              <a:rPr lang="ru-RU" b="1" u="sng" dirty="0" smtClean="0"/>
              <a:t>сгоряча</a:t>
            </a:r>
            <a:r>
              <a:rPr lang="ru-RU" b="1" dirty="0" smtClean="0"/>
              <a:t>,  </a:t>
            </a:r>
            <a:r>
              <a:rPr lang="ru-RU" b="1" u="sng" dirty="0" smtClean="0"/>
              <a:t>оттого</a:t>
            </a:r>
            <a:endParaRPr lang="ru-RU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7.Какие наречия обозначают признак предмета?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579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300" b="1" dirty="0" smtClean="0"/>
              <a:t>бежать навстречу          жить дружно</a:t>
            </a:r>
          </a:p>
          <a:p>
            <a:pPr>
              <a:buNone/>
            </a:pPr>
            <a:r>
              <a:rPr lang="ru-RU" sz="4300" b="1" dirty="0" smtClean="0"/>
              <a:t>чтение  наизусть            очень  высокий</a:t>
            </a:r>
          </a:p>
          <a:p>
            <a:pPr>
              <a:buNone/>
            </a:pPr>
            <a:r>
              <a:rPr lang="ru-RU" sz="4300" b="1" dirty="0" smtClean="0"/>
              <a:t>довольно  весёлый        стремительно                   взмыть</a:t>
            </a:r>
          </a:p>
          <a:p>
            <a:pPr>
              <a:buNone/>
            </a:pPr>
            <a:r>
              <a:rPr lang="ru-RU" sz="4300" b="1" dirty="0" smtClean="0"/>
              <a:t>долго  ждать                     шаг  назад </a:t>
            </a:r>
          </a:p>
          <a:p>
            <a:pPr>
              <a:buNone/>
            </a:pPr>
            <a:r>
              <a:rPr lang="ru-RU" sz="4300" b="1" dirty="0" smtClean="0"/>
              <a:t>слишком  быстро            по-летнему  тёплый</a:t>
            </a:r>
          </a:p>
          <a:p>
            <a:pPr>
              <a:buNone/>
            </a:pPr>
            <a:r>
              <a:rPr lang="ru-RU" sz="4300" b="1" dirty="0" smtClean="0"/>
              <a:t>плов по-узбекски           в   доме  напротив</a:t>
            </a:r>
          </a:p>
          <a:p>
            <a:endParaRPr lang="ru-RU" dirty="0" smtClean="0"/>
          </a:p>
          <a:p>
            <a:r>
              <a:rPr lang="ru-RU" sz="4200" b="1" dirty="0" smtClean="0">
                <a:solidFill>
                  <a:srgbClr val="C00000"/>
                </a:solidFill>
              </a:rPr>
              <a:t>8.Наречия, которые  обозначают  признак  признака?</a:t>
            </a:r>
            <a:endParaRPr lang="ru-RU" sz="4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6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chemeClr val="tx1"/>
                </a:solidFill>
              </a:rPr>
              <a:t>7.ПРОВЕРКА.</a:t>
            </a:r>
            <a:br>
              <a:rPr lang="ru-RU" sz="3200" b="1" u="sng" dirty="0" smtClean="0">
                <a:solidFill>
                  <a:schemeClr val="tx1"/>
                </a:solidFill>
              </a:rPr>
            </a:br>
            <a:r>
              <a:rPr lang="ru-RU" sz="3200" b="1" u="sng" dirty="0" smtClean="0">
                <a:solidFill>
                  <a:schemeClr val="tx1"/>
                </a:solidFill>
              </a:rPr>
              <a:t>Какие наречия обозначают признак предмета?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90844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бежать навстречу          жить дружно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чтение  наизусть            </a:t>
            </a:r>
            <a:r>
              <a:rPr lang="ru-RU" dirty="0" smtClean="0"/>
              <a:t>очень  высокий</a:t>
            </a:r>
          </a:p>
          <a:p>
            <a:r>
              <a:rPr lang="ru-RU" dirty="0" smtClean="0"/>
              <a:t>довольно  весёлый        стремительно  взлететь</a:t>
            </a:r>
          </a:p>
          <a:p>
            <a:r>
              <a:rPr lang="ru-RU" dirty="0" smtClean="0"/>
              <a:t>долго  ждать                     </a:t>
            </a:r>
            <a:r>
              <a:rPr lang="ru-RU" b="1" dirty="0" smtClean="0">
                <a:solidFill>
                  <a:srgbClr val="C00000"/>
                </a:solidFill>
              </a:rPr>
              <a:t>шаг  назад </a:t>
            </a:r>
          </a:p>
          <a:p>
            <a:r>
              <a:rPr lang="ru-RU" dirty="0" smtClean="0"/>
              <a:t>слишком  быстро            по-летнему  тёплый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плов по-узбекски           в   доме  напротив</a:t>
            </a:r>
          </a:p>
          <a:p>
            <a:pPr>
              <a:buNone/>
            </a:pPr>
            <a:r>
              <a:rPr lang="ru-RU" b="1" u="sng" dirty="0" smtClean="0"/>
              <a:t>8.Наречия, которые  обозначают  признак  признака?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довольно  весёлый          очень  высокий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по-летнему  тёплый         слишком  быстро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666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Повторяем наречие.</vt:lpstr>
      <vt:lpstr>Образование и нормы употребления наречий</vt:lpstr>
      <vt:lpstr>ПРОВЕРКА.   Образование и нормы употребления наречий</vt:lpstr>
      <vt:lpstr>3.Какие слова образованы приставочно-суффиксальным способом ?</vt:lpstr>
      <vt:lpstr>Проверь себя</vt:lpstr>
      <vt:lpstr>6.Какими примерами следует дополнить ряд? Утром, рано…</vt:lpstr>
      <vt:lpstr>6.Какими примерами следует дополнить ряд?    ПРОВЕРКА Утром, рано…  (ВРЕМЕНИ)</vt:lpstr>
      <vt:lpstr>7.Какие наречия обозначают признак предмета?</vt:lpstr>
      <vt:lpstr>7.ПРОВЕРКА. Какие наречия обозначают признак предмета?</vt:lpstr>
      <vt:lpstr>9.В каких  словах  нет  окончания?</vt:lpstr>
      <vt:lpstr>9.ПРОВЕРЬ  СЕБЯ. В каких  словах  НЕТ  окончания?</vt:lpstr>
      <vt:lpstr>10.В  каких словах  пишется  НН</vt:lpstr>
      <vt:lpstr>10.САМОПРОВЕРКА .    В  каких словах  пишется  НН</vt:lpstr>
      <vt:lpstr>Использованная литература.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и нормы употребления наречий</dc:title>
  <dc:creator>Admin</dc:creator>
  <cp:lastModifiedBy>Admin</cp:lastModifiedBy>
  <cp:revision>23</cp:revision>
  <dcterms:created xsi:type="dcterms:W3CDTF">2014-01-11T18:33:52Z</dcterms:created>
  <dcterms:modified xsi:type="dcterms:W3CDTF">2014-02-08T20:23:16Z</dcterms:modified>
</cp:coreProperties>
</file>