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62" r:id="rId4"/>
    <p:sldId id="269" r:id="rId5"/>
    <p:sldId id="263" r:id="rId6"/>
    <p:sldId id="261" r:id="rId7"/>
    <p:sldId id="265" r:id="rId8"/>
    <p:sldId id="264" r:id="rId9"/>
    <p:sldId id="272" r:id="rId10"/>
    <p:sldId id="260" r:id="rId11"/>
    <p:sldId id="270" r:id="rId12"/>
    <p:sldId id="274" r:id="rId13"/>
    <p:sldId id="267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9E9A7-6B21-488E-AF7C-8D2613333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7A91EF-F593-4195-A4DC-2B329ACEFF15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C8F813-0468-482E-99EF-AC0ED5A42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9286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ЭТИ   ЗАГАДОЧНЫЕ    Н – НН</a:t>
            </a:r>
            <a:endParaRPr lang="ru-RU" dirty="0"/>
          </a:p>
        </p:txBody>
      </p:sp>
      <p:pic>
        <p:nvPicPr>
          <p:cNvPr id="6" name="Содержимое 3" descr="В стране невыуч уроков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39349"/>
            <a:ext cx="7636970" cy="591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57290" y="6000768"/>
            <a:ext cx="7786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Презентацию подготовила Бакшеева Т.К.,</a:t>
            </a:r>
          </a:p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учитель русского языка  МОУ «СОШ №82»</a:t>
            </a:r>
          </a:p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г. Котласа Архангельской области.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5092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№260      </a:t>
            </a:r>
            <a:r>
              <a:rPr lang="ru-RU" b="1" dirty="0" smtClean="0"/>
              <a:t>Составь  </a:t>
            </a:r>
            <a:r>
              <a:rPr lang="ru-RU" b="1" dirty="0" smtClean="0">
                <a:solidFill>
                  <a:srgbClr val="FF0000"/>
                </a:solidFill>
              </a:rPr>
              <a:t>4  предложения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или    </a:t>
            </a:r>
            <a:r>
              <a:rPr lang="ru-RU" b="1" dirty="0" smtClean="0">
                <a:solidFill>
                  <a:srgbClr val="FF0000"/>
                </a:solidFill>
              </a:rPr>
              <a:t>небольшой текст</a:t>
            </a:r>
            <a:r>
              <a:rPr lang="ru-RU" b="1" dirty="0" smtClean="0"/>
              <a:t>, используя эти слова  как наречия.</a:t>
            </a:r>
            <a:br>
              <a:rPr lang="ru-RU" b="1" dirty="0" smtClean="0"/>
            </a:br>
            <a:r>
              <a:rPr lang="ru-RU" b="1" dirty="0" smtClean="0"/>
              <a:t> Поясни написание слов с 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/>
              <a:t>  и   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Разбери по составу  наречия: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5300" b="1" dirty="0" smtClean="0">
                <a:solidFill>
                  <a:srgbClr val="C00000"/>
                </a:solidFill>
              </a:rPr>
              <a:t>неожиданно,     уверенно,  откровенно,     отлично,   зачарованно, безнравственно</a:t>
            </a:r>
            <a:br>
              <a:rPr lang="ru-RU" sz="5300" b="1" dirty="0" smtClean="0">
                <a:solidFill>
                  <a:srgbClr val="C00000"/>
                </a:solidFill>
              </a:rPr>
            </a:br>
            <a:r>
              <a:rPr lang="ru-RU" sz="5300" b="1" dirty="0" smtClean="0">
                <a:solidFill>
                  <a:srgbClr val="C00000"/>
                </a:solidFill>
              </a:rPr>
              <a:t>«5»-</a:t>
            </a:r>
            <a:r>
              <a:rPr lang="ru-RU" sz="5300" b="1" dirty="0" smtClean="0">
                <a:solidFill>
                  <a:schemeClr val="tx1"/>
                </a:solidFill>
              </a:rPr>
              <a:t>6 </a:t>
            </a:r>
            <a:r>
              <a:rPr lang="ru-RU" sz="5300" b="1" dirty="0" smtClean="0">
                <a:solidFill>
                  <a:srgbClr val="C00000"/>
                </a:solidFill>
              </a:rPr>
              <a:t>  «4»-</a:t>
            </a:r>
            <a:r>
              <a:rPr lang="ru-RU" sz="5300" b="1" dirty="0" smtClean="0">
                <a:solidFill>
                  <a:schemeClr val="tx1"/>
                </a:solidFill>
              </a:rPr>
              <a:t>4-5 </a:t>
            </a:r>
            <a:r>
              <a:rPr lang="ru-RU" sz="5300" b="1" dirty="0" smtClean="0">
                <a:solidFill>
                  <a:srgbClr val="C00000"/>
                </a:solidFill>
              </a:rPr>
              <a:t>  «3»-</a:t>
            </a:r>
            <a:r>
              <a:rPr lang="ru-RU" sz="5300" b="1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Вставь пропущенные буквы. Укажи ч.речи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785794"/>
            <a:ext cx="8715404" cy="6400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/>
              <a:t>Взволнова</a:t>
            </a:r>
            <a:r>
              <a:rPr lang="ru-RU" sz="4400" b="1" dirty="0" smtClean="0"/>
              <a:t>..о   говорить </a:t>
            </a:r>
          </a:p>
          <a:p>
            <a:r>
              <a:rPr lang="ru-RU" sz="4400" b="1" dirty="0" err="1" smtClean="0"/>
              <a:t>Безум</a:t>
            </a:r>
            <a:r>
              <a:rPr lang="ru-RU" sz="4400" b="1" dirty="0" smtClean="0"/>
              <a:t>..о   посмотрел</a:t>
            </a:r>
          </a:p>
          <a:p>
            <a:r>
              <a:rPr lang="ru-RU" sz="4400" b="1" dirty="0" smtClean="0"/>
              <a:t>Отчая..о   закричал</a:t>
            </a:r>
          </a:p>
          <a:p>
            <a:r>
              <a:rPr lang="ru-RU" sz="4400" b="1" dirty="0" smtClean="0"/>
              <a:t>Внимание   ребят   </a:t>
            </a:r>
            <a:r>
              <a:rPr lang="ru-RU" sz="4400" b="1" dirty="0" err="1" smtClean="0"/>
              <a:t>рассея</a:t>
            </a:r>
            <a:r>
              <a:rPr lang="ru-RU" sz="4400" b="1" dirty="0" smtClean="0"/>
              <a:t>..о</a:t>
            </a:r>
          </a:p>
          <a:p>
            <a:r>
              <a:rPr lang="ru-RU" sz="4400" b="1" dirty="0" smtClean="0"/>
              <a:t>Ветром   </a:t>
            </a:r>
            <a:r>
              <a:rPr lang="ru-RU" sz="4400" b="1" dirty="0" err="1" smtClean="0"/>
              <a:t>рассея</a:t>
            </a:r>
            <a:r>
              <a:rPr lang="ru-RU" sz="4400" b="1" dirty="0" smtClean="0"/>
              <a:t>..</a:t>
            </a:r>
            <a:r>
              <a:rPr lang="ru-RU" sz="4400" b="1" dirty="0" err="1" smtClean="0"/>
              <a:t>ы</a:t>
            </a:r>
            <a:r>
              <a:rPr lang="ru-RU" sz="4400" b="1" dirty="0" smtClean="0"/>
              <a:t>   семена  по полю</a:t>
            </a:r>
          </a:p>
          <a:p>
            <a:r>
              <a:rPr lang="ru-RU" sz="4400" b="1" dirty="0" err="1" smtClean="0"/>
              <a:t>Медле</a:t>
            </a:r>
            <a:r>
              <a:rPr lang="ru-RU" sz="4400" b="1" dirty="0" smtClean="0"/>
              <a:t>..о   шел  по   городу</a:t>
            </a:r>
          </a:p>
          <a:p>
            <a:r>
              <a:rPr lang="ru-RU" sz="4400" b="1" dirty="0" err="1" smtClean="0"/>
              <a:t>Заснеже</a:t>
            </a:r>
            <a:r>
              <a:rPr lang="ru-RU" sz="4400" b="1" dirty="0" smtClean="0"/>
              <a:t>..о  белели крыши  домов</a:t>
            </a:r>
          </a:p>
          <a:p>
            <a:r>
              <a:rPr lang="ru-RU" sz="4400" b="1" dirty="0" err="1" smtClean="0"/>
              <a:t>Карти</a:t>
            </a:r>
            <a:r>
              <a:rPr lang="ru-RU" sz="4400" b="1" dirty="0" smtClean="0"/>
              <a:t>..о   </a:t>
            </a:r>
            <a:r>
              <a:rPr lang="ru-RU" sz="4400" b="1" dirty="0" err="1" smtClean="0"/>
              <a:t>подбоченясь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2844" y="152400"/>
            <a:ext cx="9001156" cy="60626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		</a:t>
            </a:r>
            <a:r>
              <a:rPr lang="ru-RU" sz="2800" b="1" u="sng" dirty="0" smtClean="0">
                <a:solidFill>
                  <a:srgbClr val="FF0000"/>
                </a:solidFill>
              </a:rPr>
              <a:t>Проверь себя!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u="dotDashHeavy" dirty="0" smtClean="0"/>
              <a:t>Взволнова</a:t>
            </a:r>
            <a:r>
              <a:rPr lang="ru-RU" b="1" u="dotDashHeavy" dirty="0" smtClean="0">
                <a:solidFill>
                  <a:srgbClr val="FF0000"/>
                </a:solidFill>
              </a:rPr>
              <a:t>нн</a:t>
            </a:r>
            <a:r>
              <a:rPr lang="ru-RU" b="1" u="dotDashHeavy" dirty="0" smtClean="0"/>
              <a:t>о</a:t>
            </a:r>
            <a:r>
              <a:rPr lang="ru-RU" b="1" dirty="0" smtClean="0"/>
              <a:t>  говорить </a:t>
            </a:r>
            <a:r>
              <a:rPr lang="ru-RU" b="1" dirty="0" smtClean="0">
                <a:solidFill>
                  <a:srgbClr val="FF0000"/>
                </a:solidFill>
              </a:rPr>
              <a:t>(наречие)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u="dotDashHeavy" dirty="0" smtClean="0"/>
              <a:t>Безум</a:t>
            </a:r>
            <a:r>
              <a:rPr lang="ru-RU" b="1" u="dotDashHeavy" dirty="0" smtClean="0">
                <a:solidFill>
                  <a:srgbClr val="FF0000"/>
                </a:solidFill>
              </a:rPr>
              <a:t>н</a:t>
            </a:r>
            <a:r>
              <a:rPr lang="ru-RU" b="1" u="dotDashHeavy" dirty="0" smtClean="0"/>
              <a:t>о</a:t>
            </a:r>
            <a:r>
              <a:rPr lang="ru-RU" b="1" dirty="0" smtClean="0"/>
              <a:t>  посмотрел </a:t>
            </a:r>
            <a:r>
              <a:rPr lang="ru-RU" b="1" dirty="0" smtClean="0">
                <a:solidFill>
                  <a:srgbClr val="FF0000"/>
                </a:solidFill>
              </a:rPr>
              <a:t>(наречие)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u="dotDashHeavy" dirty="0" smtClean="0"/>
              <a:t>Отчая</a:t>
            </a:r>
            <a:r>
              <a:rPr lang="ru-RU" b="1" u="dotDashHeavy" dirty="0" smtClean="0">
                <a:solidFill>
                  <a:srgbClr val="FF0000"/>
                </a:solidFill>
              </a:rPr>
              <a:t>нн</a:t>
            </a:r>
            <a:r>
              <a:rPr lang="ru-RU" b="1" u="dotDashHeavy" dirty="0" smtClean="0"/>
              <a:t>о</a:t>
            </a:r>
            <a:r>
              <a:rPr lang="ru-RU" b="1" dirty="0" smtClean="0"/>
              <a:t> закричал </a:t>
            </a:r>
            <a:r>
              <a:rPr lang="ru-RU" b="1" dirty="0" smtClean="0">
                <a:solidFill>
                  <a:srgbClr val="FF0000"/>
                </a:solidFill>
              </a:rPr>
              <a:t>(наречие)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smtClean="0"/>
              <a:t>Внимание ребят </a:t>
            </a:r>
            <a:r>
              <a:rPr lang="ru-RU" b="1" u="dbl" dirty="0" smtClean="0"/>
              <a:t>рассея</a:t>
            </a:r>
            <a:r>
              <a:rPr lang="ru-RU" b="1" u="dbl" dirty="0" smtClean="0">
                <a:solidFill>
                  <a:srgbClr val="FF0000"/>
                </a:solidFill>
              </a:rPr>
              <a:t>нн</a:t>
            </a:r>
            <a:r>
              <a:rPr lang="ru-RU" b="1" u="dbl" dirty="0" smtClean="0"/>
              <a:t>о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кр.прилагательное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smtClean="0"/>
              <a:t>Ветром </a:t>
            </a:r>
            <a:r>
              <a:rPr lang="ru-RU" b="1" u="dbl" dirty="0" smtClean="0"/>
              <a:t>рассея</a:t>
            </a:r>
            <a:r>
              <a:rPr lang="ru-RU" b="1" u="dbl" dirty="0" smtClean="0">
                <a:solidFill>
                  <a:srgbClr val="FF0000"/>
                </a:solidFill>
              </a:rPr>
              <a:t>н</a:t>
            </a:r>
            <a:r>
              <a:rPr lang="ru-RU" b="1" u="dbl" dirty="0" smtClean="0"/>
              <a:t>ы</a:t>
            </a:r>
            <a:r>
              <a:rPr lang="ru-RU" b="1" dirty="0" smtClean="0"/>
              <a:t> семена по полю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кр.причастие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u="dotDashHeavy" dirty="0" smtClean="0"/>
              <a:t>Медле</a:t>
            </a:r>
            <a:r>
              <a:rPr lang="ru-RU" b="1" u="dotDashHeavy" dirty="0" smtClean="0">
                <a:solidFill>
                  <a:srgbClr val="FF0000"/>
                </a:solidFill>
              </a:rPr>
              <a:t>нн</a:t>
            </a:r>
            <a:r>
              <a:rPr lang="ru-RU" b="1" u="dotDashHeavy" dirty="0" smtClean="0"/>
              <a:t>о</a:t>
            </a:r>
            <a:r>
              <a:rPr lang="ru-RU" b="1" dirty="0" smtClean="0"/>
              <a:t>  шел по городу </a:t>
            </a:r>
            <a:r>
              <a:rPr lang="ru-RU" b="1" dirty="0" smtClean="0">
                <a:solidFill>
                  <a:srgbClr val="FF0000"/>
                </a:solidFill>
              </a:rPr>
              <a:t>(наречие)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u="dotDashHeavy" dirty="0" smtClean="0"/>
              <a:t>Заснеже</a:t>
            </a:r>
            <a:r>
              <a:rPr lang="ru-RU" b="1" u="dotDashHeavy" dirty="0" smtClean="0">
                <a:solidFill>
                  <a:srgbClr val="FF0000"/>
                </a:solidFill>
              </a:rPr>
              <a:t>нн</a:t>
            </a:r>
            <a:r>
              <a:rPr lang="ru-RU" b="1" u="dotDashHeavy" dirty="0" smtClean="0"/>
              <a:t>о</a:t>
            </a:r>
            <a:r>
              <a:rPr lang="ru-RU" b="1" dirty="0" smtClean="0"/>
              <a:t> белели крыши домов </a:t>
            </a:r>
            <a:r>
              <a:rPr lang="ru-RU" b="1" dirty="0" smtClean="0">
                <a:solidFill>
                  <a:srgbClr val="FF0000"/>
                </a:solidFill>
              </a:rPr>
              <a:t>(наречие)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u="dotDashHeavy" dirty="0" smtClean="0"/>
              <a:t>Карти</a:t>
            </a:r>
            <a:r>
              <a:rPr lang="ru-RU" b="1" u="dotDashHeavy" dirty="0" smtClean="0">
                <a:solidFill>
                  <a:srgbClr val="FF0000"/>
                </a:solidFill>
              </a:rPr>
              <a:t>нн</a:t>
            </a:r>
            <a:r>
              <a:rPr lang="ru-RU" b="1" u="dotDashHeavy" dirty="0" smtClean="0"/>
              <a:t>о</a:t>
            </a:r>
            <a:r>
              <a:rPr lang="ru-RU" b="1" dirty="0" smtClean="0"/>
              <a:t>  </a:t>
            </a:r>
            <a:r>
              <a:rPr lang="ru-RU" b="1" dirty="0" err="1" smtClean="0"/>
              <a:t>подбоченясь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(наречие)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5214950"/>
            <a:ext cx="757239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2400" b="1" dirty="0" smtClean="0">
              <a:solidFill>
                <a:srgbClr val="CC66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CC6600"/>
                </a:solidFill>
              </a:rPr>
              <a:t>«</a:t>
            </a:r>
            <a:r>
              <a:rPr lang="ru-RU" sz="3600" b="1" dirty="0"/>
              <a:t>5</a:t>
            </a:r>
            <a:r>
              <a:rPr lang="ru-RU" sz="3600" b="1" dirty="0">
                <a:solidFill>
                  <a:srgbClr val="CC6600"/>
                </a:solidFill>
              </a:rPr>
              <a:t>» - </a:t>
            </a:r>
            <a:r>
              <a:rPr lang="ru-RU" sz="3600" b="1" dirty="0" smtClean="0">
                <a:solidFill>
                  <a:srgbClr val="FF0000"/>
                </a:solidFill>
              </a:rPr>
              <a:t>8 </a:t>
            </a:r>
            <a:r>
              <a:rPr lang="ru-RU" sz="3600" b="1" dirty="0" smtClean="0">
                <a:solidFill>
                  <a:srgbClr val="CC6600"/>
                </a:solidFill>
              </a:rPr>
              <a:t>       «</a:t>
            </a:r>
            <a:r>
              <a:rPr lang="ru-RU" sz="3600" b="1" dirty="0" smtClean="0"/>
              <a:t>4</a:t>
            </a:r>
            <a:r>
              <a:rPr lang="ru-RU" sz="3600" b="1" dirty="0">
                <a:solidFill>
                  <a:srgbClr val="CC6600"/>
                </a:solidFill>
              </a:rPr>
              <a:t>» - </a:t>
            </a:r>
            <a:r>
              <a:rPr lang="ru-RU" sz="3600" b="1" dirty="0" smtClean="0">
                <a:solidFill>
                  <a:srgbClr val="FF0000"/>
                </a:solidFill>
              </a:rPr>
              <a:t>6-7 </a:t>
            </a:r>
            <a:r>
              <a:rPr lang="ru-RU" sz="3600" b="1" dirty="0" smtClean="0">
                <a:solidFill>
                  <a:srgbClr val="CC6600"/>
                </a:solidFill>
              </a:rPr>
              <a:t>             «</a:t>
            </a:r>
            <a:r>
              <a:rPr lang="ru-RU" sz="3600" b="1" dirty="0"/>
              <a:t>3</a:t>
            </a:r>
            <a:r>
              <a:rPr lang="ru-RU" sz="3600" b="1" dirty="0">
                <a:solidFill>
                  <a:srgbClr val="CC6600"/>
                </a:solidFill>
              </a:rPr>
              <a:t>» </a:t>
            </a:r>
            <a:r>
              <a:rPr lang="ru-RU" sz="3600" b="1" dirty="0" smtClean="0">
                <a:solidFill>
                  <a:srgbClr val="CC66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r>
              <a:rPr lang="ru-RU" sz="3600" b="1" dirty="0" smtClean="0">
                <a:solidFill>
                  <a:srgbClr val="CC66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4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12" descr="Рисунок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714884"/>
            <a:ext cx="3071813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Lerusik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928688" y="274638"/>
            <a:ext cx="5786437" cy="4083050"/>
          </a:xfrm>
        </p:spPr>
        <p:txBody>
          <a:bodyPr/>
          <a:lstStyle/>
          <a:p>
            <a:pPr algn="l" eaLnBrk="1" hangingPunct="1"/>
            <a:r>
              <a:rPr lang="ru-RU" sz="6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Д.з</a:t>
            </a:r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№ 258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98080" cy="785818"/>
          </a:xfrm>
        </p:spPr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14480" y="1428736"/>
            <a:ext cx="60722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1.Картинки - ресурсы интернет. Автор неизвестен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2. М.М.Разумовская. Русский язык 7 класс. М.,Дрофа,2011.</a:t>
            </a:r>
            <a:endParaRPr lang="ru-RU" sz="3200" dirty="0"/>
          </a:p>
        </p:txBody>
      </p:sp>
      <p:pic>
        <p:nvPicPr>
          <p:cNvPr id="4" name="Picture 5" descr="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714752"/>
            <a:ext cx="3143272" cy="278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767662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857232"/>
            <a:ext cx="8143900" cy="6000768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В каких словах есть эти  таинственные  буквы? </a:t>
            </a:r>
          </a:p>
          <a:p>
            <a:endParaRPr lang="ru-RU" sz="4000" dirty="0" smtClean="0"/>
          </a:p>
          <a:p>
            <a:r>
              <a:rPr lang="ru-RU" sz="4000" dirty="0" smtClean="0"/>
              <a:t>Назови  эти  части речи: </a:t>
            </a:r>
          </a:p>
          <a:p>
            <a:r>
              <a:rPr lang="ru-RU" sz="4000" b="1" dirty="0" smtClean="0">
                <a:solidFill>
                  <a:srgbClr val="00B050"/>
                </a:solidFill>
              </a:rPr>
              <a:t>песчаник,   пустынно,   сковано,  скованно,  зелено</a:t>
            </a:r>
          </a:p>
          <a:p>
            <a:pPr>
              <a:buFontTx/>
              <a:buChar char="-"/>
            </a:pPr>
            <a:endParaRPr lang="ru-RU" sz="4000" dirty="0" smtClean="0"/>
          </a:p>
          <a:p>
            <a:pPr>
              <a:buFontTx/>
              <a:buChar char="-"/>
            </a:pPr>
            <a:r>
              <a:rPr lang="ru-RU" sz="4000" dirty="0" smtClean="0"/>
              <a:t>Н или НН   в слове  </a:t>
            </a:r>
            <a:r>
              <a:rPr lang="ru-RU" sz="4000" b="1" dirty="0" smtClean="0">
                <a:solidFill>
                  <a:srgbClr val="C00000"/>
                </a:solidFill>
              </a:rPr>
              <a:t>ОБДУМА…О  </a:t>
            </a:r>
            <a:r>
              <a:rPr lang="ru-RU" sz="4000" dirty="0" smtClean="0"/>
              <a:t>?</a:t>
            </a:r>
          </a:p>
          <a:p>
            <a:pPr>
              <a:buFontTx/>
              <a:buChar char="-"/>
            </a:pPr>
            <a:endParaRPr lang="ru-RU" sz="4000" dirty="0" smtClean="0"/>
          </a:p>
          <a:p>
            <a:pPr>
              <a:buFontTx/>
              <a:buChar char="-"/>
            </a:pPr>
            <a:r>
              <a:rPr lang="ru-RU" sz="4000" dirty="0" smtClean="0"/>
              <a:t>Как будешь рассуждать?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Определи часть речи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4726" y="928670"/>
            <a:ext cx="7719274" cy="57150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Искренне</a:t>
            </a:r>
            <a:r>
              <a:rPr lang="ru-RU" sz="4000" dirty="0" smtClean="0"/>
              <a:t>  помочь</a:t>
            </a:r>
          </a:p>
          <a:p>
            <a:r>
              <a:rPr lang="ru-RU" sz="4000" dirty="0" smtClean="0"/>
              <a:t>Общество  </a:t>
            </a:r>
            <a:r>
              <a:rPr lang="ru-RU" sz="4000" b="1" dirty="0" smtClean="0">
                <a:solidFill>
                  <a:srgbClr val="00B050"/>
                </a:solidFill>
              </a:rPr>
              <a:t>заинтересовано</a:t>
            </a:r>
          </a:p>
          <a:p>
            <a:r>
              <a:rPr lang="ru-RU" sz="4000" dirty="0" smtClean="0"/>
              <a:t>Прошло  </a:t>
            </a:r>
            <a:r>
              <a:rPr lang="ru-RU" sz="4000" b="1" dirty="0" smtClean="0">
                <a:solidFill>
                  <a:srgbClr val="00B050"/>
                </a:solidFill>
              </a:rPr>
              <a:t>организованно</a:t>
            </a:r>
          </a:p>
          <a:p>
            <a:r>
              <a:rPr lang="ru-RU" sz="4000" dirty="0" smtClean="0"/>
              <a:t>Всё  </a:t>
            </a:r>
            <a:r>
              <a:rPr lang="ru-RU" sz="4000" b="1" dirty="0" smtClean="0">
                <a:solidFill>
                  <a:srgbClr val="00B050"/>
                </a:solidFill>
              </a:rPr>
              <a:t>обдумано</a:t>
            </a:r>
          </a:p>
          <a:p>
            <a:r>
              <a:rPr lang="ru-RU" sz="4000" dirty="0" smtClean="0"/>
              <a:t>Поступил  </a:t>
            </a:r>
            <a:r>
              <a:rPr lang="ru-RU" sz="4000" b="1" dirty="0" smtClean="0">
                <a:solidFill>
                  <a:srgbClr val="00B050"/>
                </a:solidFill>
              </a:rPr>
              <a:t>необдуманно</a:t>
            </a:r>
          </a:p>
          <a:p>
            <a:r>
              <a:rPr lang="ru-RU" sz="4000" dirty="0" smtClean="0"/>
              <a:t>Отвечал  </a:t>
            </a:r>
            <a:r>
              <a:rPr lang="ru-RU" sz="4000" b="1" dirty="0" smtClean="0">
                <a:solidFill>
                  <a:srgbClr val="00B050"/>
                </a:solidFill>
              </a:rPr>
              <a:t>туманно</a:t>
            </a:r>
          </a:p>
          <a:p>
            <a:r>
              <a:rPr lang="ru-RU" sz="4000" dirty="0" smtClean="0"/>
              <a:t>Выглядел   </a:t>
            </a:r>
            <a:r>
              <a:rPr lang="ru-RU" sz="4000" b="1" dirty="0" smtClean="0">
                <a:solidFill>
                  <a:srgbClr val="00B050"/>
                </a:solidFill>
              </a:rPr>
              <a:t>юно</a:t>
            </a:r>
          </a:p>
          <a:p>
            <a:r>
              <a:rPr lang="ru-RU" sz="4000" dirty="0" smtClean="0"/>
              <a:t>Море  </a:t>
            </a:r>
            <a:r>
              <a:rPr lang="ru-RU" sz="4000" b="1" dirty="0" smtClean="0">
                <a:solidFill>
                  <a:srgbClr val="00B050"/>
                </a:solidFill>
              </a:rPr>
              <a:t>взволновано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4" name="Picture 86" descr="kitty_waging_tail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4587875"/>
            <a:ext cx="277812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635798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Образуйте от каждого слова «цепочки» однокоренных родственных слов. Определите   часть речи.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Образец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взволновать – взволнованный, взволнованность, взволнованно.   Почему НН? Вывод?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Сдержать - , удалить - , оживить -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Сила -, туман -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43985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чего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зависит правописание Н и НН в наречиях?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43050"/>
            <a:ext cx="7790712" cy="5214950"/>
          </a:xfrm>
        </p:spPr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Вывод.</a:t>
            </a:r>
          </a:p>
          <a:p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прилагательных или  причастий, от  которых  они  образованы :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Н=Н      НН=НН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86" descr="kitty_waging_tail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429132"/>
            <a:ext cx="277812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429653" cy="664371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Искус…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Сдержа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Туман…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Удивле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Сочувстве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Смуще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Дли…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Опас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Пута…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Торжестве…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3714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ОБРАЗУЙ  НАРЕЧИЯ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4" name="Picture 5" descr="книг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4549775"/>
            <a:ext cx="2786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Н      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Наречие  или?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НН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Оратор говорил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взволнова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Море было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взолнова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Нас встретили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обрадова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Дитя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обрадова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 подарком.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Ребята работали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напряже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Внимание слушателей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напряже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Девочка занималась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сосредоточе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Все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сосредоточе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  в  одном месте.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 Шел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…о.         Походка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…а.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4500594" cy="7858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САМОПРОВЕРКА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Оратор говорил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взволнова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Море было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взолнова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Нас встретили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обрадова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Дитя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обрадова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подарком.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Ребята работали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напряже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Внимание слушателей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напряже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Девочка занималась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сосредоточе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Все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сосредоточе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в  одном месте.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 Шел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        Походка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" name="Рисунок 12" descr="Рисунок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000108"/>
            <a:ext cx="3071813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7467600" cy="6318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1"/>
                </a:solidFill>
              </a:rPr>
              <a:t>Лингвистическая задача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143000"/>
            <a:ext cx="7467600" cy="2286000"/>
          </a:xfrm>
        </p:spPr>
        <p:txBody>
          <a:bodyPr/>
          <a:lstStyle/>
          <a:p>
            <a:pPr indent="1614488" eaLnBrk="1" hangingPunct="1">
              <a:buFont typeface="Wingdings" pitchFamily="2" charset="2"/>
              <a:buNone/>
              <a:defRPr/>
            </a:pPr>
            <a:r>
              <a:rPr lang="ru-RU" sz="4000" b="1" dirty="0" smtClean="0"/>
              <a:t>рассея</a:t>
            </a:r>
            <a:r>
              <a:rPr lang="ru-RU" sz="4000" b="1" u="sng" dirty="0" smtClean="0"/>
              <a:t>нн</a:t>
            </a:r>
            <a:r>
              <a:rPr lang="ru-RU" sz="4000" b="1" dirty="0" smtClean="0"/>
              <a:t>о</a:t>
            </a:r>
          </a:p>
          <a:p>
            <a:pPr indent="1614488" eaLnBrk="1" hangingPunct="1">
              <a:buFont typeface="Wingdings" pitchFamily="2" charset="2"/>
              <a:buNone/>
              <a:defRPr/>
            </a:pPr>
            <a:r>
              <a:rPr lang="ru-RU" sz="4000" b="1" dirty="0" smtClean="0"/>
              <a:t>рассея</a:t>
            </a:r>
            <a:r>
              <a:rPr lang="ru-RU" sz="4000" b="1" u="sng" dirty="0" smtClean="0"/>
              <a:t>н</a:t>
            </a:r>
            <a:r>
              <a:rPr lang="ru-RU" sz="4000" b="1" dirty="0" smtClean="0"/>
              <a:t>о</a:t>
            </a:r>
          </a:p>
          <a:p>
            <a:pPr indent="803275" eaLnBrk="1" hangingPunct="1">
              <a:buFont typeface="Wingdings" pitchFamily="2" charset="2"/>
              <a:buNone/>
              <a:defRPr/>
            </a:pPr>
            <a:endParaRPr lang="ru-RU" sz="4000" b="1" dirty="0" smtClean="0"/>
          </a:p>
          <a:p>
            <a:pPr indent="803275" eaLnBrk="1" hangingPunct="1">
              <a:buFont typeface="Wingdings" pitchFamily="2" charset="2"/>
              <a:buNone/>
              <a:defRPr/>
            </a:pPr>
            <a:endParaRPr lang="ru-RU" sz="4000" b="1" dirty="0" smtClean="0"/>
          </a:p>
          <a:p>
            <a:pPr indent="803275" eaLnBrk="1" hangingPunct="1">
              <a:buFont typeface="Wingdings" pitchFamily="2" charset="2"/>
              <a:buNone/>
              <a:defRPr/>
            </a:pPr>
            <a:endParaRPr lang="ru-RU" sz="4000" b="1" dirty="0" smtClean="0"/>
          </a:p>
          <a:p>
            <a:pPr indent="803275" eaLnBrk="1" hangingPunct="1">
              <a:buFont typeface="Wingdings" pitchFamily="2" charset="2"/>
              <a:buNone/>
              <a:defRPr/>
            </a:pP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375" y="500063"/>
            <a:ext cx="1214438" cy="257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0" b="1" dirty="0">
                <a:solidFill>
                  <a:srgbClr val="FF0000"/>
                </a:solidFill>
              </a:rPr>
              <a:t>?</a:t>
            </a:r>
            <a:endParaRPr lang="ru-RU" sz="120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625" y="857250"/>
            <a:ext cx="5786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19872893">
            <a:off x="3303588" y="5003800"/>
            <a:ext cx="1071562" cy="644525"/>
          </a:xfrm>
          <a:prstGeom prst="arc">
            <a:avLst>
              <a:gd name="adj1" fmla="val 17132541"/>
              <a:gd name="adj2" fmla="val 211508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3572669" y="4999832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74"/>
          <p:cNvGrpSpPr>
            <a:grpSpLocks/>
          </p:cNvGrpSpPr>
          <p:nvPr/>
        </p:nvGrpSpPr>
        <p:grpSpPr bwMode="auto">
          <a:xfrm>
            <a:off x="1928813" y="3857625"/>
            <a:ext cx="6429375" cy="1928813"/>
            <a:chOff x="1928794" y="3857628"/>
            <a:chExt cx="6429420" cy="1928826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1928794" y="3857628"/>
              <a:ext cx="6429420" cy="19288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803275">
                <a:defRPr/>
              </a:pPr>
              <a:r>
                <a:rPr lang="ru-RU" sz="4000" b="1" dirty="0" smtClean="0">
                  <a:solidFill>
                    <a:schemeClr val="tx1"/>
                  </a:solidFill>
                </a:rPr>
                <a:t>Рас се я </a:t>
              </a:r>
              <a:r>
                <a:rPr lang="ru-RU" sz="4000" b="1" dirty="0" err="1" smtClean="0">
                  <a:solidFill>
                    <a:schemeClr val="tx1"/>
                  </a:solidFill>
                </a:rPr>
                <a:t>нно</a:t>
              </a:r>
              <a:endParaRPr lang="ru-RU" sz="4000" b="1" dirty="0">
                <a:solidFill>
                  <a:schemeClr val="tx1"/>
                </a:solidFill>
              </a:endParaRPr>
            </a:p>
            <a:p>
              <a:pPr indent="803275">
                <a:defRPr/>
              </a:pPr>
              <a:r>
                <a:rPr lang="ru-RU" sz="4000" b="1" dirty="0" smtClean="0">
                  <a:solidFill>
                    <a:schemeClr val="tx1"/>
                  </a:solidFill>
                </a:rPr>
                <a:t>Рас се </a:t>
              </a:r>
              <a:r>
                <a:rPr lang="ru-RU" sz="4000" b="1" dirty="0" err="1" smtClean="0">
                  <a:solidFill>
                    <a:schemeClr val="tx1"/>
                  </a:solidFill>
                </a:rPr>
                <a:t>яно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Группа 58"/>
            <p:cNvGrpSpPr>
              <a:grpSpLocks/>
            </p:cNvGrpSpPr>
            <p:nvPr/>
          </p:nvGrpSpPr>
          <p:grpSpPr bwMode="auto">
            <a:xfrm>
              <a:off x="2786050" y="4143380"/>
              <a:ext cx="2643206" cy="1285884"/>
              <a:chOff x="1571604" y="4572008"/>
              <a:chExt cx="2643206" cy="1285884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3643305" y="5429264"/>
                <a:ext cx="357190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1" name="Дуга 60"/>
              <p:cNvSpPr/>
              <p:nvPr/>
            </p:nvSpPr>
            <p:spPr>
              <a:xfrm rot="19872893">
                <a:off x="2017694" y="4789498"/>
                <a:ext cx="1071570" cy="642941"/>
              </a:xfrm>
              <a:prstGeom prst="arc">
                <a:avLst>
                  <a:gd name="adj1" fmla="val 17132541"/>
                  <a:gd name="adj2" fmla="val 2115084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571604" y="4643447"/>
                <a:ext cx="857256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1571604" y="5357827"/>
                <a:ext cx="857256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 flipH="1" flipV="1">
                <a:off x="2358215" y="4714090"/>
                <a:ext cx="141289" cy="31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16200000" flipV="1">
                <a:off x="3429786" y="5285594"/>
                <a:ext cx="284164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 flipH="1" flipV="1">
                <a:off x="3286116" y="5286388"/>
                <a:ext cx="285752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 flipH="1" flipV="1">
                <a:off x="2929719" y="4642653"/>
                <a:ext cx="284165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16200000" flipV="1">
                <a:off x="3072595" y="4642653"/>
                <a:ext cx="284165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V="1">
                <a:off x="3357553" y="4572008"/>
                <a:ext cx="285752" cy="2841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16200000" flipV="1">
                <a:off x="3642512" y="4572801"/>
                <a:ext cx="285752" cy="2841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 flipH="1" flipV="1">
                <a:off x="3894132" y="4678372"/>
                <a:ext cx="21272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6200000" flipV="1">
                <a:off x="4037008" y="4678372"/>
                <a:ext cx="21272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 flipH="1" flipV="1">
                <a:off x="2929720" y="5285594"/>
                <a:ext cx="284164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16200000" flipV="1">
                <a:off x="3072596" y="5285594"/>
                <a:ext cx="284164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8441" name="Рисунок 26" descr="в стране невыуч уроков6_c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3779838"/>
            <a:ext cx="2500313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</TotalTime>
  <Words>235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ЭТИ   ЗАГАДОЧНЫЕ    Н – НН</vt:lpstr>
      <vt:lpstr>  </vt:lpstr>
      <vt:lpstr>Определи часть речи</vt:lpstr>
      <vt:lpstr>Образуйте от каждого слова «цепочки» однокоренных родственных слов. Определите   часть речи.   Образец: взволновать – взволнованный, взволнованность, взволнованно.   Почему НН? Вывод?           Сдержать - , удалить - , оживить -       Сила -, туман -   </vt:lpstr>
      <vt:lpstr>От чего зависит правописание Н и НН в наречиях? </vt:lpstr>
      <vt:lpstr> Искус…ый –  Сдержа…ый –  Туман…ый –  Удивле…ый –  Сочувстве…ый –  Смуще…ый - Дли…ый - Опас…ый - Пута…ый - Торжестве…ый - </vt:lpstr>
      <vt:lpstr>    Н              Наречие  или?                   НН 1. Оратор говорил взволнова…о.       Море было взолнова…о. 2. Нас встретили обрадова…о.      Дитя обрадова…о подарком. 3. Ребята работали напряже…о.      Внимание слушателей напряже…о. 4. Девочка занималась сосредоточе…о.      Все сосредоточе…о  в  одном месте. 5. Шел медле…о.         Походка медле…а. </vt:lpstr>
      <vt:lpstr>САМОПРОВЕРКА</vt:lpstr>
      <vt:lpstr>Лингвистическая задача</vt:lpstr>
      <vt:lpstr>     №260      Составь  4  предложения  или    небольшой текст, используя эти слова  как наречия.  Поясни написание слов с Н  и   НН  Разбери по составу  наречия: неожиданно,     уверенно,  откровенно,     отлично,   зачарованно, безнравственно «5»-6   «4»-4-5   «3»-3        </vt:lpstr>
      <vt:lpstr>Вставь пропущенные буквы. Укажи ч.речи</vt:lpstr>
      <vt:lpstr>Слайд 12</vt:lpstr>
      <vt:lpstr>Д.з.  № 258</vt:lpstr>
      <vt:lpstr>Использованная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- НН</dc:title>
  <dc:creator>Admin</dc:creator>
  <cp:lastModifiedBy>Admin</cp:lastModifiedBy>
  <cp:revision>39</cp:revision>
  <dcterms:created xsi:type="dcterms:W3CDTF">2013-12-14T18:50:08Z</dcterms:created>
  <dcterms:modified xsi:type="dcterms:W3CDTF">2014-03-03T20:26:15Z</dcterms:modified>
</cp:coreProperties>
</file>