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71" autoAdjust="0"/>
  </p:normalViewPr>
  <p:slideViewPr>
    <p:cSldViewPr>
      <p:cViewPr varScale="1">
        <p:scale>
          <a:sx n="70" d="100"/>
          <a:sy n="70" d="100"/>
        </p:scale>
        <p:origin x="-1374" y="-13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A26E3B-F86D-4207-A9BD-A718D21B647D}" type="datetimeFigureOut">
              <a:rPr lang="ru-RU" smtClean="0"/>
              <a:t>21.12.2013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CD3E8D-989C-461C-939C-F4C248EC277B}" type="slidenum">
              <a:rPr lang="ru-RU" smtClean="0"/>
              <a:t>‹#›</a:t>
            </a:fld>
            <a:endParaRPr lang="ru-RU"/>
          </a:p>
        </p:txBody>
      </p:sp>
    </p:spTree>
    <p:extLst>
      <p:ext uri="{BB962C8B-B14F-4D97-AF65-F5344CB8AC3E}">
        <p14:creationId xmlns:p14="http://schemas.microsoft.com/office/powerpoint/2010/main" val="221174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ECD3E8D-989C-461C-939C-F4C248EC277B}" type="slidenum">
              <a:rPr lang="ru-RU" smtClean="0"/>
              <a:t>8</a:t>
            </a:fld>
            <a:endParaRPr lang="ru-RU"/>
          </a:p>
        </p:txBody>
      </p:sp>
    </p:spTree>
    <p:extLst>
      <p:ext uri="{BB962C8B-B14F-4D97-AF65-F5344CB8AC3E}">
        <p14:creationId xmlns:p14="http://schemas.microsoft.com/office/powerpoint/2010/main" val="355533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1502CEBF-F5FE-4781-AFAC-1FEE382C8C02}" type="datetimeFigureOut">
              <a:rPr lang="ru-RU" smtClean="0"/>
              <a:t>21.12.2013</a:t>
            </a:fld>
            <a:endParaRPr lang="ru-RU"/>
          </a:p>
        </p:txBody>
      </p:sp>
      <p:sp>
        <p:nvSpPr>
          <p:cNvPr id="16" name="Slide Number Placeholder 15"/>
          <p:cNvSpPr>
            <a:spLocks noGrp="1"/>
          </p:cNvSpPr>
          <p:nvPr>
            <p:ph type="sldNum" sz="quarter" idx="11"/>
          </p:nvPr>
        </p:nvSpPr>
        <p:spPr/>
        <p:txBody>
          <a:bodyPr/>
          <a:lstStyle/>
          <a:p>
            <a:fld id="{FEE5295E-1D9B-4746-8D3D-4E45934F07B4}"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502CEBF-F5FE-4781-AFAC-1FEE382C8C02}" type="datetimeFigureOut">
              <a:rPr lang="ru-RU" smtClean="0"/>
              <a:t>21.12.2013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E5295E-1D9B-4746-8D3D-4E45934F07B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02CEBF-F5FE-4781-AFAC-1FEE382C8C02}" type="datetimeFigureOut">
              <a:rPr lang="ru-RU" smtClean="0"/>
              <a:t>21.12.2013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E5295E-1D9B-4746-8D3D-4E45934F07B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1502CEBF-F5FE-4781-AFAC-1FEE382C8C02}" type="datetimeFigureOut">
              <a:rPr lang="ru-RU" smtClean="0"/>
              <a:t>21.12.2013</a:t>
            </a:fld>
            <a:endParaRPr lang="ru-RU"/>
          </a:p>
        </p:txBody>
      </p:sp>
      <p:sp>
        <p:nvSpPr>
          <p:cNvPr id="15" name="Slide Number Placeholder 14"/>
          <p:cNvSpPr>
            <a:spLocks noGrp="1"/>
          </p:cNvSpPr>
          <p:nvPr>
            <p:ph type="sldNum" sz="quarter" idx="11"/>
          </p:nvPr>
        </p:nvSpPr>
        <p:spPr/>
        <p:txBody>
          <a:bodyPr/>
          <a:lstStyle/>
          <a:p>
            <a:fld id="{FEE5295E-1D9B-4746-8D3D-4E45934F07B4}"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1502CEBF-F5FE-4781-AFAC-1FEE382C8C02}" type="datetimeFigureOut">
              <a:rPr lang="ru-RU" smtClean="0"/>
              <a:t>21.12.2013</a:t>
            </a:fld>
            <a:endParaRPr lang="ru-RU"/>
          </a:p>
        </p:txBody>
      </p:sp>
      <p:sp>
        <p:nvSpPr>
          <p:cNvPr id="13" name="Slide Number Placeholder 12"/>
          <p:cNvSpPr>
            <a:spLocks noGrp="1"/>
          </p:cNvSpPr>
          <p:nvPr>
            <p:ph type="sldNum" sz="quarter" idx="11"/>
          </p:nvPr>
        </p:nvSpPr>
        <p:spPr/>
        <p:txBody>
          <a:bodyPr/>
          <a:lstStyle/>
          <a:p>
            <a:fld id="{FEE5295E-1D9B-4746-8D3D-4E45934F07B4}"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502CEBF-F5FE-4781-AFAC-1FEE382C8C02}" type="datetimeFigureOut">
              <a:rPr lang="ru-RU" smtClean="0"/>
              <a:t>21.12.2013</a:t>
            </a:fld>
            <a:endParaRPr lang="ru-RU"/>
          </a:p>
        </p:txBody>
      </p:sp>
      <p:sp>
        <p:nvSpPr>
          <p:cNvPr id="9" name="Slide Number Placeholder 8"/>
          <p:cNvSpPr>
            <a:spLocks noGrp="1"/>
          </p:cNvSpPr>
          <p:nvPr>
            <p:ph type="sldNum" sz="quarter" idx="11"/>
          </p:nvPr>
        </p:nvSpPr>
        <p:spPr/>
        <p:txBody>
          <a:bodyPr/>
          <a:lstStyle/>
          <a:p>
            <a:fld id="{FEE5295E-1D9B-4746-8D3D-4E45934F07B4}"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1502CEBF-F5FE-4781-AFAC-1FEE382C8C02}" type="datetimeFigureOut">
              <a:rPr lang="ru-RU" smtClean="0"/>
              <a:t>21.12.2013</a:t>
            </a:fld>
            <a:endParaRPr lang="ru-RU"/>
          </a:p>
        </p:txBody>
      </p:sp>
      <p:sp>
        <p:nvSpPr>
          <p:cNvPr id="15" name="Slide Number Placeholder 14"/>
          <p:cNvSpPr>
            <a:spLocks noGrp="1"/>
          </p:cNvSpPr>
          <p:nvPr>
            <p:ph type="sldNum" sz="quarter" idx="11"/>
          </p:nvPr>
        </p:nvSpPr>
        <p:spPr/>
        <p:txBody>
          <a:bodyPr/>
          <a:lstStyle/>
          <a:p>
            <a:fld id="{FEE5295E-1D9B-4746-8D3D-4E45934F07B4}"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1502CEBF-F5FE-4781-AFAC-1FEE382C8C02}" type="datetimeFigureOut">
              <a:rPr lang="ru-RU" smtClean="0"/>
              <a:t>21.12.2013</a:t>
            </a:fld>
            <a:endParaRPr lang="ru-RU"/>
          </a:p>
        </p:txBody>
      </p:sp>
      <p:sp>
        <p:nvSpPr>
          <p:cNvPr id="8" name="Slide Number Placeholder 7"/>
          <p:cNvSpPr>
            <a:spLocks noGrp="1"/>
          </p:cNvSpPr>
          <p:nvPr>
            <p:ph type="sldNum" sz="quarter" idx="11"/>
          </p:nvPr>
        </p:nvSpPr>
        <p:spPr/>
        <p:txBody>
          <a:bodyPr/>
          <a:lstStyle/>
          <a:p>
            <a:fld id="{FEE5295E-1D9B-4746-8D3D-4E45934F07B4}"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02CEBF-F5FE-4781-AFAC-1FEE382C8C02}" type="datetimeFigureOut">
              <a:rPr lang="ru-RU" smtClean="0"/>
              <a:t>21.12.2013</a:t>
            </a:fld>
            <a:endParaRPr lang="ru-RU"/>
          </a:p>
        </p:txBody>
      </p:sp>
      <p:sp>
        <p:nvSpPr>
          <p:cNvPr id="6" name="Slide Number Placeholder 5"/>
          <p:cNvSpPr>
            <a:spLocks noGrp="1"/>
          </p:cNvSpPr>
          <p:nvPr>
            <p:ph type="sldNum" sz="quarter" idx="11"/>
          </p:nvPr>
        </p:nvSpPr>
        <p:spPr/>
        <p:txBody>
          <a:bodyPr/>
          <a:lstStyle/>
          <a:p>
            <a:fld id="{FEE5295E-1D9B-4746-8D3D-4E45934F07B4}"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1502CEBF-F5FE-4781-AFAC-1FEE382C8C02}" type="datetimeFigureOut">
              <a:rPr lang="ru-RU" smtClean="0"/>
              <a:t>21.12.2013</a:t>
            </a:fld>
            <a:endParaRPr lang="ru-RU"/>
          </a:p>
        </p:txBody>
      </p:sp>
      <p:sp>
        <p:nvSpPr>
          <p:cNvPr id="16" name="Slide Number Placeholder 15"/>
          <p:cNvSpPr>
            <a:spLocks noGrp="1"/>
          </p:cNvSpPr>
          <p:nvPr>
            <p:ph type="sldNum" sz="quarter" idx="11"/>
          </p:nvPr>
        </p:nvSpPr>
        <p:spPr/>
        <p:txBody>
          <a:bodyPr/>
          <a:lstStyle/>
          <a:p>
            <a:fld id="{FEE5295E-1D9B-4746-8D3D-4E45934F07B4}"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1502CEBF-F5FE-4781-AFAC-1FEE382C8C02}" type="datetimeFigureOut">
              <a:rPr lang="ru-RU" smtClean="0"/>
              <a:t>21.12.2013</a:t>
            </a:fld>
            <a:endParaRPr lang="ru-RU"/>
          </a:p>
        </p:txBody>
      </p:sp>
      <p:sp>
        <p:nvSpPr>
          <p:cNvPr id="14" name="Slide Number Placeholder 13"/>
          <p:cNvSpPr>
            <a:spLocks noGrp="1"/>
          </p:cNvSpPr>
          <p:nvPr>
            <p:ph type="sldNum" sz="quarter" idx="11"/>
          </p:nvPr>
        </p:nvSpPr>
        <p:spPr/>
        <p:txBody>
          <a:bodyPr/>
          <a:lstStyle/>
          <a:p>
            <a:fld id="{FEE5295E-1D9B-4746-8D3D-4E45934F07B4}"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502CEBF-F5FE-4781-AFAC-1FEE382C8C02}" type="datetimeFigureOut">
              <a:rPr lang="ru-RU" smtClean="0"/>
              <a:t>21.12.2013</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EE5295E-1D9B-4746-8D3D-4E45934F07B4}"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8000" b="1" dirty="0" smtClean="0">
                <a:solidFill>
                  <a:srgbClr val="FFC000"/>
                </a:solidFill>
              </a:rPr>
              <a:t>Что такое джаз-танец</a:t>
            </a:r>
            <a:r>
              <a:rPr lang="ru-RU" b="1" dirty="0" smtClean="0">
                <a:solidFill>
                  <a:srgbClr val="FFC000"/>
                </a:solidFill>
              </a:rPr>
              <a:t>?</a:t>
            </a:r>
            <a:endParaRPr lang="ru-RU" b="1" dirty="0">
              <a:solidFill>
                <a:srgbClr val="FFC000"/>
              </a:solidFill>
            </a:endParaRPr>
          </a:p>
        </p:txBody>
      </p:sp>
      <p:sp>
        <p:nvSpPr>
          <p:cNvPr id="3" name="Подзаголовок 2"/>
          <p:cNvSpPr>
            <a:spLocks noGrp="1"/>
          </p:cNvSpPr>
          <p:nvPr>
            <p:ph type="subTitle" idx="1"/>
          </p:nvPr>
        </p:nvSpPr>
        <p:spPr>
          <a:xfrm>
            <a:off x="4427984" y="3573016"/>
            <a:ext cx="4716016" cy="685800"/>
          </a:xfrm>
        </p:spPr>
        <p:txBody>
          <a:bodyPr>
            <a:noAutofit/>
          </a:bodyPr>
          <a:lstStyle/>
          <a:p>
            <a:pPr algn="ctr"/>
            <a:endParaRPr lang="ru-RU" sz="4400" dirty="0" smtClean="0"/>
          </a:p>
          <a:p>
            <a:pPr algn="ctr"/>
            <a:endParaRPr lang="ru-RU" sz="4400" dirty="0"/>
          </a:p>
          <a:p>
            <a:pPr algn="ctr"/>
            <a:endParaRPr lang="ru-RU" sz="4400" dirty="0" smtClean="0"/>
          </a:p>
          <a:p>
            <a:pPr algn="ctr"/>
            <a:r>
              <a:rPr lang="ru-RU" sz="4400" b="1" dirty="0" smtClean="0">
                <a:solidFill>
                  <a:srgbClr val="FFC000"/>
                </a:solidFill>
              </a:rPr>
              <a:t>История </a:t>
            </a:r>
          </a:p>
          <a:p>
            <a:pPr algn="ctr"/>
            <a:r>
              <a:rPr lang="ru-RU" sz="4400" b="1" dirty="0" smtClean="0">
                <a:solidFill>
                  <a:srgbClr val="FFC000"/>
                </a:solidFill>
              </a:rPr>
              <a:t>возникновения</a:t>
            </a:r>
            <a:endParaRPr lang="ru-RU" sz="4400" b="1" dirty="0">
              <a:solidFill>
                <a:srgbClr val="FFC000"/>
              </a:solidFill>
            </a:endParaRPr>
          </a:p>
        </p:txBody>
      </p:sp>
      <p:pic>
        <p:nvPicPr>
          <p:cNvPr id="4" name="Рисунок 3" descr="http://www.vritme.kz/images/stories/napravlenia/add/jaz2.jpg"/>
          <p:cNvPicPr/>
          <p:nvPr/>
        </p:nvPicPr>
        <p:blipFill>
          <a:blip r:embed="rId2">
            <a:extLst>
              <a:ext uri="{28A0092B-C50C-407E-A947-70E740481C1C}">
                <a14:useLocalDpi xmlns:a14="http://schemas.microsoft.com/office/drawing/2010/main" val="0"/>
              </a:ext>
            </a:extLst>
          </a:blip>
          <a:srcRect/>
          <a:stretch>
            <a:fillRect/>
          </a:stretch>
        </p:blipFill>
        <p:spPr bwMode="auto">
          <a:xfrm>
            <a:off x="755576" y="3284983"/>
            <a:ext cx="3566889" cy="3435449"/>
          </a:xfrm>
          <a:prstGeom prst="rect">
            <a:avLst/>
          </a:prstGeom>
          <a:noFill/>
          <a:ln>
            <a:noFill/>
          </a:ln>
        </p:spPr>
      </p:pic>
    </p:spTree>
    <p:extLst>
      <p:ext uri="{BB962C8B-B14F-4D97-AF65-F5344CB8AC3E}">
        <p14:creationId xmlns:p14="http://schemas.microsoft.com/office/powerpoint/2010/main" val="171492292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39552" y="4437112"/>
            <a:ext cx="3578736" cy="914400"/>
          </a:xfrm>
        </p:spPr>
        <p:txBody>
          <a:bodyPr/>
          <a:lstStyle/>
          <a:p>
            <a:pPr algn="ctr"/>
            <a:r>
              <a:rPr lang="ru-RU" sz="2000" b="1" dirty="0">
                <a:solidFill>
                  <a:srgbClr val="FFFF00"/>
                </a:solidFill>
                <a:effectLst/>
              </a:rPr>
              <a:t>Будучи "открытой" системой, джазовый танец в своих исканиях обращается к средствам выразительности других систем и направлений танца, вбирая в себя достижения, </a:t>
            </a:r>
            <a:r>
              <a:rPr lang="ru-RU" sz="2000" b="1">
                <a:solidFill>
                  <a:srgbClr val="FFFF00"/>
                </a:solidFill>
                <a:effectLst/>
              </a:rPr>
              <a:t>открытые </a:t>
            </a:r>
            <a:r>
              <a:rPr lang="ru-RU" sz="2000" b="1" smtClean="0">
                <a:solidFill>
                  <a:srgbClr val="FFFF00"/>
                </a:solidFill>
                <a:effectLst/>
              </a:rPr>
              <a:t>танцем-модерн</a:t>
            </a:r>
            <a:r>
              <a:rPr lang="ru-RU" sz="2000" b="1" dirty="0">
                <a:solidFill>
                  <a:srgbClr val="FFFF00"/>
                </a:solidFill>
                <a:effectLst/>
              </a:rPr>
              <a:t>, классическим танцем, народной хореографией и другими направлениями танцевального искусства.</a:t>
            </a:r>
            <a:endParaRPr lang="ru-RU" sz="2000" b="1" dirty="0">
              <a:solidFill>
                <a:srgbClr val="FFFF00"/>
              </a:solidFill>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466864"/>
            <a:ext cx="3960440" cy="4675520"/>
          </a:xfrm>
        </p:spPr>
      </p:pic>
    </p:spTree>
    <p:extLst>
      <p:ext uri="{BB962C8B-B14F-4D97-AF65-F5344CB8AC3E}">
        <p14:creationId xmlns:p14="http://schemas.microsoft.com/office/powerpoint/2010/main" val="22274238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685800"/>
            <a:ext cx="8424936" cy="3657600"/>
          </a:xfrm>
        </p:spPr>
      </p:pic>
      <p:sp>
        <p:nvSpPr>
          <p:cNvPr id="3" name="Заголовок 2"/>
          <p:cNvSpPr>
            <a:spLocks noGrp="1"/>
          </p:cNvSpPr>
          <p:nvPr>
            <p:ph type="title"/>
          </p:nvPr>
        </p:nvSpPr>
        <p:spPr/>
        <p:txBody>
          <a:bodyPr/>
          <a:lstStyle/>
          <a:p>
            <a:pPr algn="ctr"/>
            <a:r>
              <a:rPr lang="ru-RU" dirty="0" smtClean="0">
                <a:solidFill>
                  <a:srgbClr val="FFC000"/>
                </a:solidFill>
              </a:rPr>
              <a:t>Мы открываем двери в джаз</a:t>
            </a:r>
            <a:endParaRPr lang="ru-RU" dirty="0">
              <a:solidFill>
                <a:srgbClr val="FFC000"/>
              </a:solidFill>
            </a:endParaRPr>
          </a:p>
        </p:txBody>
      </p:sp>
    </p:spTree>
    <p:extLst>
      <p:ext uri="{BB962C8B-B14F-4D97-AF65-F5344CB8AC3E}">
        <p14:creationId xmlns:p14="http://schemas.microsoft.com/office/powerpoint/2010/main" val="4087337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8064" y="620688"/>
            <a:ext cx="3384376" cy="6048672"/>
          </a:xfrm>
        </p:spPr>
      </p:pic>
      <p:sp>
        <p:nvSpPr>
          <p:cNvPr id="3" name="Заголовок 2"/>
          <p:cNvSpPr>
            <a:spLocks noGrp="1"/>
          </p:cNvSpPr>
          <p:nvPr>
            <p:ph type="title"/>
          </p:nvPr>
        </p:nvSpPr>
        <p:spPr>
          <a:xfrm>
            <a:off x="755576" y="620688"/>
            <a:ext cx="4082792" cy="5530552"/>
          </a:xfrm>
        </p:spPr>
        <p:txBody>
          <a:bodyPr/>
          <a:lstStyle/>
          <a:p>
            <a:pPr algn="ctr"/>
            <a:r>
              <a:rPr lang="ru-RU" sz="2000" b="1" dirty="0" err="1">
                <a:solidFill>
                  <a:srgbClr val="FFFF00"/>
                </a:solidFill>
                <a:effectLst/>
              </a:rPr>
              <a:t>Jazz</a:t>
            </a:r>
            <a:r>
              <a:rPr lang="ru-RU" sz="2000" b="1" dirty="0">
                <a:solidFill>
                  <a:srgbClr val="FFFF00"/>
                </a:solidFill>
                <a:effectLst/>
              </a:rPr>
              <a:t> </a:t>
            </a:r>
            <a:r>
              <a:rPr lang="ru-RU" sz="2000" b="1" dirty="0" err="1">
                <a:solidFill>
                  <a:srgbClr val="FFFF00"/>
                </a:solidFill>
                <a:effectLst/>
              </a:rPr>
              <a:t>dance</a:t>
            </a:r>
            <a:r>
              <a:rPr lang="ru-RU" sz="2000" b="1" dirty="0">
                <a:solidFill>
                  <a:srgbClr val="FFFF00"/>
                </a:solidFill>
                <a:effectLst/>
              </a:rPr>
              <a:t> (Джаз танец) - это импровизация и совершенство свободы движений тела. Для танцев «джаз» характерны элементы фольклорного танца, </a:t>
            </a:r>
            <a:r>
              <a:rPr lang="ru-RU" sz="2000" b="1" dirty="0" err="1">
                <a:solidFill>
                  <a:srgbClr val="FFFF00"/>
                </a:solidFill>
                <a:effectLst/>
              </a:rPr>
              <a:t>соула</a:t>
            </a:r>
            <a:r>
              <a:rPr lang="ru-RU" sz="2000" b="1" dirty="0">
                <a:solidFill>
                  <a:srgbClr val="FFFF00"/>
                </a:solidFill>
                <a:effectLst/>
              </a:rPr>
              <a:t>, классики, степа и бита. Джаз танец – это эмоции, танец ощущений, ему присущи эффектные позы, вращения и повороты, прыжки, изолированные движения разных частей тела в разных ритмах, что предусматривает овладение особой техникой танца. </a:t>
            </a:r>
            <a:r>
              <a:rPr lang="ru-RU" sz="1800" b="1" dirty="0" smtClean="0">
                <a:solidFill>
                  <a:srgbClr val="FFFF00"/>
                </a:solidFill>
                <a:effectLst/>
              </a:rPr>
              <a:t/>
            </a:r>
            <a:br>
              <a:rPr lang="ru-RU" sz="1800" b="1" dirty="0" smtClean="0">
                <a:solidFill>
                  <a:srgbClr val="FFFF00"/>
                </a:solidFill>
                <a:effectLst/>
              </a:rPr>
            </a:br>
            <a:endParaRPr lang="ru-RU" sz="1800" b="1" dirty="0">
              <a:solidFill>
                <a:srgbClr val="FFFF00"/>
              </a:solidFill>
            </a:endParaRPr>
          </a:p>
        </p:txBody>
      </p:sp>
    </p:spTree>
    <p:extLst>
      <p:ext uri="{BB962C8B-B14F-4D97-AF65-F5344CB8AC3E}">
        <p14:creationId xmlns:p14="http://schemas.microsoft.com/office/powerpoint/2010/main" val="41733463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42419" y="2564904"/>
            <a:ext cx="3456384" cy="4176464"/>
          </a:xfrm>
        </p:spPr>
      </p:pic>
      <p:sp>
        <p:nvSpPr>
          <p:cNvPr id="3" name="Заголовок 2"/>
          <p:cNvSpPr>
            <a:spLocks noGrp="1"/>
          </p:cNvSpPr>
          <p:nvPr>
            <p:ph type="title"/>
          </p:nvPr>
        </p:nvSpPr>
        <p:spPr>
          <a:xfrm>
            <a:off x="827584" y="764704"/>
            <a:ext cx="7543800" cy="1440160"/>
          </a:xfrm>
        </p:spPr>
        <p:txBody>
          <a:bodyPr/>
          <a:lstStyle/>
          <a:p>
            <a:pPr algn="ctr"/>
            <a:r>
              <a:rPr lang="ru-RU" sz="2400" b="1" dirty="0">
                <a:solidFill>
                  <a:srgbClr val="FFFF00"/>
                </a:solidFill>
                <a:effectLst/>
              </a:rPr>
              <a:t>Соединенные Штаты Америки привнесли в мировую хореографическую эволюцию два художественных элемента: "свободный" танец Айседоры Дункан и афро-американский джазовый танец. </a:t>
            </a:r>
            <a:endParaRPr lang="ru-RU" sz="2400" b="1" dirty="0">
              <a:solidFill>
                <a:srgbClr val="FFFF00"/>
              </a:solidFill>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490434"/>
            <a:ext cx="3528392" cy="4237262"/>
          </a:xfrm>
          <a:prstGeom prst="rect">
            <a:avLst/>
          </a:prstGeom>
        </p:spPr>
      </p:pic>
    </p:spTree>
    <p:extLst>
      <p:ext uri="{BB962C8B-B14F-4D97-AF65-F5344CB8AC3E}">
        <p14:creationId xmlns:p14="http://schemas.microsoft.com/office/powerpoint/2010/main" val="30635760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012160" y="188640"/>
            <a:ext cx="3431704" cy="3873623"/>
          </a:xfrm>
        </p:spPr>
        <p:txBody>
          <a:bodyPr/>
          <a:lstStyle/>
          <a:p>
            <a:endParaRPr lang="ru-RU" dirty="0"/>
          </a:p>
        </p:txBody>
      </p:sp>
      <p:sp>
        <p:nvSpPr>
          <p:cNvPr id="3" name="Заголовок 2"/>
          <p:cNvSpPr>
            <a:spLocks noGrp="1"/>
          </p:cNvSpPr>
          <p:nvPr>
            <p:ph type="title"/>
          </p:nvPr>
        </p:nvSpPr>
        <p:spPr>
          <a:xfrm>
            <a:off x="683568" y="5517232"/>
            <a:ext cx="4608512" cy="914400"/>
          </a:xfrm>
        </p:spPr>
        <p:txBody>
          <a:bodyPr/>
          <a:lstStyle/>
          <a:p>
            <a:r>
              <a:rPr lang="ru-RU" sz="2000" b="1" dirty="0">
                <a:solidFill>
                  <a:srgbClr val="FFFF00"/>
                </a:solidFill>
                <a:effectLst/>
              </a:rPr>
              <a:t>История танца джаз началась в 1830 году, когда на сцене театра </a:t>
            </a:r>
            <a:r>
              <a:rPr lang="ru-RU" sz="2000" b="1" dirty="0" err="1">
                <a:solidFill>
                  <a:srgbClr val="FFFF00"/>
                </a:solidFill>
                <a:effectLst/>
              </a:rPr>
              <a:t>Луисвиля</a:t>
            </a:r>
            <a:r>
              <a:rPr lang="ru-RU" sz="2000" b="1" dirty="0">
                <a:solidFill>
                  <a:srgbClr val="FFFF00"/>
                </a:solidFill>
                <a:effectLst/>
              </a:rPr>
              <a:t> был поставлен спектакль с участием выдающегося чернокожего танцора Уильяма Хенри </a:t>
            </a:r>
            <a:r>
              <a:rPr lang="ru-RU" sz="2000" b="1" dirty="0" err="1">
                <a:solidFill>
                  <a:srgbClr val="FFFF00"/>
                </a:solidFill>
                <a:effectLst/>
              </a:rPr>
              <a:t>Лейна</a:t>
            </a:r>
            <a:r>
              <a:rPr lang="ru-RU" sz="2000" b="1" dirty="0">
                <a:solidFill>
                  <a:srgbClr val="FFFF00"/>
                </a:solidFill>
                <a:effectLst/>
              </a:rPr>
              <a:t>. Именно он считается первым афроамериканским исполнителем джазового танца. </a:t>
            </a:r>
            <a:r>
              <a:rPr lang="ru-RU" sz="2000" b="1" dirty="0" smtClean="0">
                <a:solidFill>
                  <a:srgbClr val="FFFF00"/>
                </a:solidFill>
                <a:effectLst/>
              </a:rPr>
              <a:t>Уильям </a:t>
            </a:r>
            <a:r>
              <a:rPr lang="ru-RU" sz="2000" b="1" dirty="0">
                <a:solidFill>
                  <a:srgbClr val="FFFF00"/>
                </a:solidFill>
                <a:effectLst/>
              </a:rPr>
              <a:t>Генри </a:t>
            </a:r>
            <a:r>
              <a:rPr lang="ru-RU" sz="2000" b="1" dirty="0" err="1" smtClean="0">
                <a:solidFill>
                  <a:srgbClr val="FFFF00"/>
                </a:solidFill>
                <a:effectLst/>
              </a:rPr>
              <a:t>Лейн</a:t>
            </a:r>
            <a:r>
              <a:rPr lang="ru-RU" sz="2000" b="1" dirty="0" smtClean="0">
                <a:solidFill>
                  <a:srgbClr val="FFFF00"/>
                </a:solidFill>
                <a:effectLst/>
              </a:rPr>
              <a:t> </a:t>
            </a:r>
            <a:r>
              <a:rPr lang="ru-RU" sz="2000" b="1" dirty="0" err="1" smtClean="0">
                <a:solidFill>
                  <a:srgbClr val="FFFF00"/>
                </a:solidFill>
                <a:effectLst/>
              </a:rPr>
              <a:t>считаетя</a:t>
            </a:r>
            <a:r>
              <a:rPr lang="ru-RU" sz="2000" b="1" dirty="0" smtClean="0">
                <a:solidFill>
                  <a:srgbClr val="FFFF00"/>
                </a:solidFill>
                <a:effectLst/>
              </a:rPr>
              <a:t> </a:t>
            </a:r>
            <a:r>
              <a:rPr lang="ru-RU" sz="2000" b="1" dirty="0">
                <a:solidFill>
                  <a:srgbClr val="FFFF00"/>
                </a:solidFill>
                <a:effectLst/>
              </a:rPr>
              <a:t>как один из самых влиятельных фигур в создании американской </a:t>
            </a:r>
            <a:r>
              <a:rPr lang="ru-RU" sz="2000" b="1" dirty="0" smtClean="0">
                <a:solidFill>
                  <a:srgbClr val="FFFF00"/>
                </a:solidFill>
                <a:effectLst/>
              </a:rPr>
              <a:t>системы  степа</a:t>
            </a:r>
            <a:r>
              <a:rPr lang="ru-RU" sz="2000" b="1" dirty="0">
                <a:solidFill>
                  <a:srgbClr val="FFFF00"/>
                </a:solidFill>
                <a:effectLst/>
              </a:rPr>
              <a:t>. </a:t>
            </a:r>
            <a:r>
              <a:rPr lang="ru-RU" sz="2000" b="1" dirty="0" err="1">
                <a:solidFill>
                  <a:srgbClr val="FFFF00"/>
                </a:solidFill>
                <a:effectLst/>
              </a:rPr>
              <a:t>Лейн</a:t>
            </a:r>
            <a:r>
              <a:rPr lang="ru-RU" sz="2000" b="1" dirty="0">
                <a:solidFill>
                  <a:srgbClr val="FFFF00"/>
                </a:solidFill>
                <a:effectLst/>
              </a:rPr>
              <a:t> </a:t>
            </a:r>
            <a:r>
              <a:rPr lang="ru-RU" sz="2000" b="1" dirty="0" smtClean="0">
                <a:solidFill>
                  <a:srgbClr val="FFFF00"/>
                </a:solidFill>
                <a:effectLst/>
              </a:rPr>
              <a:t>разработал </a:t>
            </a:r>
            <a:r>
              <a:rPr lang="ru-RU" sz="2000" b="1" dirty="0">
                <a:solidFill>
                  <a:srgbClr val="FFFF00"/>
                </a:solidFill>
                <a:effectLst/>
              </a:rPr>
              <a:t>уникальный стиль, используя свое тело как музыкальный инструмент, смешивая афро-производные синкопированные ритмы с движениями ирландской джиг и катушки. </a:t>
            </a:r>
            <a:endParaRPr lang="ru-RU" sz="2000" b="1" dirty="0">
              <a:solidFill>
                <a:srgbClr val="FFFF00"/>
              </a:solidFill>
            </a:endParaRPr>
          </a:p>
        </p:txBody>
      </p:sp>
      <p:pic>
        <p:nvPicPr>
          <p:cNvPr id="1026" name="Picture 2" descr="C:\Users\Татьяна Евгеньевна\Pictures\William_Henry_La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3184" y="476672"/>
            <a:ext cx="344813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609544"/>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692696"/>
            <a:ext cx="4495016" cy="5040560"/>
          </a:xfrm>
        </p:spPr>
      </p:pic>
      <p:sp>
        <p:nvSpPr>
          <p:cNvPr id="3" name="Заголовок 2"/>
          <p:cNvSpPr>
            <a:spLocks noGrp="1"/>
          </p:cNvSpPr>
          <p:nvPr>
            <p:ph type="title"/>
          </p:nvPr>
        </p:nvSpPr>
        <p:spPr>
          <a:xfrm>
            <a:off x="323528" y="5229200"/>
            <a:ext cx="3938776" cy="648072"/>
          </a:xfrm>
        </p:spPr>
        <p:txBody>
          <a:bodyPr/>
          <a:lstStyle/>
          <a:p>
            <a:r>
              <a:rPr lang="ru-RU" sz="2000" b="1" dirty="0">
                <a:solidFill>
                  <a:srgbClr val="FFC000"/>
                </a:solidFill>
                <a:effectLst/>
              </a:rPr>
              <a:t>Поначалу джазовый танец существовал исключительно как театральный танец, неразрывно связанный с музыкой и пением. </a:t>
            </a:r>
            <a:r>
              <a:rPr lang="ru-RU" sz="2000" b="1" dirty="0" smtClean="0">
                <a:solidFill>
                  <a:srgbClr val="FFC000"/>
                </a:solidFill>
                <a:effectLst/>
              </a:rPr>
              <a:t> </a:t>
            </a:r>
            <a:r>
              <a:rPr lang="ru-RU" sz="2000" b="1" dirty="0">
                <a:solidFill>
                  <a:srgbClr val="FFC000"/>
                </a:solidFill>
                <a:effectLst/>
              </a:rPr>
              <a:t>В период конца девятнадцатого – начала двадцатого века черные танцы, такие как чарльстон, ту </a:t>
            </a:r>
            <a:r>
              <a:rPr lang="ru-RU" sz="2000" b="1" dirty="0" err="1">
                <a:solidFill>
                  <a:srgbClr val="FFC000"/>
                </a:solidFill>
                <a:effectLst/>
              </a:rPr>
              <a:t>стэп</a:t>
            </a:r>
            <a:r>
              <a:rPr lang="ru-RU" sz="2000" b="1" dirty="0">
                <a:solidFill>
                  <a:srgbClr val="FFC000"/>
                </a:solidFill>
                <a:effectLst/>
              </a:rPr>
              <a:t>, </a:t>
            </a:r>
            <a:r>
              <a:rPr lang="ru-RU" sz="2000" b="1" dirty="0" err="1">
                <a:solidFill>
                  <a:srgbClr val="FFC000"/>
                </a:solidFill>
                <a:effectLst/>
              </a:rPr>
              <a:t>блэк</a:t>
            </a:r>
            <a:r>
              <a:rPr lang="ru-RU" sz="2000" b="1" dirty="0">
                <a:solidFill>
                  <a:srgbClr val="FFC000"/>
                </a:solidFill>
                <a:effectLst/>
              </a:rPr>
              <a:t> </a:t>
            </a:r>
            <a:r>
              <a:rPr lang="ru-RU" sz="2000" b="1" dirty="0" err="1">
                <a:solidFill>
                  <a:srgbClr val="FFC000"/>
                </a:solidFill>
                <a:effectLst/>
              </a:rPr>
              <a:t>боттон</a:t>
            </a:r>
            <a:r>
              <a:rPr lang="ru-RU" sz="2000" b="1" dirty="0">
                <a:solidFill>
                  <a:srgbClr val="FFC000"/>
                </a:solidFill>
                <a:effectLst/>
              </a:rPr>
              <a:t>, шимми, </a:t>
            </a:r>
            <a:r>
              <a:rPr lang="ru-RU" sz="2000" b="1" dirty="0" err="1">
                <a:solidFill>
                  <a:srgbClr val="FFC000"/>
                </a:solidFill>
                <a:effectLst/>
              </a:rPr>
              <a:t>фанки</a:t>
            </a:r>
            <a:r>
              <a:rPr lang="ru-RU" sz="2000" b="1" dirty="0">
                <a:solidFill>
                  <a:srgbClr val="FFC000"/>
                </a:solidFill>
                <a:effectLst/>
              </a:rPr>
              <a:t> бат, становятся очень популярными не только в Америке, но и в Европе. Приблизительно в то же время появился сам термин «джаз» </a:t>
            </a:r>
            <a:r>
              <a:rPr lang="ru-RU" sz="2000" b="1" dirty="0" smtClean="0">
                <a:solidFill>
                  <a:srgbClr val="FFC000"/>
                </a:solidFill>
                <a:effectLst/>
              </a:rPr>
              <a:t>и  «джазовый </a:t>
            </a:r>
            <a:r>
              <a:rPr lang="ru-RU" sz="2000" b="1" dirty="0">
                <a:solidFill>
                  <a:srgbClr val="FFC000"/>
                </a:solidFill>
                <a:effectLst/>
              </a:rPr>
              <a:t>танец».</a:t>
            </a:r>
            <a:r>
              <a:rPr lang="ru-RU" b="1" dirty="0">
                <a:solidFill>
                  <a:srgbClr val="FFC000"/>
                </a:solidFill>
                <a:effectLst/>
              </a:rPr>
              <a:t> </a:t>
            </a:r>
            <a:endParaRPr lang="ru-RU" b="1" dirty="0">
              <a:solidFill>
                <a:srgbClr val="FFC000"/>
              </a:solidFill>
            </a:endParaRPr>
          </a:p>
        </p:txBody>
      </p:sp>
    </p:spTree>
    <p:extLst>
      <p:ext uri="{BB962C8B-B14F-4D97-AF65-F5344CB8AC3E}">
        <p14:creationId xmlns:p14="http://schemas.microsoft.com/office/powerpoint/2010/main" val="34517844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7624" y="357791"/>
            <a:ext cx="6696744" cy="4539528"/>
          </a:xfrm>
        </p:spPr>
      </p:pic>
      <p:sp>
        <p:nvSpPr>
          <p:cNvPr id="3" name="Заголовок 2"/>
          <p:cNvSpPr>
            <a:spLocks noGrp="1"/>
          </p:cNvSpPr>
          <p:nvPr>
            <p:ph type="title"/>
          </p:nvPr>
        </p:nvSpPr>
        <p:spPr>
          <a:xfrm>
            <a:off x="755576" y="4941168"/>
            <a:ext cx="7543800" cy="914400"/>
          </a:xfrm>
        </p:spPr>
        <p:txBody>
          <a:bodyPr/>
          <a:lstStyle/>
          <a:p>
            <a:pPr algn="ctr"/>
            <a:r>
              <a:rPr lang="ru-RU" sz="2000" b="1" dirty="0">
                <a:solidFill>
                  <a:srgbClr val="FFC000"/>
                </a:solidFill>
                <a:effectLst/>
              </a:rPr>
              <a:t>Огромную роль джазовый танец сыграл в истории развития мюзикла. В 30- 40-е годы происходит процесс художественной эволюции мюзикла</a:t>
            </a:r>
            <a:endParaRPr lang="ru-RU" sz="2000" b="1" dirty="0">
              <a:solidFill>
                <a:srgbClr val="FFC000"/>
              </a:solidFill>
            </a:endParaRPr>
          </a:p>
        </p:txBody>
      </p:sp>
    </p:spTree>
    <p:extLst>
      <p:ext uri="{BB962C8B-B14F-4D97-AF65-F5344CB8AC3E}">
        <p14:creationId xmlns:p14="http://schemas.microsoft.com/office/powerpoint/2010/main" val="265909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08104" y="836712"/>
            <a:ext cx="3236208" cy="5184576"/>
          </a:xfrm>
        </p:spPr>
      </p:pic>
      <p:sp>
        <p:nvSpPr>
          <p:cNvPr id="3" name="Заголовок 2"/>
          <p:cNvSpPr>
            <a:spLocks noGrp="1"/>
          </p:cNvSpPr>
          <p:nvPr>
            <p:ph type="title"/>
          </p:nvPr>
        </p:nvSpPr>
        <p:spPr>
          <a:xfrm>
            <a:off x="323528" y="5157192"/>
            <a:ext cx="4392488" cy="1512168"/>
          </a:xfrm>
        </p:spPr>
        <p:txBody>
          <a:bodyPr/>
          <a:lstStyle/>
          <a:p>
            <a:r>
              <a:rPr lang="ru-RU" sz="2000" b="1" dirty="0" smtClean="0">
                <a:solidFill>
                  <a:srgbClr val="FFC000"/>
                </a:solidFill>
                <a:effectLst/>
              </a:rPr>
              <a:t>Наиболее </a:t>
            </a:r>
            <a:r>
              <a:rPr lang="ru-RU" sz="2000" b="1" dirty="0">
                <a:solidFill>
                  <a:srgbClr val="FFC000"/>
                </a:solidFill>
                <a:effectLst/>
              </a:rPr>
              <a:t>известным хореографом, танцовщицей, писателем, этнографом и антропологом была Кэтрин </a:t>
            </a:r>
            <a:r>
              <a:rPr lang="ru-RU" sz="2000" b="1" dirty="0" err="1">
                <a:solidFill>
                  <a:srgbClr val="FFC000"/>
                </a:solidFill>
                <a:effectLst/>
              </a:rPr>
              <a:t>Данхэм</a:t>
            </a:r>
            <a:r>
              <a:rPr lang="ru-RU" sz="2000" b="1" dirty="0">
                <a:solidFill>
                  <a:srgbClr val="FFC000"/>
                </a:solidFill>
                <a:effectLst/>
              </a:rPr>
              <a:t> - человек, которому джазовый танец обязан теорией и методикой. Глубоко изучив историю и конкретно африканские народные танцы, она включила их элементы в свою хореографию. Можно с уверенностью назвать точную дату превращения "черного" танца в сценическое искусство. Это 18 апреля 1940 года, когда Кэтрин </a:t>
            </a:r>
            <a:r>
              <a:rPr lang="ru-RU" sz="2000" b="1" dirty="0" err="1">
                <a:solidFill>
                  <a:srgbClr val="FFC000"/>
                </a:solidFill>
                <a:effectLst/>
              </a:rPr>
              <a:t>Данхэм</a:t>
            </a:r>
            <a:r>
              <a:rPr lang="ru-RU" sz="2000" b="1" dirty="0">
                <a:solidFill>
                  <a:srgbClr val="FFC000"/>
                </a:solidFill>
                <a:effectLst/>
              </a:rPr>
              <a:t> представила в Нью-Йорке свою первую джазовую постановку "Тропики и горячий Джаз" с подзаголовком "От Гаити до Гарлема". </a:t>
            </a:r>
            <a:endParaRPr lang="ru-RU" sz="2000" b="1" dirty="0">
              <a:solidFill>
                <a:srgbClr val="FFC000"/>
              </a:solidFill>
            </a:endParaRPr>
          </a:p>
        </p:txBody>
      </p:sp>
    </p:spTree>
    <p:extLst>
      <p:ext uri="{BB962C8B-B14F-4D97-AF65-F5344CB8AC3E}">
        <p14:creationId xmlns:p14="http://schemas.microsoft.com/office/powerpoint/2010/main" val="2906199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9592" y="1268760"/>
            <a:ext cx="3701616" cy="4608512"/>
          </a:xfrm>
        </p:spPr>
      </p:pic>
      <p:sp>
        <p:nvSpPr>
          <p:cNvPr id="3" name="Заголовок 2"/>
          <p:cNvSpPr>
            <a:spLocks noGrp="1"/>
          </p:cNvSpPr>
          <p:nvPr>
            <p:ph type="title"/>
          </p:nvPr>
        </p:nvSpPr>
        <p:spPr>
          <a:xfrm>
            <a:off x="4788024" y="5013176"/>
            <a:ext cx="4082792" cy="914400"/>
          </a:xfrm>
        </p:spPr>
        <p:txBody>
          <a:bodyPr/>
          <a:lstStyle/>
          <a:p>
            <a:r>
              <a:rPr lang="ru-RU" sz="1800" b="1" dirty="0">
                <a:solidFill>
                  <a:srgbClr val="FFC000"/>
                </a:solidFill>
                <a:effectLst/>
              </a:rPr>
              <a:t>Джазовый танец, пройдя путь от бытового, фольклорного танца через сценический, театральный танец, постепенно становился особым видом танцевального искусства. В 30-е годы интерес к джазовому танцу несколько угасает. Это вызвано тем, что "черное" искусство было чисто развлекательным. Многие хореографы пытались создать языком джазового танца более серьезные по теме произведения, однако эти попытки не всегда были успешными.</a:t>
            </a:r>
            <a:r>
              <a:rPr lang="ru-RU" sz="1800" dirty="0">
                <a:effectLst/>
              </a:rPr>
              <a:t/>
            </a:r>
            <a:br>
              <a:rPr lang="ru-RU" sz="1800" dirty="0">
                <a:effectLst/>
              </a:rPr>
            </a:br>
            <a:endParaRPr lang="ru-RU" sz="1800" dirty="0"/>
          </a:p>
        </p:txBody>
      </p:sp>
    </p:spTree>
    <p:extLst>
      <p:ext uri="{BB962C8B-B14F-4D97-AF65-F5344CB8AC3E}">
        <p14:creationId xmlns:p14="http://schemas.microsoft.com/office/powerpoint/2010/main" val="239458218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6346" y="685800"/>
            <a:ext cx="5510508" cy="3657600"/>
          </a:xfrm>
        </p:spPr>
      </p:pic>
      <p:sp>
        <p:nvSpPr>
          <p:cNvPr id="3" name="Заголовок 2"/>
          <p:cNvSpPr>
            <a:spLocks noGrp="1"/>
          </p:cNvSpPr>
          <p:nvPr>
            <p:ph type="title"/>
          </p:nvPr>
        </p:nvSpPr>
        <p:spPr/>
        <p:txBody>
          <a:bodyPr/>
          <a:lstStyle/>
          <a:p>
            <a:r>
              <a:rPr lang="ru-RU" sz="1600" dirty="0">
                <a:solidFill>
                  <a:srgbClr val="FFC000"/>
                </a:solidFill>
                <a:effectLst/>
              </a:rPr>
              <a:t>К концу 60-х годов джаз-танец прочно занял свое место в ряду направлений современной хореографии. Его применение было достаточно широко: бытовой танец, танец театральный, танец кино, и, наконец, чисто хореографические спектакли, созданные языком джазового танца. </a:t>
            </a:r>
            <a:endParaRPr lang="ru-RU" sz="1600" dirty="0">
              <a:solidFill>
                <a:srgbClr val="FFC000"/>
              </a:solidFill>
            </a:endParaRPr>
          </a:p>
        </p:txBody>
      </p:sp>
    </p:spTree>
    <p:extLst>
      <p:ext uri="{BB962C8B-B14F-4D97-AF65-F5344CB8AC3E}">
        <p14:creationId xmlns:p14="http://schemas.microsoft.com/office/powerpoint/2010/main" val="37381119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1719</TotalTime>
  <Words>504</Words>
  <Application>Microsoft Office PowerPoint</Application>
  <PresentationFormat>Экран (4:3)</PresentationFormat>
  <Paragraphs>17</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Базовая</vt:lpstr>
      <vt:lpstr>Что такое джаз-танец?</vt:lpstr>
      <vt:lpstr>Jazz dance (Джаз танец) - это импровизация и совершенство свободы движений тела. Для танцев «джаз» характерны элементы фольклорного танца, соула, классики, степа и бита. Джаз танец – это эмоции, танец ощущений, ему присущи эффектные позы, вращения и повороты, прыжки, изолированные движения разных частей тела в разных ритмах, что предусматривает овладение особой техникой танца.  </vt:lpstr>
      <vt:lpstr>Соединенные Штаты Америки привнесли в мировую хореографическую эволюцию два художественных элемента: "свободный" танец Айседоры Дункан и афро-американский джазовый танец. </vt:lpstr>
      <vt:lpstr>История танца джаз началась в 1830 году, когда на сцене театра Луисвиля был поставлен спектакль с участием выдающегося чернокожего танцора Уильяма Хенри Лейна. Именно он считается первым афроамериканским исполнителем джазового танца. Уильям Генри Лейн считаетя как один из самых влиятельных фигур в создании американской системы  степа. Лейн разработал уникальный стиль, используя свое тело как музыкальный инструмент, смешивая афро-производные синкопированные ритмы с движениями ирландской джиг и катушки. </vt:lpstr>
      <vt:lpstr>Поначалу джазовый танец существовал исключительно как театральный танец, неразрывно связанный с музыкой и пением.  В период конца девятнадцатого – начала двадцатого века черные танцы, такие как чарльстон, ту стэп, блэк боттон, шимми, фанки бат, становятся очень популярными не только в Америке, но и в Европе. Приблизительно в то же время появился сам термин «джаз» и  «джазовый танец». </vt:lpstr>
      <vt:lpstr>Огромную роль джазовый танец сыграл в истории развития мюзикла. В 30- 40-е годы происходит процесс художественной эволюции мюзикла</vt:lpstr>
      <vt:lpstr>Наиболее известным хореографом, танцовщицей, писателем, этнографом и антропологом была Кэтрин Данхэм - человек, которому джазовый танец обязан теорией и методикой. Глубоко изучив историю и конкретно африканские народные танцы, она включила их элементы в свою хореографию. Можно с уверенностью назвать точную дату превращения "черного" танца в сценическое искусство. Это 18 апреля 1940 года, когда Кэтрин Данхэм представила в Нью-Йорке свою первую джазовую постановку "Тропики и горячий Джаз" с подзаголовком "От Гаити до Гарлема". </vt:lpstr>
      <vt:lpstr>Джазовый танец, пройдя путь от бытового, фольклорного танца через сценический, театральный танец, постепенно становился особым видом танцевального искусства. В 30-е годы интерес к джазовому танцу несколько угасает. Это вызвано тем, что "черное" искусство было чисто развлекательным. Многие хореографы пытались создать языком джазового танца более серьезные по теме произведения, однако эти попытки не всегда были успешными. </vt:lpstr>
      <vt:lpstr>К концу 60-х годов джаз-танец прочно занял свое место в ряду направлений современной хореографии. Его применение было достаточно широко: бытовой танец, танец театральный, танец кино, и, наконец, чисто хореографические спектакли, созданные языком джазового танца. </vt:lpstr>
      <vt:lpstr>Будучи "открытой" системой, джазовый танец в своих исканиях обращается к средствам выразительности других систем и направлений танца, вбирая в себя достижения, открытые танцем-модерн, классическим танцем, народной хореографией и другими направлениями танцевального искусства.</vt:lpstr>
      <vt:lpstr>Мы открываем двери в джаз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такое джаз-танец?</dc:title>
  <dc:creator>Татьяна Евгеньевна</dc:creator>
  <cp:lastModifiedBy>Татьяна Евгеньевна</cp:lastModifiedBy>
  <cp:revision>15</cp:revision>
  <dcterms:created xsi:type="dcterms:W3CDTF">2013-12-14T15:38:21Z</dcterms:created>
  <dcterms:modified xsi:type="dcterms:W3CDTF">2013-12-21T09:14:36Z</dcterms:modified>
</cp:coreProperties>
</file>