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0" r:id="rId4"/>
    <p:sldId id="261" r:id="rId5"/>
    <p:sldId id="262" r:id="rId6"/>
    <p:sldId id="263" r:id="rId7"/>
    <p:sldId id="271" r:id="rId8"/>
    <p:sldId id="268" r:id="rId9"/>
    <p:sldId id="272" r:id="rId10"/>
    <p:sldId id="269" r:id="rId11"/>
    <p:sldId id="265" r:id="rId12"/>
    <p:sldId id="267" r:id="rId13"/>
    <p:sldId id="266" r:id="rId14"/>
    <p:sldId id="270" r:id="rId15"/>
    <p:sldId id="259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3300"/>
    <a:srgbClr val="A3E7FF"/>
    <a:srgbClr val="AFDD7D"/>
    <a:srgbClr val="BEE3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Результат анкетирования учащихся</a:t>
            </a:r>
          </a:p>
          <a:p>
            <a:pPr>
              <a:defRPr/>
            </a:pPr>
            <a:r>
              <a:rPr lang="ru-RU"/>
              <a:t> 5-7 </a:t>
            </a:r>
            <a:r>
              <a:rPr lang="ru-RU" smtClean="0"/>
              <a:t>классов (%)</a:t>
            </a:r>
            <a:endParaRPr lang="ru-RU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Лист1!$B$4</c:f>
              <c:strCache>
                <c:ptCount val="1"/>
                <c:pt idx="0">
                  <c:v>изучаю с интересом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Лист1!$A$5:$A$14</c:f>
              <c:strCache>
                <c:ptCount val="10"/>
                <c:pt idx="0">
                  <c:v>русский язык</c:v>
                </c:pt>
                <c:pt idx="1">
                  <c:v>литература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история</c:v>
                </c:pt>
                <c:pt idx="5">
                  <c:v>природоведение</c:v>
                </c:pt>
                <c:pt idx="6">
                  <c:v>физкультура</c:v>
                </c:pt>
                <c:pt idx="7">
                  <c:v>труд</c:v>
                </c:pt>
                <c:pt idx="8">
                  <c:v>изо</c:v>
                </c:pt>
                <c:pt idx="9">
                  <c:v>музыка</c:v>
                </c:pt>
              </c:strCache>
            </c:strRef>
          </c:cat>
          <c:val>
            <c:numRef>
              <c:f>Лист1!$B$5:$B$14</c:f>
              <c:numCache>
                <c:formatCode>General</c:formatCode>
                <c:ptCount val="10"/>
                <c:pt idx="0">
                  <c:v>12</c:v>
                </c:pt>
                <c:pt idx="1">
                  <c:v>24</c:v>
                </c:pt>
                <c:pt idx="2">
                  <c:v>12</c:v>
                </c:pt>
                <c:pt idx="3">
                  <c:v>58</c:v>
                </c:pt>
                <c:pt idx="4">
                  <c:v>40</c:v>
                </c:pt>
                <c:pt idx="5">
                  <c:v>47</c:v>
                </c:pt>
                <c:pt idx="6">
                  <c:v>90</c:v>
                </c:pt>
                <c:pt idx="7">
                  <c:v>82</c:v>
                </c:pt>
                <c:pt idx="8">
                  <c:v>85</c:v>
                </c:pt>
                <c:pt idx="9">
                  <c:v>77</c:v>
                </c:pt>
              </c:numCache>
            </c:numRef>
          </c:val>
        </c:ser>
        <c:shape val="cylinder"/>
        <c:axId val="70763648"/>
        <c:axId val="70765184"/>
        <c:axId val="0"/>
      </c:bar3DChart>
      <c:catAx>
        <c:axId val="70763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0765184"/>
        <c:crosses val="autoZero"/>
        <c:auto val="1"/>
        <c:lblAlgn val="ctr"/>
        <c:lblOffset val="100"/>
      </c:catAx>
      <c:valAx>
        <c:axId val="707651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0763648"/>
        <c:crosses val="autoZero"/>
        <c:crossBetween val="between"/>
        <c:majorUnit val="20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ru-RU"/>
          </a:p>
        </c:txPr>
      </c:legendEntry>
      <c:layout>
        <c:manualLayout>
          <c:xMode val="edge"/>
          <c:yMode val="edge"/>
          <c:x val="0.75230969512024415"/>
          <c:y val="0.35316048807873152"/>
          <c:w val="0.2443360306628207"/>
          <c:h val="8.0629644249614024E-2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40D102-C7FD-4C16-B753-F71058DE6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ku4mina.ucoz.ru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642938" y="1214438"/>
            <a:ext cx="7858125" cy="4000500"/>
          </a:xfrm>
          <a:prstGeom prst="flowChartAlternateProcess">
            <a:avLst/>
          </a:prstGeom>
          <a:solidFill>
            <a:srgbClr val="A3E7FF">
              <a:alpha val="88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6356350"/>
            <a:ext cx="1204913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ma-SE" sz="800" dirty="0">
                <a:solidFill>
                  <a:srgbClr val="00B0F0"/>
                </a:solidFill>
                <a:latin typeface="+mn-lt"/>
                <a:hlinkClick r:id="rId2"/>
              </a:rPr>
              <a:t>http://ku4mina.ucoz.ru/</a:t>
            </a:r>
            <a:endParaRPr lang="ru-RU" sz="8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00962" cy="145733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5BBF85-82D4-45B8-A944-9B9E9E5B35BB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5172E-DD55-4CD5-9D4C-7F3D580B3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6CD8A7-9687-4D0F-8AE4-8EA23E88F308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571E0-4A91-4883-905C-DC6F770A4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FA8FB7-48F3-45EE-87D9-E74CD703A6D0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DC34-8A78-4E95-88AD-0F45DAD4F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CF0CEE-27C0-4FBD-A9AE-C0B7504EA8F1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B6EEC-A9CA-4B7A-937F-761ACA5C8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500813"/>
            <a:ext cx="1471613" cy="2206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BAF53F-02A6-44C9-A89E-14A61DD0079D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EE9C0-1A6D-4507-9B34-B537D74A4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07E780-2E9B-45DA-AD92-BD5733E55CB5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B240-F696-4A80-A8BA-A70022621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D3D48C-B9BF-442F-A347-6D6EBE75906D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5E4C-FF55-4692-8695-ECB167DE7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1BACF1-E0FF-4F25-92BD-5D1D6384AF33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B275-305F-4A4D-9CCD-A87B6FD17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C262C7-BFFF-40C5-9302-538E2D0BFC17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D26A5-68C1-487A-9160-B11B4F15F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ku4mina.ucoz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214313" y="142875"/>
            <a:ext cx="8715375" cy="6215063"/>
          </a:xfrm>
          <a:prstGeom prst="flowChartAlternateProcess">
            <a:avLst/>
          </a:prstGeom>
          <a:solidFill>
            <a:srgbClr val="A3E7FF">
              <a:alpha val="87843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7" name="Рисунок 8" descr="спорт.jpeg"/>
          <p:cNvPicPr>
            <a:picLocks noChangeAspect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79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71613" cy="36512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428625"/>
            <a:ext cx="82296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88B81D-616B-431D-A1E3-C50CBA091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88" y="6286500"/>
            <a:ext cx="12858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ma-SE" sz="800" dirty="0">
                <a:solidFill>
                  <a:srgbClr val="00B0F0"/>
                </a:solidFill>
                <a:latin typeface="+mn-lt"/>
                <a:hlinkClick r:id="rId15"/>
              </a:rPr>
              <a:t>http://ku4mina.ucoz.ru/</a:t>
            </a:r>
            <a:endParaRPr lang="ru-RU" sz="800" dirty="0">
              <a:solidFill>
                <a:srgbClr val="00B0F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714375" y="1643063"/>
            <a:ext cx="7700963" cy="1457325"/>
          </a:xfrm>
        </p:spPr>
        <p:txBody>
          <a:bodyPr/>
          <a:lstStyle/>
          <a:p>
            <a:r>
              <a:rPr lang="ru-RU" sz="4000" b="1" i="1" smtClean="0"/>
              <a:t/>
            </a:r>
            <a:br>
              <a:rPr lang="ru-RU" sz="4000" b="1" i="1" smtClean="0"/>
            </a:br>
            <a:r>
              <a:rPr lang="ru-RU" sz="4000" b="1" i="1" smtClean="0"/>
              <a:t>Использование соревновательно-игрового метода </a:t>
            </a:r>
            <a:br>
              <a:rPr lang="ru-RU" sz="4000" b="1" i="1" smtClean="0"/>
            </a:br>
            <a:r>
              <a:rPr lang="ru-RU" sz="4000" b="1" i="1" smtClean="0"/>
              <a:t>на уроках физической культуры.</a:t>
            </a:r>
            <a:endParaRPr lang="ru-RU" sz="4800" b="1" i="1" smtClean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575" y="3836988"/>
            <a:ext cx="5751513" cy="1752600"/>
          </a:xfrm>
        </p:spPr>
        <p:txBody>
          <a:bodyPr>
            <a:normAutofit/>
          </a:bodyPr>
          <a:lstStyle/>
          <a:p>
            <a:r>
              <a:rPr lang="ru-RU" sz="2800" b="1" i="1" smtClean="0">
                <a:solidFill>
                  <a:srgbClr val="CC3300"/>
                </a:solidFill>
              </a:rPr>
              <a:t>Педагогический опыт</a:t>
            </a:r>
            <a:br>
              <a:rPr lang="ru-RU" sz="2800" b="1" i="1" smtClean="0">
                <a:solidFill>
                  <a:srgbClr val="CC3300"/>
                </a:solidFill>
              </a:rPr>
            </a:br>
            <a:r>
              <a:rPr lang="ru-RU" sz="2800" b="1" i="1" smtClean="0">
                <a:solidFill>
                  <a:srgbClr val="CC3300"/>
                </a:solidFill>
              </a:rPr>
              <a:t>учителя физической культуры </a:t>
            </a:r>
          </a:p>
          <a:p>
            <a:r>
              <a:rPr lang="ru-RU" sz="2800" b="1" i="1" smtClean="0">
                <a:solidFill>
                  <a:srgbClr val="CC3300"/>
                </a:solidFill>
              </a:rPr>
              <a:t>Сосюра С.Н.</a:t>
            </a:r>
          </a:p>
        </p:txBody>
      </p:sp>
      <p:sp>
        <p:nvSpPr>
          <p:cNvPr id="2" name="Подзаголовок 2"/>
          <p:cNvSpPr>
            <a:spLocks/>
          </p:cNvSpPr>
          <p:nvPr/>
        </p:nvSpPr>
        <p:spPr bwMode="auto">
          <a:xfrm>
            <a:off x="1619250" y="0"/>
            <a:ext cx="57515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600" b="1" i="1">
                <a:solidFill>
                  <a:srgbClr val="000099"/>
                </a:solidFill>
                <a:latin typeface="Calibri" pitchFamily="34" charset="0"/>
              </a:rPr>
              <a:t>Муниципальное бюджетное образовательное учреждение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600" b="1" i="1">
                <a:solidFill>
                  <a:srgbClr val="000099"/>
                </a:solidFill>
                <a:latin typeface="Calibri" pitchFamily="34" charset="0"/>
              </a:rPr>
              <a:t>Муниципального объединения г.Нягань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600" b="1" i="1">
                <a:solidFill>
                  <a:srgbClr val="000099"/>
                </a:solidFill>
                <a:latin typeface="Calibri" pitchFamily="34" charset="0"/>
              </a:rPr>
              <a:t>«Средняя общеобразовательная школа №4»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10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573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: 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/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		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развитие двигательной активности детей путем       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соревновательно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–игрового метода</a:t>
            </a:r>
            <a:r>
              <a:rPr lang="ru-RU" sz="2400" dirty="0"/>
              <a:t/>
            </a:r>
            <a:br>
              <a:rPr lang="ru-RU" sz="2400" dirty="0"/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8111" name="AutoShape 47"/>
          <p:cNvSpPr>
            <a:spLocks noChangeArrowheads="1"/>
          </p:cNvSpPr>
          <p:nvPr/>
        </p:nvSpPr>
        <p:spPr bwMode="ltGray">
          <a:xfrm rot="5400000" flipH="1">
            <a:off x="-2016125" y="1756967"/>
            <a:ext cx="4032250" cy="4233044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lumMod val="50000"/>
                </a:schemeClr>
              </a:gs>
              <a:gs pos="100000">
                <a:schemeClr val="bg2">
                  <a:gamma/>
                  <a:tint val="0"/>
                  <a:invGamma/>
                  <a:alpha val="48000"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+mn-lt"/>
                <a:cs typeface="+mn-cs"/>
              </a:rPr>
              <a:t>Задачи</a:t>
            </a:r>
          </a:p>
        </p:txBody>
      </p:sp>
      <p:sp>
        <p:nvSpPr>
          <p:cNvPr id="5126" name="AutoShape 48"/>
          <p:cNvSpPr>
            <a:spLocks noChangeArrowheads="1"/>
          </p:cNvSpPr>
          <p:nvPr/>
        </p:nvSpPr>
        <p:spPr bwMode="gray">
          <a:xfrm>
            <a:off x="1500188" y="5715000"/>
            <a:ext cx="7429530" cy="57150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ru-RU" sz="2000" b="1" i="1" dirty="0" smtClean="0">
                <a:latin typeface="Times New Roman" pitchFamily="18" charset="0"/>
              </a:rPr>
              <a:t>Содействовать воспитанию нравственных и волевых качеств,</a:t>
            </a:r>
          </a:p>
          <a:p>
            <a:pPr eaLnBrk="0" hangingPunct="0"/>
            <a:r>
              <a:rPr lang="ru-RU" sz="2000" b="1" i="1" dirty="0" smtClean="0">
                <a:latin typeface="Times New Roman" pitchFamily="18" charset="0"/>
              </a:rPr>
              <a:t> развитию психических процессов и свойств личности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AutoShape 49"/>
          <p:cNvSpPr>
            <a:spLocks noChangeArrowheads="1"/>
          </p:cNvSpPr>
          <p:nvPr/>
        </p:nvSpPr>
        <p:spPr bwMode="gray">
          <a:xfrm>
            <a:off x="2286000" y="4786313"/>
            <a:ext cx="6715156" cy="65722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ru-RU" sz="2000" b="1" i="1" dirty="0" smtClean="0">
                <a:latin typeface="Times New Roman" pitchFamily="18" charset="0"/>
              </a:rPr>
              <a:t>Воспитывать потребности и умения у учащихся</a:t>
            </a:r>
          </a:p>
          <a:p>
            <a:pPr eaLnBrk="0" hangingPunct="0"/>
            <a:r>
              <a:rPr lang="ru-RU" sz="2000" b="1" i="1" dirty="0" smtClean="0">
                <a:latin typeface="Times New Roman" pitchFamily="18" charset="0"/>
              </a:rPr>
              <a:t>самостоятельно заниматься физической культурой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AutoShape 50"/>
          <p:cNvSpPr>
            <a:spLocks noChangeArrowheads="1"/>
          </p:cNvSpPr>
          <p:nvPr/>
        </p:nvSpPr>
        <p:spPr bwMode="gray">
          <a:xfrm>
            <a:off x="2571750" y="3857625"/>
            <a:ext cx="6357968" cy="61277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ru-RU" sz="2000" b="1" i="1" dirty="0" smtClean="0">
                <a:latin typeface="Times New Roman" pitchFamily="18" charset="0"/>
              </a:rPr>
              <a:t>Обучать жизненно важным двигательным умениям</a:t>
            </a:r>
          </a:p>
          <a:p>
            <a:pPr eaLnBrk="0" hangingPunct="0"/>
            <a:r>
              <a:rPr lang="ru-RU" sz="2000" b="1" i="1" dirty="0" smtClean="0">
                <a:latin typeface="Times New Roman" pitchFamily="18" charset="0"/>
              </a:rPr>
              <a:t> и навыкам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AutoShape 51"/>
          <p:cNvSpPr>
            <a:spLocks noChangeArrowheads="1"/>
          </p:cNvSpPr>
          <p:nvPr/>
        </p:nvSpPr>
        <p:spPr bwMode="gray">
          <a:xfrm>
            <a:off x="2571750" y="3000375"/>
            <a:ext cx="6357968" cy="623888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ru-RU" sz="2000" b="1" i="1" dirty="0" smtClean="0">
                <a:latin typeface="Times New Roman" pitchFamily="18" charset="0"/>
              </a:rPr>
              <a:t>Способствовать приобретению необходимых знаний </a:t>
            </a:r>
          </a:p>
          <a:p>
            <a:pPr eaLnBrk="0" hangingPunct="0"/>
            <a:r>
              <a:rPr lang="ru-RU" sz="2000" b="1" i="1" dirty="0" smtClean="0">
                <a:latin typeface="Times New Roman" pitchFamily="18" charset="0"/>
              </a:rPr>
              <a:t>в области физкультуры и спорта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AutoShape 52"/>
          <p:cNvSpPr>
            <a:spLocks noChangeArrowheads="1"/>
          </p:cNvSpPr>
          <p:nvPr/>
        </p:nvSpPr>
        <p:spPr bwMode="gray">
          <a:xfrm>
            <a:off x="1857374" y="2071688"/>
            <a:ext cx="7072343" cy="608012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ru-RU" sz="2000" b="1" i="1" dirty="0" smtClean="0">
                <a:latin typeface="Times New Roman" pitchFamily="18" charset="0"/>
              </a:rPr>
              <a:t>Формировать ценностное отношение у детей к своему </a:t>
            </a:r>
          </a:p>
          <a:p>
            <a:pPr eaLnBrk="0" hangingPunct="0"/>
            <a:r>
              <a:rPr lang="ru-RU" sz="2000" b="1" i="1" dirty="0" smtClean="0">
                <a:latin typeface="Times New Roman" pitchFamily="18" charset="0"/>
              </a:rPr>
              <a:t>здоровью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643063" y="2214563"/>
            <a:ext cx="381000" cy="381000"/>
            <a:chOff x="2078" y="1680"/>
            <a:chExt cx="1615" cy="1615"/>
          </a:xfrm>
        </p:grpSpPr>
        <p:sp>
          <p:nvSpPr>
            <p:cNvPr id="5161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2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0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5164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22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5166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2071688" y="3071813"/>
            <a:ext cx="381000" cy="381000"/>
            <a:chOff x="2078" y="1680"/>
            <a:chExt cx="1615" cy="1615"/>
          </a:xfrm>
        </p:grpSpPr>
        <p:sp>
          <p:nvSpPr>
            <p:cNvPr id="5155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6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7" name="Oval 6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5158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29" name="Oval 6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5160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43125" y="3929063"/>
            <a:ext cx="381000" cy="381000"/>
            <a:chOff x="2078" y="1680"/>
            <a:chExt cx="1615" cy="1615"/>
          </a:xfrm>
        </p:grpSpPr>
        <p:sp>
          <p:nvSpPr>
            <p:cNvPr id="5149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0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34" name="Oval 7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5152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36" name="Oval 7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5154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857375" y="4786313"/>
            <a:ext cx="381000" cy="381000"/>
            <a:chOff x="2078" y="1680"/>
            <a:chExt cx="1615" cy="1615"/>
          </a:xfrm>
        </p:grpSpPr>
        <p:sp>
          <p:nvSpPr>
            <p:cNvPr id="5143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4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41" name="Oval 7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5146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43" name="Oval 7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5148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285875" y="5500688"/>
            <a:ext cx="355600" cy="381000"/>
            <a:chOff x="2078" y="1680"/>
            <a:chExt cx="1615" cy="1615"/>
          </a:xfrm>
        </p:grpSpPr>
        <p:sp>
          <p:nvSpPr>
            <p:cNvPr id="5137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8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48" name="Oval 84"/>
            <p:cNvSpPr>
              <a:spLocks noChangeArrowheads="1"/>
            </p:cNvSpPr>
            <p:nvPr/>
          </p:nvSpPr>
          <p:spPr bwMode="gray">
            <a:xfrm>
              <a:off x="2251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5140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50" name="Oval 86"/>
            <p:cNvSpPr>
              <a:spLocks noChangeArrowheads="1"/>
            </p:cNvSpPr>
            <p:nvPr/>
          </p:nvSpPr>
          <p:spPr bwMode="gray">
            <a:xfrm>
              <a:off x="2338" y="1936"/>
              <a:ext cx="1096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5142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5136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"/>
          <p:cNvGrpSpPr>
            <a:grpSpLocks/>
          </p:cNvGrpSpPr>
          <p:nvPr/>
        </p:nvGrpSpPr>
        <p:grpSpPr bwMode="auto">
          <a:xfrm>
            <a:off x="2214547" y="2000240"/>
            <a:ext cx="5000660" cy="3175003"/>
            <a:chOff x="995" y="1472"/>
            <a:chExt cx="3785" cy="1872"/>
          </a:xfrm>
        </p:grpSpPr>
        <p:sp>
          <p:nvSpPr>
            <p:cNvPr id="34819" name="AutoShape 4"/>
            <p:cNvSpPr>
              <a:spLocks noChangeArrowheads="1"/>
            </p:cNvSpPr>
            <p:nvPr/>
          </p:nvSpPr>
          <p:spPr bwMode="gray">
            <a:xfrm>
              <a:off x="995" y="1588"/>
              <a:ext cx="3785" cy="1756"/>
            </a:xfrm>
            <a:custGeom>
              <a:avLst/>
              <a:gdLst>
                <a:gd name="T0" fmla="*/ 332 w 21600"/>
                <a:gd name="T1" fmla="*/ 0 h 21600"/>
                <a:gd name="T2" fmla="*/ 97 w 21600"/>
                <a:gd name="T3" fmla="*/ 21 h 21600"/>
                <a:gd name="T4" fmla="*/ 0 w 21600"/>
                <a:gd name="T5" fmla="*/ 71 h 21600"/>
                <a:gd name="T6" fmla="*/ 97 w 21600"/>
                <a:gd name="T7" fmla="*/ 122 h 21600"/>
                <a:gd name="T8" fmla="*/ 332 w 21600"/>
                <a:gd name="T9" fmla="*/ 143 h 21600"/>
                <a:gd name="T10" fmla="*/ 566 w 21600"/>
                <a:gd name="T11" fmla="*/ 122 h 21600"/>
                <a:gd name="T12" fmla="*/ 663 w 21600"/>
                <a:gd name="T13" fmla="*/ 71 h 21600"/>
                <a:gd name="T14" fmla="*/ 566 w 21600"/>
                <a:gd name="T15" fmla="*/ 2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2 w 21600"/>
                <a:gd name="T25" fmla="*/ 3161 h 21600"/>
                <a:gd name="T26" fmla="*/ 18438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13" y="10800"/>
                  </a:moveTo>
                  <a:cubicBezTo>
                    <a:pt x="3013" y="15101"/>
                    <a:pt x="6499" y="18587"/>
                    <a:pt x="10800" y="18587"/>
                  </a:cubicBezTo>
                  <a:cubicBezTo>
                    <a:pt x="15101" y="18587"/>
                    <a:pt x="18587" y="15101"/>
                    <a:pt x="18587" y="10800"/>
                  </a:cubicBezTo>
                  <a:cubicBezTo>
                    <a:pt x="18587" y="6499"/>
                    <a:pt x="15101" y="3013"/>
                    <a:pt x="10800" y="3013"/>
                  </a:cubicBezTo>
                  <a:cubicBezTo>
                    <a:pt x="6499" y="3013"/>
                    <a:pt x="3013" y="6499"/>
                    <a:pt x="3013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3B3B3B"/>
                </a:gs>
                <a:gs pos="50000">
                  <a:srgbClr val="808080"/>
                </a:gs>
                <a:gs pos="100000">
                  <a:srgbClr val="3B3B3B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25" name="AutoShape 5"/>
            <p:cNvSpPr>
              <a:spLocks noChangeArrowheads="1"/>
            </p:cNvSpPr>
            <p:nvPr/>
          </p:nvSpPr>
          <p:spPr bwMode="gray">
            <a:xfrm>
              <a:off x="995" y="1478"/>
              <a:ext cx="3785" cy="1754"/>
            </a:xfrm>
            <a:custGeom>
              <a:avLst/>
              <a:gdLst>
                <a:gd name="G0" fmla="+- 3013 0 0"/>
                <a:gd name="G1" fmla="+- 21600 0 3013"/>
                <a:gd name="G2" fmla="+- 21600 0 30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13" y="10800"/>
                  </a:moveTo>
                  <a:cubicBezTo>
                    <a:pt x="3013" y="15101"/>
                    <a:pt x="6499" y="18587"/>
                    <a:pt x="10800" y="18587"/>
                  </a:cubicBezTo>
                  <a:cubicBezTo>
                    <a:pt x="15101" y="18587"/>
                    <a:pt x="18587" y="15101"/>
                    <a:pt x="18587" y="10800"/>
                  </a:cubicBezTo>
                  <a:cubicBezTo>
                    <a:pt x="18587" y="6499"/>
                    <a:pt x="15101" y="3013"/>
                    <a:pt x="10800" y="3013"/>
                  </a:cubicBezTo>
                  <a:cubicBezTo>
                    <a:pt x="6499" y="3013"/>
                    <a:pt x="3013" y="6499"/>
                    <a:pt x="3013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34821" name="Line 6"/>
            <p:cNvSpPr>
              <a:spLocks noChangeShapeType="1"/>
            </p:cNvSpPr>
            <p:nvPr/>
          </p:nvSpPr>
          <p:spPr bwMode="gray">
            <a:xfrm flipV="1">
              <a:off x="2872" y="1472"/>
              <a:ext cx="0" cy="35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2" name="Line 7"/>
            <p:cNvSpPr>
              <a:spLocks noChangeShapeType="1"/>
            </p:cNvSpPr>
            <p:nvPr/>
          </p:nvSpPr>
          <p:spPr bwMode="gray">
            <a:xfrm>
              <a:off x="1793" y="1974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3" name="Line 8"/>
            <p:cNvSpPr>
              <a:spLocks noChangeShapeType="1"/>
            </p:cNvSpPr>
            <p:nvPr/>
          </p:nvSpPr>
          <p:spPr bwMode="gray">
            <a:xfrm>
              <a:off x="3951" y="1959"/>
              <a:ext cx="0" cy="12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4" name="Line 9"/>
            <p:cNvSpPr>
              <a:spLocks noChangeShapeType="1"/>
            </p:cNvSpPr>
            <p:nvPr/>
          </p:nvSpPr>
          <p:spPr bwMode="gray">
            <a:xfrm flipV="1">
              <a:off x="3951" y="1794"/>
              <a:ext cx="384" cy="16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5" name="Line 10"/>
            <p:cNvSpPr>
              <a:spLocks noChangeShapeType="1"/>
            </p:cNvSpPr>
            <p:nvPr/>
          </p:nvSpPr>
          <p:spPr bwMode="gray">
            <a:xfrm flipH="1" flipV="1">
              <a:off x="1413" y="1801"/>
              <a:ext cx="378" cy="17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6" name="Line 11"/>
            <p:cNvSpPr>
              <a:spLocks noChangeShapeType="1"/>
            </p:cNvSpPr>
            <p:nvPr/>
          </p:nvSpPr>
          <p:spPr bwMode="gray">
            <a:xfrm flipH="1">
              <a:off x="1856" y="2884"/>
              <a:ext cx="291" cy="20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7" name="Line 12"/>
            <p:cNvSpPr>
              <a:spLocks noChangeShapeType="1"/>
            </p:cNvSpPr>
            <p:nvPr/>
          </p:nvSpPr>
          <p:spPr bwMode="gray">
            <a:xfrm>
              <a:off x="3752" y="2843"/>
              <a:ext cx="365" cy="1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8" name="Line 13"/>
            <p:cNvSpPr>
              <a:spLocks noChangeShapeType="1"/>
            </p:cNvSpPr>
            <p:nvPr/>
          </p:nvSpPr>
          <p:spPr bwMode="gray">
            <a:xfrm flipH="1">
              <a:off x="1850" y="3090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9" name="Line 14"/>
            <p:cNvSpPr>
              <a:spLocks noChangeShapeType="1"/>
            </p:cNvSpPr>
            <p:nvPr/>
          </p:nvSpPr>
          <p:spPr bwMode="gray">
            <a:xfrm flipH="1">
              <a:off x="4112" y="3022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30" name="Line 15"/>
          <p:cNvSpPr>
            <a:spLocks noChangeShapeType="1"/>
          </p:cNvSpPr>
          <p:nvPr/>
        </p:nvSpPr>
        <p:spPr bwMode="black">
          <a:xfrm>
            <a:off x="2714612" y="2071678"/>
            <a:ext cx="78581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black">
          <a:xfrm flipH="1">
            <a:off x="5929322" y="2000240"/>
            <a:ext cx="500066" cy="7143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2" name="Line 17"/>
          <p:cNvSpPr>
            <a:spLocks noChangeShapeType="1"/>
          </p:cNvSpPr>
          <p:nvPr/>
        </p:nvSpPr>
        <p:spPr bwMode="black">
          <a:xfrm flipV="1">
            <a:off x="4857752" y="4929198"/>
            <a:ext cx="0" cy="534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gray">
          <a:xfrm flipH="1" flipV="1">
            <a:off x="6929454" y="378619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gray">
          <a:xfrm flipV="1">
            <a:off x="1928794" y="385762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black">
          <a:xfrm rot="20136070">
            <a:off x="1392907" y="1331502"/>
            <a:ext cx="244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tx2"/>
                </a:solidFill>
                <a:cs typeface="Arial" charset="0"/>
              </a:rPr>
              <a:t>Вызывает радость у детей</a:t>
            </a:r>
            <a:endParaRPr lang="en-US" sz="20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black">
          <a:xfrm rot="1083212">
            <a:off x="5449960" y="1091278"/>
            <a:ext cx="25923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tx2"/>
                </a:solidFill>
                <a:cs typeface="Arial" charset="0"/>
              </a:rPr>
              <a:t>Способствует движению в обучении вперед</a:t>
            </a:r>
            <a:endParaRPr lang="en-US" sz="20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34837" name="Text Box 22"/>
          <p:cNvSpPr txBox="1">
            <a:spLocks noChangeArrowheads="1"/>
          </p:cNvSpPr>
          <p:nvPr/>
        </p:nvSpPr>
        <p:spPr bwMode="black">
          <a:xfrm>
            <a:off x="-214346" y="3500438"/>
            <a:ext cx="244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tx2"/>
                </a:solidFill>
                <a:cs typeface="Arial" charset="0"/>
              </a:rPr>
              <a:t>Воспитывает ответственность</a:t>
            </a:r>
            <a:endParaRPr lang="en-US" sz="20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34838" name="Text Box 23"/>
          <p:cNvSpPr txBox="1">
            <a:spLocks noChangeArrowheads="1"/>
          </p:cNvSpPr>
          <p:nvPr/>
        </p:nvSpPr>
        <p:spPr bwMode="black">
          <a:xfrm>
            <a:off x="3571868" y="5500702"/>
            <a:ext cx="2735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tx2"/>
                </a:solidFill>
                <a:cs typeface="Arial" charset="0"/>
              </a:rPr>
              <a:t>Развивает волевые качества</a:t>
            </a:r>
            <a:endParaRPr lang="en-US" sz="20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34839" name="Text Box 24"/>
          <p:cNvSpPr txBox="1">
            <a:spLocks noChangeArrowheads="1"/>
          </p:cNvSpPr>
          <p:nvPr/>
        </p:nvSpPr>
        <p:spPr bwMode="black">
          <a:xfrm>
            <a:off x="7286644" y="3429000"/>
            <a:ext cx="20510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tx2"/>
                </a:solidFill>
                <a:cs typeface="Arial" charset="0"/>
              </a:rPr>
              <a:t>Учит преодолевать трудности</a:t>
            </a:r>
          </a:p>
          <a:p>
            <a:pPr algn="ctr">
              <a:spcBef>
                <a:spcPct val="50000"/>
              </a:spcBef>
            </a:pPr>
            <a:endParaRPr lang="en-US" b="1" dirty="0">
              <a:cs typeface="Arial" charset="0"/>
            </a:endParaRPr>
          </a:p>
        </p:txBody>
      </p:sp>
      <p:sp>
        <p:nvSpPr>
          <p:cNvPr id="34840" name="Text Box 25"/>
          <p:cNvSpPr txBox="1">
            <a:spLocks noChangeArrowheads="1"/>
          </p:cNvSpPr>
          <p:nvPr/>
        </p:nvSpPr>
        <p:spPr bwMode="black">
          <a:xfrm>
            <a:off x="3071802" y="3143248"/>
            <a:ext cx="3455987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>
                <a:latin typeface="Times New Roman" pitchFamily="18" charset="0"/>
              </a:rPr>
              <a:t>соревновательно-игровой</a:t>
            </a:r>
            <a:r>
              <a:rPr lang="ru-RU" sz="2800" b="1" dirty="0">
                <a:latin typeface="Times New Roman" pitchFamily="18" charset="0"/>
              </a:rPr>
              <a:t> метод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7546" name="AutoShape 26"/>
          <p:cNvSpPr>
            <a:spLocks noChangeArrowheads="1"/>
          </p:cNvSpPr>
          <p:nvPr/>
        </p:nvSpPr>
        <p:spPr bwMode="gray">
          <a:xfrm>
            <a:off x="3500430" y="2786058"/>
            <a:ext cx="2339975" cy="663575"/>
          </a:xfrm>
          <a:custGeom>
            <a:avLst/>
            <a:gdLst>
              <a:gd name="G0" fmla="+- 13742 0 0"/>
              <a:gd name="G1" fmla="+- -11677937 0 0"/>
              <a:gd name="G2" fmla="+- 13742 0 -11677937"/>
              <a:gd name="G3" fmla="+- 10800 0 0"/>
              <a:gd name="G4" fmla="+- 0 0 1374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470 0 0"/>
              <a:gd name="G9" fmla="+- 0 0 -11677937"/>
              <a:gd name="G10" fmla="+- 8470 0 2700"/>
              <a:gd name="G11" fmla="cos G10 13742"/>
              <a:gd name="G12" fmla="sin G10 13742"/>
              <a:gd name="G13" fmla="cos 13500 13742"/>
              <a:gd name="G14" fmla="sin 13500 13742"/>
              <a:gd name="G15" fmla="+- G11 10800 0"/>
              <a:gd name="G16" fmla="+- G12 10800 0"/>
              <a:gd name="G17" fmla="+- G13 10800 0"/>
              <a:gd name="G18" fmla="+- G14 10800 0"/>
              <a:gd name="G19" fmla="*/ 8470 1 2"/>
              <a:gd name="G20" fmla="+- G19 5400 0"/>
              <a:gd name="G21" fmla="cos G20 13742"/>
              <a:gd name="G22" fmla="sin G20 13742"/>
              <a:gd name="G23" fmla="+- G21 10800 0"/>
              <a:gd name="G24" fmla="+- G12 G23 G22"/>
              <a:gd name="G25" fmla="+- G22 G23 G11"/>
              <a:gd name="G26" fmla="cos 10800 13742"/>
              <a:gd name="G27" fmla="sin 10800 13742"/>
              <a:gd name="G28" fmla="cos 8470 13742"/>
              <a:gd name="G29" fmla="sin 8470 1374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677937"/>
              <a:gd name="G36" fmla="sin G34 -11677937"/>
              <a:gd name="G37" fmla="+/ -11677937 1374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470 G39"/>
              <a:gd name="G43" fmla="sin 847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990 w 21600"/>
              <a:gd name="T5" fmla="*/ 1 h 21600"/>
              <a:gd name="T6" fmla="*/ 1169 w 21600"/>
              <a:gd name="T7" fmla="*/ 10495 h 21600"/>
              <a:gd name="T8" fmla="*/ 10949 w 21600"/>
              <a:gd name="T9" fmla="*/ 2331 h 21600"/>
              <a:gd name="T10" fmla="*/ 24299 w 21600"/>
              <a:gd name="T11" fmla="*/ 10849 h 21600"/>
              <a:gd name="T12" fmla="*/ 20420 w 21600"/>
              <a:gd name="T13" fmla="*/ 14700 h 21600"/>
              <a:gd name="T14" fmla="*/ 16569 w 21600"/>
              <a:gd name="T15" fmla="*/ 1082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269" y="10830"/>
                </a:moveTo>
                <a:cubicBezTo>
                  <a:pt x="19269" y="10820"/>
                  <a:pt x="19270" y="10810"/>
                  <a:pt x="19270" y="10800"/>
                </a:cubicBezTo>
                <a:cubicBezTo>
                  <a:pt x="19270" y="6122"/>
                  <a:pt x="15477" y="2330"/>
                  <a:pt x="10800" y="2330"/>
                </a:cubicBezTo>
                <a:cubicBezTo>
                  <a:pt x="6226" y="2329"/>
                  <a:pt x="2478" y="5961"/>
                  <a:pt x="2334" y="10532"/>
                </a:cubicBezTo>
                <a:lnTo>
                  <a:pt x="5" y="10459"/>
                </a:lnTo>
                <a:cubicBezTo>
                  <a:pt x="189" y="4630"/>
                  <a:pt x="496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13"/>
                  <a:pt x="21599" y="10826"/>
                  <a:pt x="21599" y="10839"/>
                </a:cubicBezTo>
                <a:lnTo>
                  <a:pt x="24299" y="10849"/>
                </a:lnTo>
                <a:lnTo>
                  <a:pt x="20420" y="14700"/>
                </a:lnTo>
                <a:lnTo>
                  <a:pt x="16569" y="10821"/>
                </a:lnTo>
                <a:lnTo>
                  <a:pt x="19269" y="1083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5451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107547" name="AutoShape 27"/>
          <p:cNvSpPr>
            <a:spLocks noChangeArrowheads="1"/>
          </p:cNvSpPr>
          <p:nvPr/>
        </p:nvSpPr>
        <p:spPr bwMode="gray">
          <a:xfrm rot="21338703" flipH="1" flipV="1">
            <a:off x="3596426" y="3829892"/>
            <a:ext cx="2392362" cy="620713"/>
          </a:xfrm>
          <a:custGeom>
            <a:avLst/>
            <a:gdLst>
              <a:gd name="G0" fmla="+- -14015 0 0"/>
              <a:gd name="G1" fmla="+- -11677937 0 0"/>
              <a:gd name="G2" fmla="+- -14015 0 -11677937"/>
              <a:gd name="G3" fmla="+- 10800 0 0"/>
              <a:gd name="G4" fmla="+- 0 0 -1401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574 0 0"/>
              <a:gd name="G9" fmla="+- 0 0 -11677937"/>
              <a:gd name="G10" fmla="+- 8574 0 2700"/>
              <a:gd name="G11" fmla="cos G10 -14015"/>
              <a:gd name="G12" fmla="sin G10 -14015"/>
              <a:gd name="G13" fmla="cos 13500 -14015"/>
              <a:gd name="G14" fmla="sin 13500 -14015"/>
              <a:gd name="G15" fmla="+- G11 10800 0"/>
              <a:gd name="G16" fmla="+- G12 10800 0"/>
              <a:gd name="G17" fmla="+- G13 10800 0"/>
              <a:gd name="G18" fmla="+- G14 10800 0"/>
              <a:gd name="G19" fmla="*/ 8574 1 2"/>
              <a:gd name="G20" fmla="+- G19 5400 0"/>
              <a:gd name="G21" fmla="cos G20 -14015"/>
              <a:gd name="G22" fmla="sin G20 -14015"/>
              <a:gd name="G23" fmla="+- G21 10800 0"/>
              <a:gd name="G24" fmla="+- G12 G23 G22"/>
              <a:gd name="G25" fmla="+- G22 G23 G11"/>
              <a:gd name="G26" fmla="cos 10800 -14015"/>
              <a:gd name="G27" fmla="sin 10800 -14015"/>
              <a:gd name="G28" fmla="cos 8574 -14015"/>
              <a:gd name="G29" fmla="sin 8574 -1401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677937"/>
              <a:gd name="G36" fmla="sin G34 -11677937"/>
              <a:gd name="G37" fmla="+/ -11677937 -1401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574 G39"/>
              <a:gd name="G43" fmla="sin 857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950 w 21600"/>
              <a:gd name="T5" fmla="*/ 1 h 21600"/>
              <a:gd name="T6" fmla="*/ 1117 w 21600"/>
              <a:gd name="T7" fmla="*/ 10494 h 21600"/>
              <a:gd name="T8" fmla="*/ 10919 w 21600"/>
              <a:gd name="T9" fmla="*/ 2226 h 21600"/>
              <a:gd name="T10" fmla="*/ 24299 w 21600"/>
              <a:gd name="T11" fmla="*/ 10749 h 21600"/>
              <a:gd name="T12" fmla="*/ 20501 w 21600"/>
              <a:gd name="T13" fmla="*/ 14576 h 21600"/>
              <a:gd name="T14" fmla="*/ 16673 w 21600"/>
              <a:gd name="T15" fmla="*/ 1077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373" y="10767"/>
                </a:moveTo>
                <a:cubicBezTo>
                  <a:pt x="19356" y="6045"/>
                  <a:pt x="15522" y="2226"/>
                  <a:pt x="10800" y="2226"/>
                </a:cubicBezTo>
                <a:cubicBezTo>
                  <a:pt x="6170" y="2225"/>
                  <a:pt x="2376" y="5901"/>
                  <a:pt x="2230" y="10529"/>
                </a:cubicBezTo>
                <a:lnTo>
                  <a:pt x="5" y="10459"/>
                </a:lnTo>
                <a:cubicBezTo>
                  <a:pt x="189" y="4630"/>
                  <a:pt x="4968" y="-1"/>
                  <a:pt x="10800" y="0"/>
                </a:cubicBezTo>
                <a:cubicBezTo>
                  <a:pt x="16748" y="0"/>
                  <a:pt x="21577" y="4810"/>
                  <a:pt x="21599" y="10759"/>
                </a:cubicBezTo>
                <a:lnTo>
                  <a:pt x="24299" y="10749"/>
                </a:lnTo>
                <a:lnTo>
                  <a:pt x="20501" y="14576"/>
                </a:lnTo>
                <a:lnTo>
                  <a:pt x="16673" y="10778"/>
                </a:lnTo>
                <a:lnTo>
                  <a:pt x="19373" y="10767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66667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19925" y="6524625"/>
            <a:ext cx="2124075" cy="217488"/>
          </a:xfrm>
          <a:prstGeom prst="rect">
            <a:avLst/>
          </a:prstGeom>
          <a:solidFill>
            <a:srgbClr val="FFA21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260350"/>
            <a:ext cx="7453313" cy="9144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Игровой метод, как направление в учебно-воспитательном процессе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gray">
          <a:xfrm>
            <a:off x="4048149" y="2571744"/>
            <a:ext cx="3952875" cy="647700"/>
          </a:xfrm>
          <a:prstGeom prst="bevel">
            <a:avLst>
              <a:gd name="adj" fmla="val 12639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gray">
          <a:xfrm>
            <a:off x="4714876" y="1428736"/>
            <a:ext cx="4087813" cy="576262"/>
          </a:xfrm>
          <a:prstGeom prst="bevel">
            <a:avLst>
              <a:gd name="adj" fmla="val 1263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gray">
          <a:xfrm>
            <a:off x="2824181" y="4067183"/>
            <a:ext cx="4391025" cy="504825"/>
          </a:xfrm>
          <a:prstGeom prst="bevel">
            <a:avLst>
              <a:gd name="adj" fmla="val 12639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36871" name="Freeform 7"/>
          <p:cNvSpPr>
            <a:spLocks/>
          </p:cNvSpPr>
          <p:nvPr/>
        </p:nvSpPr>
        <p:spPr bwMode="gray">
          <a:xfrm rot="11694590" flipH="1">
            <a:off x="3779838" y="1628775"/>
            <a:ext cx="1074737" cy="601663"/>
          </a:xfrm>
          <a:custGeom>
            <a:avLst/>
            <a:gdLst>
              <a:gd name="T0" fmla="*/ 0 w 982"/>
              <a:gd name="T1" fmla="*/ 601663 h 774"/>
              <a:gd name="T2" fmla="*/ 2189 w 982"/>
              <a:gd name="T3" fmla="*/ 598554 h 774"/>
              <a:gd name="T4" fmla="*/ 8755 w 982"/>
              <a:gd name="T5" fmla="*/ 586116 h 774"/>
              <a:gd name="T6" fmla="*/ 17511 w 982"/>
              <a:gd name="T7" fmla="*/ 567460 h 774"/>
              <a:gd name="T8" fmla="*/ 35022 w 982"/>
              <a:gd name="T9" fmla="*/ 542585 h 774"/>
              <a:gd name="T10" fmla="*/ 54722 w 982"/>
              <a:gd name="T11" fmla="*/ 513046 h 774"/>
              <a:gd name="T12" fmla="*/ 83177 w 982"/>
              <a:gd name="T13" fmla="*/ 480398 h 774"/>
              <a:gd name="T14" fmla="*/ 116010 w 982"/>
              <a:gd name="T15" fmla="*/ 446195 h 774"/>
              <a:gd name="T16" fmla="*/ 155410 w 982"/>
              <a:gd name="T17" fmla="*/ 410437 h 774"/>
              <a:gd name="T18" fmla="*/ 203565 w 982"/>
              <a:gd name="T19" fmla="*/ 374679 h 774"/>
              <a:gd name="T20" fmla="*/ 258287 w 982"/>
              <a:gd name="T21" fmla="*/ 340476 h 774"/>
              <a:gd name="T22" fmla="*/ 321764 w 982"/>
              <a:gd name="T23" fmla="*/ 309382 h 774"/>
              <a:gd name="T24" fmla="*/ 393997 w 982"/>
              <a:gd name="T25" fmla="*/ 279843 h 774"/>
              <a:gd name="T26" fmla="*/ 466230 w 982"/>
              <a:gd name="T27" fmla="*/ 258078 h 774"/>
              <a:gd name="T28" fmla="*/ 534085 w 982"/>
              <a:gd name="T29" fmla="*/ 244086 h 774"/>
              <a:gd name="T30" fmla="*/ 595374 w 982"/>
              <a:gd name="T31" fmla="*/ 236312 h 774"/>
              <a:gd name="T32" fmla="*/ 650096 w 982"/>
              <a:gd name="T33" fmla="*/ 233203 h 774"/>
              <a:gd name="T34" fmla="*/ 698251 w 982"/>
              <a:gd name="T35" fmla="*/ 233203 h 774"/>
              <a:gd name="T36" fmla="*/ 742028 w 982"/>
              <a:gd name="T37" fmla="*/ 236312 h 774"/>
              <a:gd name="T38" fmla="*/ 777050 w 982"/>
              <a:gd name="T39" fmla="*/ 242531 h 774"/>
              <a:gd name="T40" fmla="*/ 805506 w 982"/>
              <a:gd name="T41" fmla="*/ 248750 h 774"/>
              <a:gd name="T42" fmla="*/ 825205 w 982"/>
              <a:gd name="T43" fmla="*/ 253414 h 774"/>
              <a:gd name="T44" fmla="*/ 838339 w 982"/>
              <a:gd name="T45" fmla="*/ 258078 h 774"/>
              <a:gd name="T46" fmla="*/ 842716 w 982"/>
              <a:gd name="T47" fmla="*/ 259632 h 774"/>
              <a:gd name="T48" fmla="*/ 744217 w 982"/>
              <a:gd name="T49" fmla="*/ 370015 h 774"/>
              <a:gd name="T50" fmla="*/ 1074737 w 982"/>
              <a:gd name="T51" fmla="*/ 287617 h 774"/>
              <a:gd name="T52" fmla="*/ 998126 w 982"/>
              <a:gd name="T53" fmla="*/ 0 h 774"/>
              <a:gd name="T54" fmla="*/ 934649 w 982"/>
              <a:gd name="T55" fmla="*/ 116601 h 774"/>
              <a:gd name="T56" fmla="*/ 930271 w 982"/>
              <a:gd name="T57" fmla="*/ 115047 h 774"/>
              <a:gd name="T58" fmla="*/ 917138 w 982"/>
              <a:gd name="T59" fmla="*/ 110383 h 774"/>
              <a:gd name="T60" fmla="*/ 899627 w 982"/>
              <a:gd name="T61" fmla="*/ 104164 h 774"/>
              <a:gd name="T62" fmla="*/ 873361 w 982"/>
              <a:gd name="T63" fmla="*/ 97945 h 774"/>
              <a:gd name="T64" fmla="*/ 840528 w 982"/>
              <a:gd name="T65" fmla="*/ 93281 h 774"/>
              <a:gd name="T66" fmla="*/ 801128 w 982"/>
              <a:gd name="T67" fmla="*/ 88617 h 774"/>
              <a:gd name="T68" fmla="*/ 757350 w 982"/>
              <a:gd name="T69" fmla="*/ 85508 h 774"/>
              <a:gd name="T70" fmla="*/ 707006 w 982"/>
              <a:gd name="T71" fmla="*/ 85508 h 774"/>
              <a:gd name="T72" fmla="*/ 652284 w 982"/>
              <a:gd name="T73" fmla="*/ 90172 h 774"/>
              <a:gd name="T74" fmla="*/ 590996 w 982"/>
              <a:gd name="T75" fmla="*/ 97945 h 774"/>
              <a:gd name="T76" fmla="*/ 527519 w 982"/>
              <a:gd name="T77" fmla="*/ 113492 h 774"/>
              <a:gd name="T78" fmla="*/ 461852 w 982"/>
              <a:gd name="T79" fmla="*/ 133703 h 774"/>
              <a:gd name="T80" fmla="*/ 389620 w 982"/>
              <a:gd name="T81" fmla="*/ 163242 h 774"/>
              <a:gd name="T82" fmla="*/ 317387 w 982"/>
              <a:gd name="T83" fmla="*/ 200554 h 774"/>
              <a:gd name="T84" fmla="*/ 251720 w 982"/>
              <a:gd name="T85" fmla="*/ 240976 h 774"/>
              <a:gd name="T86" fmla="*/ 194810 w 982"/>
              <a:gd name="T87" fmla="*/ 282953 h 774"/>
              <a:gd name="T88" fmla="*/ 148843 w 982"/>
              <a:gd name="T89" fmla="*/ 328038 h 774"/>
              <a:gd name="T90" fmla="*/ 109444 w 982"/>
              <a:gd name="T91" fmla="*/ 373124 h 774"/>
              <a:gd name="T92" fmla="*/ 78799 w 982"/>
              <a:gd name="T93" fmla="*/ 416656 h 774"/>
              <a:gd name="T94" fmla="*/ 52533 w 982"/>
              <a:gd name="T95" fmla="*/ 458632 h 774"/>
              <a:gd name="T96" fmla="*/ 32833 w 982"/>
              <a:gd name="T97" fmla="*/ 497499 h 774"/>
              <a:gd name="T98" fmla="*/ 19700 w 982"/>
              <a:gd name="T99" fmla="*/ 531702 h 774"/>
              <a:gd name="T100" fmla="*/ 8755 w 982"/>
              <a:gd name="T101" fmla="*/ 561241 h 774"/>
              <a:gd name="T102" fmla="*/ 4378 w 982"/>
              <a:gd name="T103" fmla="*/ 583007 h 774"/>
              <a:gd name="T104" fmla="*/ 0 w 982"/>
              <a:gd name="T105" fmla="*/ 596999 h 774"/>
              <a:gd name="T106" fmla="*/ 0 w 982"/>
              <a:gd name="T107" fmla="*/ 601663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7A9A9"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2" name="Freeform 8"/>
          <p:cNvSpPr>
            <a:spLocks/>
          </p:cNvSpPr>
          <p:nvPr/>
        </p:nvSpPr>
        <p:spPr bwMode="gray">
          <a:xfrm rot="12605842" flipH="1">
            <a:off x="2381250" y="1979613"/>
            <a:ext cx="1676400" cy="746125"/>
          </a:xfrm>
          <a:custGeom>
            <a:avLst/>
            <a:gdLst>
              <a:gd name="T0" fmla="*/ 0 w 982"/>
              <a:gd name="T1" fmla="*/ 746125 h 774"/>
              <a:gd name="T2" fmla="*/ 3414 w 982"/>
              <a:gd name="T3" fmla="*/ 742269 h 774"/>
              <a:gd name="T4" fmla="*/ 13657 w 982"/>
              <a:gd name="T5" fmla="*/ 726845 h 774"/>
              <a:gd name="T6" fmla="*/ 27314 w 982"/>
              <a:gd name="T7" fmla="*/ 703710 h 774"/>
              <a:gd name="T8" fmla="*/ 54628 w 982"/>
              <a:gd name="T9" fmla="*/ 672862 h 774"/>
              <a:gd name="T10" fmla="*/ 85356 w 982"/>
              <a:gd name="T11" fmla="*/ 636231 h 774"/>
              <a:gd name="T12" fmla="*/ 129742 w 982"/>
              <a:gd name="T13" fmla="*/ 595743 h 774"/>
              <a:gd name="T14" fmla="*/ 180956 w 982"/>
              <a:gd name="T15" fmla="*/ 553328 h 774"/>
              <a:gd name="T16" fmla="*/ 242412 w 982"/>
              <a:gd name="T17" fmla="*/ 508985 h 774"/>
              <a:gd name="T18" fmla="*/ 317526 w 982"/>
              <a:gd name="T19" fmla="*/ 464641 h 774"/>
              <a:gd name="T20" fmla="*/ 402882 w 982"/>
              <a:gd name="T21" fmla="*/ 422226 h 774"/>
              <a:gd name="T22" fmla="*/ 501896 w 982"/>
              <a:gd name="T23" fmla="*/ 383666 h 774"/>
              <a:gd name="T24" fmla="*/ 614566 w 982"/>
              <a:gd name="T25" fmla="*/ 347035 h 774"/>
              <a:gd name="T26" fmla="*/ 727237 w 982"/>
              <a:gd name="T27" fmla="*/ 320043 h 774"/>
              <a:gd name="T28" fmla="*/ 833079 w 982"/>
              <a:gd name="T29" fmla="*/ 302692 h 774"/>
              <a:gd name="T30" fmla="*/ 928678 w 982"/>
              <a:gd name="T31" fmla="*/ 293052 h 774"/>
              <a:gd name="T32" fmla="*/ 1014034 w 982"/>
              <a:gd name="T33" fmla="*/ 289196 h 774"/>
              <a:gd name="T34" fmla="*/ 1089148 w 982"/>
              <a:gd name="T35" fmla="*/ 289196 h 774"/>
              <a:gd name="T36" fmla="*/ 1157433 w 982"/>
              <a:gd name="T37" fmla="*/ 293052 h 774"/>
              <a:gd name="T38" fmla="*/ 1212061 w 982"/>
              <a:gd name="T39" fmla="*/ 300764 h 774"/>
              <a:gd name="T40" fmla="*/ 1256447 w 982"/>
              <a:gd name="T41" fmla="*/ 308475 h 774"/>
              <a:gd name="T42" fmla="*/ 1287175 w 982"/>
              <a:gd name="T43" fmla="*/ 314259 h 774"/>
              <a:gd name="T44" fmla="*/ 1307660 w 982"/>
              <a:gd name="T45" fmla="*/ 320043 h 774"/>
              <a:gd name="T46" fmla="*/ 1314489 w 982"/>
              <a:gd name="T47" fmla="*/ 321971 h 774"/>
              <a:gd name="T48" fmla="*/ 1160847 w 982"/>
              <a:gd name="T49" fmla="*/ 458857 h 774"/>
              <a:gd name="T50" fmla="*/ 1676400 w 982"/>
              <a:gd name="T51" fmla="*/ 356675 h 774"/>
              <a:gd name="T52" fmla="*/ 1556901 w 982"/>
              <a:gd name="T53" fmla="*/ 0 h 774"/>
              <a:gd name="T54" fmla="*/ 1457888 w 982"/>
              <a:gd name="T55" fmla="*/ 144598 h 774"/>
              <a:gd name="T56" fmla="*/ 1451059 w 982"/>
              <a:gd name="T57" fmla="*/ 142670 h 774"/>
              <a:gd name="T58" fmla="*/ 1430574 w 982"/>
              <a:gd name="T59" fmla="*/ 136886 h 774"/>
              <a:gd name="T60" fmla="*/ 1403260 w 982"/>
              <a:gd name="T61" fmla="*/ 129174 h 774"/>
              <a:gd name="T62" fmla="*/ 1362288 w 982"/>
              <a:gd name="T63" fmla="*/ 121462 h 774"/>
              <a:gd name="T64" fmla="*/ 1311075 w 982"/>
              <a:gd name="T65" fmla="*/ 115678 h 774"/>
              <a:gd name="T66" fmla="*/ 1249618 w 982"/>
              <a:gd name="T67" fmla="*/ 109894 h 774"/>
              <a:gd name="T68" fmla="*/ 1181333 w 982"/>
              <a:gd name="T69" fmla="*/ 106038 h 774"/>
              <a:gd name="T70" fmla="*/ 1102805 w 982"/>
              <a:gd name="T71" fmla="*/ 106038 h 774"/>
              <a:gd name="T72" fmla="*/ 1017449 w 982"/>
              <a:gd name="T73" fmla="*/ 111822 h 774"/>
              <a:gd name="T74" fmla="*/ 921849 w 982"/>
              <a:gd name="T75" fmla="*/ 121462 h 774"/>
              <a:gd name="T76" fmla="*/ 822836 w 982"/>
              <a:gd name="T77" fmla="*/ 140742 h 774"/>
              <a:gd name="T78" fmla="*/ 720408 w 982"/>
              <a:gd name="T79" fmla="*/ 165806 h 774"/>
              <a:gd name="T80" fmla="*/ 607738 w 982"/>
              <a:gd name="T81" fmla="*/ 202437 h 774"/>
              <a:gd name="T82" fmla="*/ 495067 w 982"/>
              <a:gd name="T83" fmla="*/ 248708 h 774"/>
              <a:gd name="T84" fmla="*/ 392640 w 982"/>
              <a:gd name="T85" fmla="*/ 298836 h 774"/>
              <a:gd name="T86" fmla="*/ 303869 w 982"/>
              <a:gd name="T87" fmla="*/ 350891 h 774"/>
              <a:gd name="T88" fmla="*/ 232169 w 982"/>
              <a:gd name="T89" fmla="*/ 406802 h 774"/>
              <a:gd name="T90" fmla="*/ 170713 w 982"/>
              <a:gd name="T91" fmla="*/ 462713 h 774"/>
              <a:gd name="T92" fmla="*/ 122913 w 982"/>
              <a:gd name="T93" fmla="*/ 516696 h 774"/>
              <a:gd name="T94" fmla="*/ 81942 w 982"/>
              <a:gd name="T95" fmla="*/ 568752 h 774"/>
              <a:gd name="T96" fmla="*/ 51214 w 982"/>
              <a:gd name="T97" fmla="*/ 616951 h 774"/>
              <a:gd name="T98" fmla="*/ 30728 w 982"/>
              <a:gd name="T99" fmla="*/ 659366 h 774"/>
              <a:gd name="T100" fmla="*/ 13657 w 982"/>
              <a:gd name="T101" fmla="*/ 695998 h 774"/>
              <a:gd name="T102" fmla="*/ 6829 w 982"/>
              <a:gd name="T103" fmla="*/ 722989 h 774"/>
              <a:gd name="T104" fmla="*/ 0 w 982"/>
              <a:gd name="T105" fmla="*/ 740341 h 774"/>
              <a:gd name="T106" fmla="*/ 0 w 982"/>
              <a:gd name="T107" fmla="*/ 746125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7A9A9"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4857751" y="1501761"/>
            <a:ext cx="39798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Гимнастика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6875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357686" y="2714620"/>
            <a:ext cx="375125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Лёгкая атлетика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6877" name="Rectangle 14"/>
          <p:cNvSpPr>
            <a:spLocks noChangeArrowheads="1"/>
          </p:cNvSpPr>
          <p:nvPr/>
        </p:nvSpPr>
        <p:spPr bwMode="auto">
          <a:xfrm>
            <a:off x="1714480" y="5643578"/>
            <a:ext cx="678661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i="1" dirty="0">
                <a:solidFill>
                  <a:srgbClr val="1C1C1C"/>
                </a:solidFill>
                <a:cs typeface="Arial" charset="0"/>
              </a:rPr>
              <a:t> </a:t>
            </a:r>
            <a:r>
              <a:rPr lang="ru-RU" b="1" i="1" dirty="0" smtClean="0"/>
              <a:t>Включаю элементы изучаемой спортивной игры в соревновательные упражнения, подвижные игры и эстафеты</a:t>
            </a:r>
            <a:endParaRPr lang="en-US" i="1" dirty="0"/>
          </a:p>
        </p:txBody>
      </p:sp>
      <p:sp>
        <p:nvSpPr>
          <p:cNvPr id="36878" name="Rectangle 15"/>
          <p:cNvSpPr>
            <a:spLocks noChangeArrowheads="1"/>
          </p:cNvSpPr>
          <p:nvPr/>
        </p:nvSpPr>
        <p:spPr bwMode="auto">
          <a:xfrm>
            <a:off x="4335463" y="2001832"/>
            <a:ext cx="48085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 i="1" dirty="0"/>
              <a:t>Выполнение упражнений в </a:t>
            </a:r>
            <a:r>
              <a:rPr lang="ru-RU" b="1" i="1" dirty="0" err="1"/>
              <a:t>соревновательно-игровой</a:t>
            </a:r>
            <a:r>
              <a:rPr lang="ru-RU" b="1" i="1" dirty="0"/>
              <a:t> обстановке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6879" name="Rectangle 16"/>
          <p:cNvSpPr>
            <a:spLocks noChangeArrowheads="1"/>
          </p:cNvSpPr>
          <p:nvPr/>
        </p:nvSpPr>
        <p:spPr bwMode="auto">
          <a:xfrm>
            <a:off x="3211506" y="3143248"/>
            <a:ext cx="6265862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dirty="0">
                <a:solidFill>
                  <a:srgbClr val="1C1C1C"/>
                </a:solidFill>
                <a:cs typeface="Arial" charset="0"/>
              </a:rPr>
              <a:t> </a:t>
            </a:r>
            <a:r>
              <a:rPr lang="ru-RU" b="1" i="1" dirty="0"/>
              <a:t>Бег с определение лидера, меняю возрастание объема и интенсивности физической нагрузки в соревновании или игре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6880" name="Rectangle 17"/>
          <p:cNvSpPr>
            <a:spLocks noChangeArrowheads="1"/>
          </p:cNvSpPr>
          <p:nvPr/>
        </p:nvSpPr>
        <p:spPr bwMode="auto">
          <a:xfrm>
            <a:off x="2454301" y="4572008"/>
            <a:ext cx="57610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 i="1" dirty="0"/>
              <a:t>Соревновательные упражнения на учебном кругу, такие как техника скольжения, обгона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6881" name="Freeform 21"/>
          <p:cNvSpPr>
            <a:spLocks/>
          </p:cNvSpPr>
          <p:nvPr/>
        </p:nvSpPr>
        <p:spPr bwMode="gray">
          <a:xfrm rot="13630126" flipH="1">
            <a:off x="939800" y="2741613"/>
            <a:ext cx="2179637" cy="1106488"/>
          </a:xfrm>
          <a:custGeom>
            <a:avLst/>
            <a:gdLst>
              <a:gd name="T0" fmla="*/ 0 w 982"/>
              <a:gd name="T1" fmla="*/ 1106488 h 774"/>
              <a:gd name="T2" fmla="*/ 4439 w 982"/>
              <a:gd name="T3" fmla="*/ 1100770 h 774"/>
              <a:gd name="T4" fmla="*/ 17757 w 982"/>
              <a:gd name="T5" fmla="*/ 1077897 h 774"/>
              <a:gd name="T6" fmla="*/ 35513 w 982"/>
              <a:gd name="T7" fmla="*/ 1043587 h 774"/>
              <a:gd name="T8" fmla="*/ 71027 w 982"/>
              <a:gd name="T9" fmla="*/ 997841 h 774"/>
              <a:gd name="T10" fmla="*/ 110979 w 982"/>
              <a:gd name="T11" fmla="*/ 943517 h 774"/>
              <a:gd name="T12" fmla="*/ 168689 w 982"/>
              <a:gd name="T13" fmla="*/ 883475 h 774"/>
              <a:gd name="T14" fmla="*/ 235277 w 982"/>
              <a:gd name="T15" fmla="*/ 820574 h 774"/>
              <a:gd name="T16" fmla="*/ 315182 w 982"/>
              <a:gd name="T17" fmla="*/ 754814 h 774"/>
              <a:gd name="T18" fmla="*/ 412844 w 982"/>
              <a:gd name="T19" fmla="*/ 689053 h 774"/>
              <a:gd name="T20" fmla="*/ 523823 w 982"/>
              <a:gd name="T21" fmla="*/ 626152 h 774"/>
              <a:gd name="T22" fmla="*/ 652559 w 982"/>
              <a:gd name="T23" fmla="*/ 568969 h 774"/>
              <a:gd name="T24" fmla="*/ 799052 w 982"/>
              <a:gd name="T25" fmla="*/ 514646 h 774"/>
              <a:gd name="T26" fmla="*/ 945545 w 982"/>
              <a:gd name="T27" fmla="*/ 474618 h 774"/>
              <a:gd name="T28" fmla="*/ 1083160 w 982"/>
              <a:gd name="T29" fmla="*/ 448885 h 774"/>
              <a:gd name="T30" fmla="*/ 1207457 w 982"/>
              <a:gd name="T31" fmla="*/ 434590 h 774"/>
              <a:gd name="T32" fmla="*/ 1318436 w 982"/>
              <a:gd name="T33" fmla="*/ 428871 h 774"/>
              <a:gd name="T34" fmla="*/ 1416098 w 982"/>
              <a:gd name="T35" fmla="*/ 428871 h 774"/>
              <a:gd name="T36" fmla="*/ 1504882 w 982"/>
              <a:gd name="T37" fmla="*/ 434590 h 774"/>
              <a:gd name="T38" fmla="*/ 1575909 w 982"/>
              <a:gd name="T39" fmla="*/ 446026 h 774"/>
              <a:gd name="T40" fmla="*/ 1633618 w 982"/>
              <a:gd name="T41" fmla="*/ 457463 h 774"/>
              <a:gd name="T42" fmla="*/ 1673571 w 982"/>
              <a:gd name="T43" fmla="*/ 466040 h 774"/>
              <a:gd name="T44" fmla="*/ 1700206 w 982"/>
              <a:gd name="T45" fmla="*/ 474618 h 774"/>
              <a:gd name="T46" fmla="*/ 1709084 w 982"/>
              <a:gd name="T47" fmla="*/ 477477 h 774"/>
              <a:gd name="T48" fmla="*/ 1509321 w 982"/>
              <a:gd name="T49" fmla="*/ 680476 h 774"/>
              <a:gd name="T50" fmla="*/ 2179637 w 982"/>
              <a:gd name="T51" fmla="*/ 528941 h 774"/>
              <a:gd name="T52" fmla="*/ 2024266 w 982"/>
              <a:gd name="T53" fmla="*/ 0 h 774"/>
              <a:gd name="T54" fmla="*/ 1895530 w 982"/>
              <a:gd name="T55" fmla="*/ 214436 h 774"/>
              <a:gd name="T56" fmla="*/ 1886651 w 982"/>
              <a:gd name="T57" fmla="*/ 211577 h 774"/>
              <a:gd name="T58" fmla="*/ 1860016 w 982"/>
              <a:gd name="T59" fmla="*/ 202999 h 774"/>
              <a:gd name="T60" fmla="*/ 1824503 w 982"/>
              <a:gd name="T61" fmla="*/ 191563 h 774"/>
              <a:gd name="T62" fmla="*/ 1771233 w 982"/>
              <a:gd name="T63" fmla="*/ 180126 h 774"/>
              <a:gd name="T64" fmla="*/ 1704645 w 982"/>
              <a:gd name="T65" fmla="*/ 171549 h 774"/>
              <a:gd name="T66" fmla="*/ 1624740 w 982"/>
              <a:gd name="T67" fmla="*/ 162971 h 774"/>
              <a:gd name="T68" fmla="*/ 1535956 w 982"/>
              <a:gd name="T69" fmla="*/ 157253 h 774"/>
              <a:gd name="T70" fmla="*/ 1433855 w 982"/>
              <a:gd name="T71" fmla="*/ 157253 h 774"/>
              <a:gd name="T72" fmla="*/ 1322876 w 982"/>
              <a:gd name="T73" fmla="*/ 165830 h 774"/>
              <a:gd name="T74" fmla="*/ 1198579 w 982"/>
              <a:gd name="T75" fmla="*/ 180126 h 774"/>
              <a:gd name="T76" fmla="*/ 1069842 w 982"/>
              <a:gd name="T77" fmla="*/ 208717 h 774"/>
              <a:gd name="T78" fmla="*/ 936667 w 982"/>
              <a:gd name="T79" fmla="*/ 245886 h 774"/>
              <a:gd name="T80" fmla="*/ 790174 w 982"/>
              <a:gd name="T81" fmla="*/ 300210 h 774"/>
              <a:gd name="T82" fmla="*/ 643681 w 982"/>
              <a:gd name="T83" fmla="*/ 368829 h 774"/>
              <a:gd name="T84" fmla="*/ 510506 w 982"/>
              <a:gd name="T85" fmla="*/ 443167 h 774"/>
              <a:gd name="T86" fmla="*/ 395087 w 982"/>
              <a:gd name="T87" fmla="*/ 520364 h 774"/>
              <a:gd name="T88" fmla="*/ 301864 w 982"/>
              <a:gd name="T89" fmla="*/ 603279 h 774"/>
              <a:gd name="T90" fmla="*/ 221959 w 982"/>
              <a:gd name="T91" fmla="*/ 686194 h 774"/>
              <a:gd name="T92" fmla="*/ 159810 w 982"/>
              <a:gd name="T93" fmla="*/ 766250 h 774"/>
              <a:gd name="T94" fmla="*/ 106540 w 982"/>
              <a:gd name="T95" fmla="*/ 843447 h 774"/>
              <a:gd name="T96" fmla="*/ 66588 w 982"/>
              <a:gd name="T97" fmla="*/ 914926 h 774"/>
              <a:gd name="T98" fmla="*/ 39953 w 982"/>
              <a:gd name="T99" fmla="*/ 977827 h 774"/>
              <a:gd name="T100" fmla="*/ 17757 w 982"/>
              <a:gd name="T101" fmla="*/ 1032150 h 774"/>
              <a:gd name="T102" fmla="*/ 8878 w 982"/>
              <a:gd name="T103" fmla="*/ 1072178 h 774"/>
              <a:gd name="T104" fmla="*/ 0 w 982"/>
              <a:gd name="T105" fmla="*/ 1097911 h 774"/>
              <a:gd name="T106" fmla="*/ 0 w 982"/>
              <a:gd name="T107" fmla="*/ 1106488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7A9A9"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2" name="Freeform 22"/>
          <p:cNvSpPr>
            <a:spLocks/>
          </p:cNvSpPr>
          <p:nvPr/>
        </p:nvSpPr>
        <p:spPr bwMode="gray">
          <a:xfrm rot="13630126" flipH="1">
            <a:off x="-487362" y="3201987"/>
            <a:ext cx="2971800" cy="1584325"/>
          </a:xfrm>
          <a:custGeom>
            <a:avLst/>
            <a:gdLst>
              <a:gd name="T0" fmla="*/ 0 w 982"/>
              <a:gd name="T1" fmla="*/ 1584325 h 774"/>
              <a:gd name="T2" fmla="*/ 6053 w 982"/>
              <a:gd name="T3" fmla="*/ 1576137 h 774"/>
              <a:gd name="T4" fmla="*/ 24210 w 982"/>
              <a:gd name="T5" fmla="*/ 1543386 h 774"/>
              <a:gd name="T6" fmla="*/ 48420 w 982"/>
              <a:gd name="T7" fmla="*/ 1494260 h 774"/>
              <a:gd name="T8" fmla="*/ 96841 w 982"/>
              <a:gd name="T9" fmla="*/ 1428758 h 774"/>
              <a:gd name="T10" fmla="*/ 151314 w 982"/>
              <a:gd name="T11" fmla="*/ 1350975 h 774"/>
              <a:gd name="T12" fmla="*/ 229997 w 982"/>
              <a:gd name="T13" fmla="*/ 1265004 h 774"/>
              <a:gd name="T14" fmla="*/ 320785 w 982"/>
              <a:gd name="T15" fmla="*/ 1174939 h 774"/>
              <a:gd name="T16" fmla="*/ 429731 w 982"/>
              <a:gd name="T17" fmla="*/ 1080780 h 774"/>
              <a:gd name="T18" fmla="*/ 562887 w 982"/>
              <a:gd name="T19" fmla="*/ 986621 h 774"/>
              <a:gd name="T20" fmla="*/ 714200 w 982"/>
              <a:gd name="T21" fmla="*/ 896556 h 774"/>
              <a:gd name="T22" fmla="*/ 889724 w 982"/>
              <a:gd name="T23" fmla="*/ 814679 h 774"/>
              <a:gd name="T24" fmla="*/ 1089458 w 982"/>
              <a:gd name="T25" fmla="*/ 736895 h 774"/>
              <a:gd name="T26" fmla="*/ 1289192 w 982"/>
              <a:gd name="T27" fmla="*/ 679581 h 774"/>
              <a:gd name="T28" fmla="*/ 1476821 w 982"/>
              <a:gd name="T29" fmla="*/ 642737 h 774"/>
              <a:gd name="T30" fmla="*/ 1646293 w 982"/>
              <a:gd name="T31" fmla="*/ 622267 h 774"/>
              <a:gd name="T32" fmla="*/ 1797606 w 982"/>
              <a:gd name="T33" fmla="*/ 614080 h 774"/>
              <a:gd name="T34" fmla="*/ 1930762 w 982"/>
              <a:gd name="T35" fmla="*/ 614080 h 774"/>
              <a:gd name="T36" fmla="*/ 2051813 w 982"/>
              <a:gd name="T37" fmla="*/ 622267 h 774"/>
              <a:gd name="T38" fmla="*/ 2148654 w 982"/>
              <a:gd name="T39" fmla="*/ 638643 h 774"/>
              <a:gd name="T40" fmla="*/ 2227337 w 982"/>
              <a:gd name="T41" fmla="*/ 655018 h 774"/>
              <a:gd name="T42" fmla="*/ 2281810 w 982"/>
              <a:gd name="T43" fmla="*/ 667300 h 774"/>
              <a:gd name="T44" fmla="*/ 2318125 w 982"/>
              <a:gd name="T45" fmla="*/ 679581 h 774"/>
              <a:gd name="T46" fmla="*/ 2330230 w 982"/>
              <a:gd name="T47" fmla="*/ 683675 h 774"/>
              <a:gd name="T48" fmla="*/ 2057866 w 982"/>
              <a:gd name="T49" fmla="*/ 974339 h 774"/>
              <a:gd name="T50" fmla="*/ 2971800 w 982"/>
              <a:gd name="T51" fmla="*/ 757365 h 774"/>
              <a:gd name="T52" fmla="*/ 2759961 w 982"/>
              <a:gd name="T53" fmla="*/ 0 h 774"/>
              <a:gd name="T54" fmla="*/ 2584437 w 982"/>
              <a:gd name="T55" fmla="*/ 307040 h 774"/>
              <a:gd name="T56" fmla="*/ 2572332 w 982"/>
              <a:gd name="T57" fmla="*/ 302946 h 774"/>
              <a:gd name="T58" fmla="*/ 2536017 w 982"/>
              <a:gd name="T59" fmla="*/ 290664 h 774"/>
              <a:gd name="T60" fmla="*/ 2487596 w 982"/>
              <a:gd name="T61" fmla="*/ 274289 h 774"/>
              <a:gd name="T62" fmla="*/ 2414966 w 982"/>
              <a:gd name="T63" fmla="*/ 257913 h 774"/>
              <a:gd name="T64" fmla="*/ 2324178 w 982"/>
              <a:gd name="T65" fmla="*/ 245632 h 774"/>
              <a:gd name="T66" fmla="*/ 2215232 w 982"/>
              <a:gd name="T67" fmla="*/ 233350 h 774"/>
              <a:gd name="T68" fmla="*/ 2094181 w 982"/>
              <a:gd name="T69" fmla="*/ 225162 h 774"/>
              <a:gd name="T70" fmla="*/ 1954973 w 982"/>
              <a:gd name="T71" fmla="*/ 225162 h 774"/>
              <a:gd name="T72" fmla="*/ 1803659 w 982"/>
              <a:gd name="T73" fmla="*/ 237444 h 774"/>
              <a:gd name="T74" fmla="*/ 1634188 w 982"/>
              <a:gd name="T75" fmla="*/ 257913 h 774"/>
              <a:gd name="T76" fmla="*/ 1458664 w 982"/>
              <a:gd name="T77" fmla="*/ 298852 h 774"/>
              <a:gd name="T78" fmla="*/ 1277087 w 982"/>
              <a:gd name="T79" fmla="*/ 352072 h 774"/>
              <a:gd name="T80" fmla="*/ 1077353 w 982"/>
              <a:gd name="T81" fmla="*/ 429856 h 774"/>
              <a:gd name="T82" fmla="*/ 877619 w 982"/>
              <a:gd name="T83" fmla="*/ 528108 h 774"/>
              <a:gd name="T84" fmla="*/ 696043 w 982"/>
              <a:gd name="T85" fmla="*/ 634549 h 774"/>
              <a:gd name="T86" fmla="*/ 538677 w 982"/>
              <a:gd name="T87" fmla="*/ 745083 h 774"/>
              <a:gd name="T88" fmla="*/ 411573 w 982"/>
              <a:gd name="T89" fmla="*/ 863805 h 774"/>
              <a:gd name="T90" fmla="*/ 302627 w 982"/>
              <a:gd name="T91" fmla="*/ 982527 h 774"/>
              <a:gd name="T92" fmla="*/ 217892 w 982"/>
              <a:gd name="T93" fmla="*/ 1097155 h 774"/>
              <a:gd name="T94" fmla="*/ 145261 w 982"/>
              <a:gd name="T95" fmla="*/ 1207690 h 774"/>
              <a:gd name="T96" fmla="*/ 90788 w 982"/>
              <a:gd name="T97" fmla="*/ 1310036 h 774"/>
              <a:gd name="T98" fmla="*/ 54473 w 982"/>
              <a:gd name="T99" fmla="*/ 1400101 h 774"/>
              <a:gd name="T100" fmla="*/ 24210 w 982"/>
              <a:gd name="T101" fmla="*/ 1477885 h 774"/>
              <a:gd name="T102" fmla="*/ 12105 w 982"/>
              <a:gd name="T103" fmla="*/ 1535199 h 774"/>
              <a:gd name="T104" fmla="*/ 0 w 982"/>
              <a:gd name="T105" fmla="*/ 1572043 h 774"/>
              <a:gd name="T106" fmla="*/ 0 w 982"/>
              <a:gd name="T107" fmla="*/ 1584325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7A9A9"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019925" y="6524625"/>
            <a:ext cx="2124075" cy="217488"/>
          </a:xfrm>
          <a:prstGeom prst="rect">
            <a:avLst/>
          </a:prstGeom>
          <a:solidFill>
            <a:srgbClr val="FFA21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884" name="AutoShape 6"/>
          <p:cNvSpPr>
            <a:spLocks noChangeArrowheads="1"/>
          </p:cNvSpPr>
          <p:nvPr/>
        </p:nvSpPr>
        <p:spPr bwMode="gray">
          <a:xfrm>
            <a:off x="1785918" y="5214950"/>
            <a:ext cx="4391025" cy="504825"/>
          </a:xfrm>
          <a:prstGeom prst="bevel">
            <a:avLst>
              <a:gd name="adj" fmla="val 1263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36885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4181" y="4067183"/>
            <a:ext cx="41687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Лыжная подготовка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2720955" y="5262575"/>
            <a:ext cx="261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</a:rPr>
              <a:t>Спортивные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714348" y="142852"/>
            <a:ext cx="8229600" cy="989013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результаты деятельности </a:t>
            </a:r>
            <a:b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 последние 2 года</a:t>
            </a: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1428728" y="1214422"/>
            <a:ext cx="6643734" cy="4525963"/>
          </a:xfrm>
        </p:spPr>
        <p:txBody>
          <a:bodyPr/>
          <a:lstStyle/>
          <a:p>
            <a:r>
              <a:rPr lang="ru-RU" sz="1600" b="1" u="sng" dirty="0" smtClean="0"/>
              <a:t>Муниципальный этап Всероссийской  олимпиаде  школьников</a:t>
            </a:r>
          </a:p>
          <a:p>
            <a:pPr>
              <a:buNone/>
            </a:pPr>
            <a:r>
              <a:rPr lang="ru-RU" sz="1600" b="1" dirty="0" smtClean="0"/>
              <a:t>2012-2013 </a:t>
            </a:r>
            <a:r>
              <a:rPr lang="ru-RU" sz="1600" b="1" dirty="0" err="1" smtClean="0"/>
              <a:t>уч.год</a:t>
            </a:r>
            <a:r>
              <a:rPr lang="ru-RU" sz="1600" b="1" dirty="0" smtClean="0"/>
              <a:t>: 1 место,2 место, два 3 места ;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2013-2014 </a:t>
            </a:r>
            <a:r>
              <a:rPr lang="ru-RU" sz="1600" b="1" dirty="0" err="1" smtClean="0"/>
              <a:t>уч.год</a:t>
            </a:r>
            <a:r>
              <a:rPr lang="ru-RU" sz="1600" b="1" dirty="0" smtClean="0"/>
              <a:t>: 1 место,2 место, 3 место;</a:t>
            </a:r>
            <a:endParaRPr lang="ru-RU" sz="1600" dirty="0" smtClean="0"/>
          </a:p>
          <a:p>
            <a:r>
              <a:rPr lang="ru-RU" sz="1600" b="1" u="sng" dirty="0" smtClean="0"/>
              <a:t>2012 год в соревнованиях на муниципальном этапе</a:t>
            </a:r>
            <a:r>
              <a:rPr lang="ru-RU" sz="1600" b="1" dirty="0" smtClean="0"/>
              <a:t>: </a:t>
            </a:r>
          </a:p>
          <a:p>
            <a:pPr>
              <a:buNone/>
            </a:pPr>
            <a:r>
              <a:rPr lang="ru-RU" sz="1600" b="1" dirty="0" smtClean="0"/>
              <a:t>2 место  во «Всероссийской Школьной лиге  </a:t>
            </a:r>
            <a:r>
              <a:rPr lang="ru-RU" sz="1600" b="1" dirty="0" err="1" smtClean="0"/>
              <a:t>КЭС-баскет</a:t>
            </a:r>
            <a:r>
              <a:rPr lang="ru-RU" sz="1600" b="1" dirty="0" smtClean="0"/>
              <a:t>»;</a:t>
            </a:r>
          </a:p>
          <a:p>
            <a:pPr>
              <a:buNone/>
            </a:pPr>
            <a:r>
              <a:rPr lang="ru-RU" sz="1600" b="1" dirty="0" smtClean="0"/>
              <a:t>3 место по легкой атлетике;</a:t>
            </a:r>
          </a:p>
          <a:p>
            <a:pPr>
              <a:buNone/>
            </a:pPr>
            <a:r>
              <a:rPr lang="ru-RU" sz="1600" b="1" dirty="0" smtClean="0"/>
              <a:t>1 место по мини-футболу;</a:t>
            </a:r>
          </a:p>
          <a:p>
            <a:pPr>
              <a:buNone/>
            </a:pPr>
            <a:r>
              <a:rPr lang="ru-RU" sz="1600" b="1" dirty="0" smtClean="0"/>
              <a:t>2 место по лыжным гонкам;</a:t>
            </a:r>
          </a:p>
          <a:p>
            <a:pPr>
              <a:buNone/>
            </a:pPr>
            <a:r>
              <a:rPr lang="ru-RU" sz="1600" b="1" dirty="0" smtClean="0"/>
              <a:t>2 место - «Президентские состязания» среди 7-х классов;</a:t>
            </a:r>
          </a:p>
          <a:p>
            <a:pPr>
              <a:buNone/>
            </a:pPr>
            <a:r>
              <a:rPr lang="ru-RU" sz="1600" b="1" dirty="0" smtClean="0"/>
              <a:t>3 место в Спартакиаде образовательных учреждений </a:t>
            </a:r>
            <a:r>
              <a:rPr lang="ru-RU" sz="1600" b="1" dirty="0" err="1" smtClean="0"/>
              <a:t>г.Нягани</a:t>
            </a:r>
            <a:r>
              <a:rPr lang="ru-RU" sz="1600" b="1" dirty="0" smtClean="0"/>
              <a:t>;</a:t>
            </a:r>
            <a:endParaRPr lang="ru-RU" sz="1600" dirty="0" smtClean="0"/>
          </a:p>
          <a:p>
            <a:r>
              <a:rPr lang="ru-RU" sz="1600" b="1" u="sng" dirty="0" smtClean="0"/>
              <a:t>2013 год в соревнованиях на муниципальном этапе</a:t>
            </a:r>
            <a:r>
              <a:rPr lang="ru-RU" sz="1600" b="1" dirty="0" smtClean="0"/>
              <a:t>: </a:t>
            </a:r>
          </a:p>
          <a:p>
            <a:pPr>
              <a:buNone/>
            </a:pPr>
            <a:r>
              <a:rPr lang="ru-RU" sz="1600" b="1" dirty="0" smtClean="0"/>
              <a:t>3место  во «Всероссийской Школьной лиге  </a:t>
            </a:r>
            <a:r>
              <a:rPr lang="ru-RU" sz="1600" b="1" dirty="0" err="1" smtClean="0"/>
              <a:t>КЭС-баскет</a:t>
            </a:r>
            <a:r>
              <a:rPr lang="ru-RU" sz="1600" b="1" dirty="0" smtClean="0"/>
              <a:t>»;</a:t>
            </a:r>
          </a:p>
          <a:p>
            <a:pPr>
              <a:buNone/>
            </a:pPr>
            <a:r>
              <a:rPr lang="ru-RU" sz="1600" b="1" dirty="0" smtClean="0"/>
              <a:t>2 место по мини-футболу;</a:t>
            </a:r>
          </a:p>
          <a:p>
            <a:pPr>
              <a:buNone/>
            </a:pPr>
            <a:r>
              <a:rPr lang="ru-RU" sz="1600" b="1" dirty="0" smtClean="0"/>
              <a:t>2 место по лыжным гонкам;</a:t>
            </a:r>
          </a:p>
          <a:p>
            <a:pPr>
              <a:buNone/>
            </a:pPr>
            <a:r>
              <a:rPr lang="ru-RU" sz="1600" b="1" dirty="0" smtClean="0"/>
              <a:t>2 место  по  настольному теннису;</a:t>
            </a:r>
          </a:p>
          <a:p>
            <a:pPr>
              <a:buNone/>
            </a:pPr>
            <a:r>
              <a:rPr lang="ru-RU" sz="1600" b="1" dirty="0" smtClean="0"/>
              <a:t>3 место  по  футболу «Кожаный мяч»;</a:t>
            </a:r>
          </a:p>
          <a:p>
            <a:pPr>
              <a:buNone/>
            </a:pPr>
            <a:r>
              <a:rPr lang="ru-RU" sz="1600" b="1" dirty="0" smtClean="0"/>
              <a:t>3 место в Спартакиаде образовательных учреждений </a:t>
            </a:r>
            <a:r>
              <a:rPr lang="ru-RU" sz="1600" b="1" dirty="0" err="1" smtClean="0"/>
              <a:t>г.Нягани</a:t>
            </a:r>
            <a:endParaRPr lang="ru-RU" sz="1600" dirty="0" smtClean="0"/>
          </a:p>
        </p:txBody>
      </p:sp>
      <p:pic>
        <p:nvPicPr>
          <p:cNvPr id="1026" name="Picture 2" descr="C:\Documents and Settings\doa.S4\Рабочий стол\грамоты и дипломы\1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1297551">
            <a:off x="71406" y="1000108"/>
            <a:ext cx="1390241" cy="1965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doa.S4\Рабочий стол\грамоты и дипломы\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72330" y="1571612"/>
            <a:ext cx="1642546" cy="22716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9" name="Picture 5" descr="C:\Documents and Settings\doa.S4\Рабочий стол\грамоты и дипломы\4.jpe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386727">
            <a:off x="227385" y="2632004"/>
            <a:ext cx="1162085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Documents and Settings\doa.S4\Рабочий стол\грамоты и дипломы\5.jpe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429520" y="3571876"/>
            <a:ext cx="1385820" cy="19594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31" name="Picture 7" descr="C:\Documents and Settings\doa.S4\Рабочий стол\грамоты и дипломы\7.jpe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286644" y="5000636"/>
            <a:ext cx="1285324" cy="18173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2" name="Picture 8" descr="C:\Documents and Settings\doa.S4\Рабочий стол\грамоты и дипломы\8.jpe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786710" y="642918"/>
            <a:ext cx="1061034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3" name="Picture 9" descr="C:\Documents and Settings\doa.S4\Рабочий стол\грамоты и дипломы\3.jpe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0" y="5214926"/>
            <a:ext cx="121261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doa.S4\Рабочий стол\грамоты и дипломы\6.jpe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28596" y="3929066"/>
            <a:ext cx="1143008" cy="1553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6"/>
          <p:cNvSpPr>
            <a:spLocks noChangeArrowheads="1"/>
          </p:cNvSpPr>
          <p:nvPr/>
        </p:nvSpPr>
        <p:spPr bwMode="gray">
          <a:xfrm>
            <a:off x="2928938" y="2428875"/>
            <a:ext cx="3143250" cy="27860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shade val="4549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Ведущая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педагогическая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идея </a:t>
            </a:r>
            <a:r>
              <a:rPr lang="ru-RU" sz="3200" b="1" dirty="0">
                <a:solidFill>
                  <a:schemeClr val="bg1"/>
                </a:solidFill>
              </a:rPr>
              <a:t>опыта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29"/>
          <p:cNvSpPr>
            <a:spLocks noChangeArrowheads="1"/>
          </p:cNvSpPr>
          <p:nvPr/>
        </p:nvSpPr>
        <p:spPr bwMode="gray">
          <a:xfrm>
            <a:off x="0" y="1500188"/>
            <a:ext cx="2428875" cy="178593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 развитие </a:t>
            </a:r>
            <a:r>
              <a:rPr lang="ru-RU" sz="1600" b="1" dirty="0"/>
              <a:t>ловкости, </a:t>
            </a:r>
            <a:endParaRPr lang="ru-RU" sz="16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быстроты </a:t>
            </a:r>
            <a:r>
              <a:rPr lang="ru-RU" sz="1600" b="1" dirty="0"/>
              <a:t>и </a:t>
            </a:r>
            <a:r>
              <a:rPr lang="ru-RU" sz="1600" b="1" dirty="0" err="1" smtClean="0"/>
              <a:t>скоростно</a:t>
            </a:r>
            <a:r>
              <a:rPr lang="ru-RU" sz="1600" b="1" dirty="0" smtClean="0"/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силовых качеств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триховая стрелка вправо 4"/>
          <p:cNvSpPr/>
          <p:nvPr/>
        </p:nvSpPr>
        <p:spPr>
          <a:xfrm rot="1904952" flipH="1">
            <a:off x="2225701" y="2639400"/>
            <a:ext cx="1032389" cy="485775"/>
          </a:xfrm>
          <a:prstGeom prst="stripedRightArrow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Oval 29"/>
          <p:cNvSpPr>
            <a:spLocks noChangeArrowheads="1"/>
          </p:cNvSpPr>
          <p:nvPr/>
        </p:nvSpPr>
        <p:spPr bwMode="gray">
          <a:xfrm>
            <a:off x="6072188" y="4714875"/>
            <a:ext cx="2786062" cy="19288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совершенствование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волевых качеств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gray">
          <a:xfrm>
            <a:off x="3071813" y="0"/>
            <a:ext cx="2571750" cy="178593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совершенствование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координации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движений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24"/>
          <p:cNvSpPr>
            <a:spLocks noChangeArrowheads="1"/>
          </p:cNvSpPr>
          <p:nvPr/>
        </p:nvSpPr>
        <p:spPr bwMode="gray">
          <a:xfrm>
            <a:off x="6357938" y="1000125"/>
            <a:ext cx="2571750" cy="1979613"/>
          </a:xfrm>
          <a:prstGeom prst="ellipse">
            <a:avLst/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hlink">
                  <a:gamma/>
                  <a:tint val="57647"/>
                  <a:invGamma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действовать </a:t>
            </a:r>
            <a:endParaRPr lang="ru-RU" sz="16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с </a:t>
            </a:r>
            <a:r>
              <a:rPr lang="ru-RU" sz="1600" b="1" dirty="0"/>
              <a:t>полной отдачей сил</a:t>
            </a:r>
            <a:r>
              <a:rPr lang="ru-RU" sz="2400" b="1" dirty="0"/>
              <a:t> </a:t>
            </a:r>
            <a:endParaRPr lang="ru-RU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gray">
          <a:xfrm>
            <a:off x="142875" y="4643438"/>
            <a:ext cx="2714625" cy="2000250"/>
          </a:xfrm>
          <a:prstGeom prst="ellipse">
            <a:avLst/>
          </a:prstGeom>
          <a:solidFill>
            <a:srgbClr val="B8F0B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/>
              <a:t>соблюдение </a:t>
            </a:r>
          </a:p>
          <a:p>
            <a:pPr algn="ctr"/>
            <a:r>
              <a:rPr lang="ru-RU" sz="1600" b="1" dirty="0" smtClean="0"/>
              <a:t>правил </a:t>
            </a:r>
          </a:p>
          <a:p>
            <a:pPr algn="ctr"/>
            <a:r>
              <a:rPr lang="ru-RU" sz="1600" b="1" dirty="0" smtClean="0"/>
              <a:t>рациональной </a:t>
            </a:r>
            <a:r>
              <a:rPr lang="ru-RU" sz="1600" b="1" dirty="0"/>
              <a:t>техники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 rot="5400000" flipH="1">
            <a:off x="4029069" y="1828790"/>
            <a:ext cx="714380" cy="485775"/>
          </a:xfrm>
          <a:prstGeom prst="stripedRightArrow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 rot="8817666" flipH="1">
            <a:off x="5835401" y="2671027"/>
            <a:ext cx="1032389" cy="485775"/>
          </a:xfrm>
          <a:prstGeom prst="stripedRightArrow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 rot="12816025" flipH="1">
            <a:off x="5491811" y="4840868"/>
            <a:ext cx="860157" cy="485775"/>
          </a:xfrm>
          <a:prstGeom prst="stripedRightArrow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Штриховая стрелка вправо 16"/>
          <p:cNvSpPr/>
          <p:nvPr/>
        </p:nvSpPr>
        <p:spPr>
          <a:xfrm rot="19150258" flipH="1">
            <a:off x="2620045" y="4881214"/>
            <a:ext cx="908137" cy="485775"/>
          </a:xfrm>
          <a:prstGeom prst="stripedRightArrow">
            <a:avLst/>
          </a:prstGeom>
          <a:solidFill>
            <a:schemeClr val="tx2">
              <a:lumMod val="7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title"/>
          </p:nvPr>
        </p:nvSpPr>
        <p:spPr>
          <a:xfrm>
            <a:off x="785786" y="1439855"/>
            <a:ext cx="8229600" cy="989013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</a:rPr>
              <a:t>Золотое правило: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учитель физической культуры играет вместе с детьми. 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                         </a:t>
            </a:r>
            <a:r>
              <a:rPr lang="ru-RU" sz="2800" b="1" dirty="0" smtClean="0">
                <a:solidFill>
                  <a:schemeClr val="tx2"/>
                </a:solidFill>
              </a:rPr>
              <a:t>Как играем, так и живем!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244334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  за  внимание!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7"/>
          <p:cNvSpPr>
            <a:spLocks noGrp="1"/>
          </p:cNvSpPr>
          <p:nvPr>
            <p:ph idx="1"/>
          </p:nvPr>
        </p:nvSpPr>
        <p:spPr>
          <a:xfrm>
            <a:off x="1214414" y="142852"/>
            <a:ext cx="7616849" cy="28368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</a:rPr>
              <a:t>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Человек – высшее творение природы. 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   Но для того, чтобы наслаждаться её сокровищами, он должен отвечать, по крайней мере, одному требованию: </a:t>
            </a:r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быть здоровым.</a:t>
            </a:r>
          </a:p>
        </p:txBody>
      </p:sp>
      <p:pic>
        <p:nvPicPr>
          <p:cNvPr id="4" name="Рисунок 3" descr="C:\Documents and Settings\doa.S4\Рабочий стол\фото\IMG_0275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3071810"/>
            <a:ext cx="4286280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F:\кросс\Изображение 148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6314" y="3071810"/>
            <a:ext cx="4071966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989013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Игра в начальных классах позволяет повысить мотивацию у ученика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0" name="Рисунок 9" descr="D:\перенесено\ФОТО\Выпуск 2012-2016\1 класс\на физкультуре\IMG_109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60731" y="1785926"/>
            <a:ext cx="3797549" cy="2643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 descr="D:\перенесено\ФОТО\Выпуск 2012-2016\1 класс\на физкультуре\IMG_1423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00364" y="3526403"/>
            <a:ext cx="2983611" cy="3331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D:\перенесено\ФОТО\Выпуск 2012-2016\1 класс\на физкультуре\IMG_1097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42844" y="1785926"/>
            <a:ext cx="3786214" cy="2643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1042988" y="404813"/>
            <a:ext cx="7777162" cy="98901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Играя, дети усваивают жизненно необходимые двигательные привычки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3779838" y="2420938"/>
            <a:ext cx="1439862" cy="2520950"/>
            <a:chOff x="2111" y="2247"/>
            <a:chExt cx="592" cy="1034"/>
          </a:xfrm>
        </p:grpSpPr>
        <p:sp>
          <p:nvSpPr>
            <p:cNvPr id="91141" name="Freeform 5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/>
              <a:ahLst/>
              <a:cxnLst>
                <a:cxn ang="0">
                  <a:pos x="168" y="1"/>
                </a:cxn>
                <a:cxn ang="0">
                  <a:pos x="148" y="33"/>
                </a:cxn>
                <a:cxn ang="0">
                  <a:pos x="127" y="1"/>
                </a:cxn>
                <a:cxn ang="0">
                  <a:pos x="70" y="17"/>
                </a:cxn>
                <a:cxn ang="0">
                  <a:pos x="1" y="174"/>
                </a:cxn>
                <a:cxn ang="0">
                  <a:pos x="36" y="213"/>
                </a:cxn>
                <a:cxn ang="0">
                  <a:pos x="86" y="57"/>
                </a:cxn>
                <a:cxn ang="0">
                  <a:pos x="14" y="411"/>
                </a:cxn>
                <a:cxn ang="0">
                  <a:pos x="34" y="466"/>
                </a:cxn>
                <a:cxn ang="0">
                  <a:pos x="133" y="440"/>
                </a:cxn>
                <a:cxn ang="0">
                  <a:pos x="147" y="232"/>
                </a:cxn>
                <a:cxn ang="0">
                  <a:pos x="169" y="439"/>
                </a:cxn>
                <a:cxn ang="0">
                  <a:pos x="262" y="468"/>
                </a:cxn>
                <a:cxn ang="0">
                  <a:pos x="282" y="407"/>
                </a:cxn>
                <a:cxn ang="0">
                  <a:pos x="210" y="57"/>
                </a:cxn>
                <a:cxn ang="0">
                  <a:pos x="230" y="135"/>
                </a:cxn>
                <a:cxn ang="0">
                  <a:pos x="281" y="236"/>
                </a:cxn>
                <a:cxn ang="0">
                  <a:pos x="295" y="162"/>
                </a:cxn>
                <a:cxn ang="0">
                  <a:pos x="216" y="8"/>
                </a:cxn>
                <a:cxn ang="0">
                  <a:pos x="168" y="1"/>
                </a:cxn>
              </a:cxnLst>
              <a:rect l="0" t="0" r="r" b="b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solidFill>
              <a:schemeClr val="accent1"/>
            </a:solidFill>
            <a:ln w="19050" cmpd="sng">
              <a:noFill/>
              <a:round/>
              <a:headEnd/>
              <a:tailEnd/>
            </a:ln>
            <a:effectLst>
              <a:outerShdw dist="71842" dir="135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91142" name="Oval 6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  <a:round/>
              <a:headEnd/>
              <a:tailEnd/>
            </a:ln>
            <a:effectLst>
              <a:outerShdw dist="71842" dir="135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</p:grpSp>
      <p:sp>
        <p:nvSpPr>
          <p:cNvPr id="91148" name="Freeform 12"/>
          <p:cNvSpPr>
            <a:spLocks/>
          </p:cNvSpPr>
          <p:nvPr/>
        </p:nvSpPr>
        <p:spPr bwMode="gray">
          <a:xfrm rot="-3179225">
            <a:off x="5375276" y="3344862"/>
            <a:ext cx="366712" cy="1687513"/>
          </a:xfrm>
          <a:custGeom>
            <a:avLst/>
            <a:gdLst>
              <a:gd name="T0" fmla="*/ 95552 w 142"/>
              <a:gd name="T1" fmla="*/ 2794 h 604"/>
              <a:gd name="T2" fmla="*/ 116212 w 142"/>
              <a:gd name="T3" fmla="*/ 1318719 h 604"/>
              <a:gd name="T4" fmla="*/ 0 w 142"/>
              <a:gd name="T5" fmla="*/ 1324306 h 604"/>
              <a:gd name="T6" fmla="*/ 185938 w 142"/>
              <a:gd name="T7" fmla="*/ 1687513 h 604"/>
              <a:gd name="T8" fmla="*/ 366712 w 142"/>
              <a:gd name="T9" fmla="*/ 1324306 h 604"/>
              <a:gd name="T10" fmla="*/ 258248 w 142"/>
              <a:gd name="T11" fmla="*/ 1324306 h 604"/>
              <a:gd name="T12" fmla="*/ 255665 w 142"/>
              <a:gd name="T13" fmla="*/ 0 h 604"/>
              <a:gd name="T14" fmla="*/ 95552 w 142"/>
              <a:gd name="T15" fmla="*/ 2794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1149" name="Freeform 13"/>
          <p:cNvSpPr>
            <a:spLocks/>
          </p:cNvSpPr>
          <p:nvPr/>
        </p:nvSpPr>
        <p:spPr bwMode="gray">
          <a:xfrm rot="-6780890">
            <a:off x="5648325" y="2424113"/>
            <a:ext cx="366713" cy="1944687"/>
          </a:xfrm>
          <a:custGeom>
            <a:avLst/>
            <a:gdLst>
              <a:gd name="T0" fmla="*/ 95552 w 142"/>
              <a:gd name="T1" fmla="*/ 3220 h 604"/>
              <a:gd name="T2" fmla="*/ 116212 w 142"/>
              <a:gd name="T3" fmla="*/ 1519689 h 604"/>
              <a:gd name="T4" fmla="*/ 0 w 142"/>
              <a:gd name="T5" fmla="*/ 1526128 h 604"/>
              <a:gd name="T6" fmla="*/ 185939 w 142"/>
              <a:gd name="T7" fmla="*/ 1944687 h 604"/>
              <a:gd name="T8" fmla="*/ 366713 w 142"/>
              <a:gd name="T9" fmla="*/ 1526128 h 604"/>
              <a:gd name="T10" fmla="*/ 258249 w 142"/>
              <a:gd name="T11" fmla="*/ 1526128 h 604"/>
              <a:gd name="T12" fmla="*/ 255666 w 142"/>
              <a:gd name="T13" fmla="*/ 0 h 604"/>
              <a:gd name="T14" fmla="*/ 95552 w 142"/>
              <a:gd name="T15" fmla="*/ 3220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1150" name="Freeform 14"/>
          <p:cNvSpPr>
            <a:spLocks/>
          </p:cNvSpPr>
          <p:nvPr/>
        </p:nvSpPr>
        <p:spPr bwMode="gray">
          <a:xfrm rot="6664009">
            <a:off x="2825751" y="2405062"/>
            <a:ext cx="366712" cy="1903413"/>
          </a:xfrm>
          <a:custGeom>
            <a:avLst/>
            <a:gdLst>
              <a:gd name="T0" fmla="*/ 95552 w 142"/>
              <a:gd name="T1" fmla="*/ 3151 h 604"/>
              <a:gd name="T2" fmla="*/ 116212 w 142"/>
              <a:gd name="T3" fmla="*/ 1487435 h 604"/>
              <a:gd name="T4" fmla="*/ 0 w 142"/>
              <a:gd name="T5" fmla="*/ 1493738 h 604"/>
              <a:gd name="T6" fmla="*/ 185938 w 142"/>
              <a:gd name="T7" fmla="*/ 1903413 h 604"/>
              <a:gd name="T8" fmla="*/ 366712 w 142"/>
              <a:gd name="T9" fmla="*/ 1493738 h 604"/>
              <a:gd name="T10" fmla="*/ 258248 w 142"/>
              <a:gd name="T11" fmla="*/ 1493738 h 604"/>
              <a:gd name="T12" fmla="*/ 255665 w 142"/>
              <a:gd name="T13" fmla="*/ 0 h 604"/>
              <a:gd name="T14" fmla="*/ 95552 w 142"/>
              <a:gd name="T15" fmla="*/ 3151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1151" name="Freeform 15"/>
          <p:cNvSpPr>
            <a:spLocks/>
          </p:cNvSpPr>
          <p:nvPr/>
        </p:nvSpPr>
        <p:spPr bwMode="gray">
          <a:xfrm rot="3344373">
            <a:off x="2993232" y="3352006"/>
            <a:ext cx="366712" cy="1673225"/>
          </a:xfrm>
          <a:custGeom>
            <a:avLst/>
            <a:gdLst>
              <a:gd name="T0" fmla="*/ 95552 w 142"/>
              <a:gd name="T1" fmla="*/ 2770 h 604"/>
              <a:gd name="T2" fmla="*/ 116212 w 142"/>
              <a:gd name="T3" fmla="*/ 1307553 h 604"/>
              <a:gd name="T4" fmla="*/ 0 w 142"/>
              <a:gd name="T5" fmla="*/ 1313094 h 604"/>
              <a:gd name="T6" fmla="*/ 185938 w 142"/>
              <a:gd name="T7" fmla="*/ 1673225 h 604"/>
              <a:gd name="T8" fmla="*/ 366712 w 142"/>
              <a:gd name="T9" fmla="*/ 1313094 h 604"/>
              <a:gd name="T10" fmla="*/ 258248 w 142"/>
              <a:gd name="T11" fmla="*/ 1313094 h 604"/>
              <a:gd name="T12" fmla="*/ 255665 w 142"/>
              <a:gd name="T13" fmla="*/ 0 h 604"/>
              <a:gd name="T14" fmla="*/ 95552 w 142"/>
              <a:gd name="T15" fmla="*/ 2770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Rectangle 11"/>
          <p:cNvSpPr>
            <a:spLocks/>
          </p:cNvSpPr>
          <p:nvPr/>
        </p:nvSpPr>
        <p:spPr bwMode="auto">
          <a:xfrm>
            <a:off x="395288" y="1773238"/>
            <a:ext cx="3024187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</a:rPr>
              <a:t>смелость</a:t>
            </a:r>
            <a:endParaRPr lang="ru-RU" sz="36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0732" name="Rectangle 12"/>
          <p:cNvSpPr>
            <a:spLocks/>
          </p:cNvSpPr>
          <p:nvPr/>
        </p:nvSpPr>
        <p:spPr bwMode="auto">
          <a:xfrm>
            <a:off x="5219700" y="1773238"/>
            <a:ext cx="3024188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</a:rPr>
              <a:t>воля</a:t>
            </a:r>
            <a:endParaRPr lang="ru-RU" sz="36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0733" name="Rectangle 13"/>
          <p:cNvSpPr>
            <a:spLocks/>
          </p:cNvSpPr>
          <p:nvPr/>
        </p:nvSpPr>
        <p:spPr bwMode="auto">
          <a:xfrm>
            <a:off x="179388" y="4581525"/>
            <a:ext cx="42481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</a:rPr>
              <a:t>сообразительность</a:t>
            </a:r>
            <a:r>
              <a:rPr lang="ru-RU" sz="4400" dirty="0">
                <a:latin typeface="Calibri" pitchFamily="34" charset="0"/>
              </a:rPr>
              <a:t> </a:t>
            </a:r>
          </a:p>
        </p:txBody>
      </p:sp>
      <p:sp>
        <p:nvSpPr>
          <p:cNvPr id="30734" name="Rectangle 14"/>
          <p:cNvSpPr>
            <a:spLocks/>
          </p:cNvSpPr>
          <p:nvPr/>
        </p:nvSpPr>
        <p:spPr bwMode="auto">
          <a:xfrm>
            <a:off x="5500694" y="4572008"/>
            <a:ext cx="3024187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ловкость</a:t>
            </a:r>
            <a:r>
              <a:rPr lang="ru-RU" sz="44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endParaRPr lang="ru-RU" sz="4400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8" grpId="0" animBg="1"/>
      <p:bldP spid="91149" grpId="0" animBg="1"/>
      <p:bldP spid="91150" grpId="0" animBg="1"/>
      <p:bldP spid="91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4" name="AutoShape 50"/>
          <p:cNvSpPr>
            <a:spLocks noChangeArrowheads="1"/>
          </p:cNvSpPr>
          <p:nvPr/>
        </p:nvSpPr>
        <p:spPr bwMode="gray">
          <a:xfrm>
            <a:off x="6013450" y="2276475"/>
            <a:ext cx="2662238" cy="302418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11321" name="AutoShape 57"/>
          <p:cNvSpPr>
            <a:spLocks noChangeArrowheads="1"/>
          </p:cNvSpPr>
          <p:nvPr/>
        </p:nvSpPr>
        <p:spPr bwMode="gray">
          <a:xfrm>
            <a:off x="757238" y="2276475"/>
            <a:ext cx="2879725" cy="302418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gray">
          <a:xfrm>
            <a:off x="1331913" y="26035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Задача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общеобразовательной и профессиональной школы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31749" name="Group 51"/>
          <p:cNvGrpSpPr>
            <a:grpSpLocks/>
          </p:cNvGrpSpPr>
          <p:nvPr/>
        </p:nvGrpSpPr>
        <p:grpSpPr bwMode="auto">
          <a:xfrm>
            <a:off x="6084888" y="2205038"/>
            <a:ext cx="2520950" cy="523875"/>
            <a:chOff x="3964" y="2071"/>
            <a:chExt cx="1484" cy="330"/>
          </a:xfrm>
        </p:grpSpPr>
        <p:sp>
          <p:nvSpPr>
            <p:cNvPr id="31750" name="AutoShape 52"/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31751" name="AutoShape 53"/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</p:grpSp>
      <p:sp>
        <p:nvSpPr>
          <p:cNvPr id="31752" name="Text Box 54"/>
          <p:cNvSpPr txBox="1">
            <a:spLocks noChangeArrowheads="1"/>
          </p:cNvSpPr>
          <p:nvPr/>
        </p:nvSpPr>
        <p:spPr bwMode="gray">
          <a:xfrm>
            <a:off x="5867400" y="3068638"/>
            <a:ext cx="277495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формирование полноценной национальной системы физического воспитания</a:t>
            </a:r>
            <a:r>
              <a:rPr lang="ru-RU"/>
              <a:t> </a:t>
            </a:r>
            <a:endParaRPr lang="en-US"/>
          </a:p>
        </p:txBody>
      </p:sp>
      <p:sp>
        <p:nvSpPr>
          <p:cNvPr id="31753" name="AutoShape 55"/>
          <p:cNvSpPr>
            <a:spLocks noChangeArrowheads="1"/>
          </p:cNvSpPr>
          <p:nvPr/>
        </p:nvSpPr>
        <p:spPr bwMode="ltGray">
          <a:xfrm>
            <a:off x="6084888" y="5086350"/>
            <a:ext cx="2592387" cy="144463"/>
          </a:xfrm>
          <a:prstGeom prst="roundRect">
            <a:avLst>
              <a:gd name="adj" fmla="val 28356"/>
            </a:avLst>
          </a:prstGeom>
          <a:gradFill rotWithShape="1">
            <a:gsLst>
              <a:gs pos="0">
                <a:srgbClr val="33CCCC">
                  <a:alpha val="70000"/>
                </a:srgbClr>
              </a:gs>
              <a:gs pos="100000">
                <a:schemeClr val="bg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11292" name="Freeform 28"/>
          <p:cNvSpPr>
            <a:spLocks/>
          </p:cNvSpPr>
          <p:nvPr/>
        </p:nvSpPr>
        <p:spPr bwMode="gray">
          <a:xfrm rot="-3019351">
            <a:off x="6321426" y="771525"/>
            <a:ext cx="366712" cy="1944687"/>
          </a:xfrm>
          <a:custGeom>
            <a:avLst/>
            <a:gdLst>
              <a:gd name="T0" fmla="*/ 95552 w 142"/>
              <a:gd name="T1" fmla="*/ 3220 h 604"/>
              <a:gd name="T2" fmla="*/ 116212 w 142"/>
              <a:gd name="T3" fmla="*/ 1519689 h 604"/>
              <a:gd name="T4" fmla="*/ 0 w 142"/>
              <a:gd name="T5" fmla="*/ 1526128 h 604"/>
              <a:gd name="T6" fmla="*/ 185939 w 142"/>
              <a:gd name="T7" fmla="*/ 1944687 h 604"/>
              <a:gd name="T8" fmla="*/ 366713 w 142"/>
              <a:gd name="T9" fmla="*/ 1526128 h 604"/>
              <a:gd name="T10" fmla="*/ 258249 w 142"/>
              <a:gd name="T11" fmla="*/ 1526128 h 604"/>
              <a:gd name="T12" fmla="*/ 255666 w 142"/>
              <a:gd name="T13" fmla="*/ 0 h 604"/>
              <a:gd name="T14" fmla="*/ 95552 w 142"/>
              <a:gd name="T15" fmla="*/ 3220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755" name="Group 58"/>
          <p:cNvGrpSpPr>
            <a:grpSpLocks/>
          </p:cNvGrpSpPr>
          <p:nvPr/>
        </p:nvGrpSpPr>
        <p:grpSpPr bwMode="auto">
          <a:xfrm>
            <a:off x="828675" y="2205038"/>
            <a:ext cx="2736850" cy="523875"/>
            <a:chOff x="2140" y="2071"/>
            <a:chExt cx="1484" cy="330"/>
          </a:xfrm>
        </p:grpSpPr>
        <p:sp>
          <p:nvSpPr>
            <p:cNvPr id="31756" name="AutoShape 59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31757" name="AutoShape 60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cs typeface="Arial" charset="0"/>
              </a:endParaRPr>
            </a:p>
          </p:txBody>
        </p:sp>
      </p:grpSp>
      <p:sp>
        <p:nvSpPr>
          <p:cNvPr id="31758" name="Text Box 61"/>
          <p:cNvSpPr txBox="1">
            <a:spLocks noChangeArrowheads="1"/>
          </p:cNvSpPr>
          <p:nvPr/>
        </p:nvSpPr>
        <p:spPr bwMode="gray">
          <a:xfrm>
            <a:off x="900113" y="2852738"/>
            <a:ext cx="2735262" cy="198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воспитывать молодое поколение физически развитым, закаленным, готовым к работе и обороны нашей Родины</a:t>
            </a:r>
            <a:r>
              <a:rPr lang="ru-RU" sz="2400" dirty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1759" name="AutoShape 62"/>
          <p:cNvSpPr>
            <a:spLocks noChangeArrowheads="1"/>
          </p:cNvSpPr>
          <p:nvPr/>
        </p:nvSpPr>
        <p:spPr bwMode="ltGray">
          <a:xfrm>
            <a:off x="828675" y="5086350"/>
            <a:ext cx="2736850" cy="144463"/>
          </a:xfrm>
          <a:prstGeom prst="roundRect">
            <a:avLst>
              <a:gd name="adj" fmla="val 28356"/>
            </a:avLst>
          </a:prstGeom>
          <a:gradFill rotWithShape="1">
            <a:gsLst>
              <a:gs pos="0">
                <a:srgbClr val="FFCC00">
                  <a:alpha val="70000"/>
                </a:srgbClr>
              </a:gs>
              <a:gs pos="100000">
                <a:schemeClr val="bg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11291" name="Freeform 27"/>
          <p:cNvSpPr>
            <a:spLocks/>
          </p:cNvSpPr>
          <p:nvPr/>
        </p:nvSpPr>
        <p:spPr bwMode="gray">
          <a:xfrm rot="3049247">
            <a:off x="3221038" y="881063"/>
            <a:ext cx="366712" cy="1808162"/>
          </a:xfrm>
          <a:custGeom>
            <a:avLst/>
            <a:gdLst>
              <a:gd name="T0" fmla="*/ 95552 w 142"/>
              <a:gd name="T1" fmla="*/ 2994 h 604"/>
              <a:gd name="T2" fmla="*/ 116212 w 142"/>
              <a:gd name="T3" fmla="*/ 1413001 h 604"/>
              <a:gd name="T4" fmla="*/ 0 w 142"/>
              <a:gd name="T5" fmla="*/ 1418988 h 604"/>
              <a:gd name="T6" fmla="*/ 185939 w 142"/>
              <a:gd name="T7" fmla="*/ 1808162 h 604"/>
              <a:gd name="T8" fmla="*/ 366713 w 142"/>
              <a:gd name="T9" fmla="*/ 1418988 h 604"/>
              <a:gd name="T10" fmla="*/ 258249 w 142"/>
              <a:gd name="T11" fmla="*/ 1418988 h 604"/>
              <a:gd name="T12" fmla="*/ 255666 w 142"/>
              <a:gd name="T13" fmla="*/ 0 h 604"/>
              <a:gd name="T14" fmla="*/ 95552 w 142"/>
              <a:gd name="T15" fmla="*/ 2994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animBg="1"/>
      <p:bldP spid="112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549275"/>
            <a:ext cx="8229600" cy="989013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«Игра - есть упражнение, с помощью которого ребенок готовится к жизни»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                                   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П.Ф.Лесгафт</a:t>
            </a:r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Доброе здоровье, разумно сохраняемое </a:t>
            </a:r>
          </a:p>
          <a:p>
            <a:pPr algn="ctr">
              <a:spcBef>
                <a:spcPct val="20000"/>
              </a:spcBef>
            </a:pP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и укрепляемое самим человеком, </a:t>
            </a:r>
          </a:p>
          <a:p>
            <a:pPr algn="ctr">
              <a:spcBef>
                <a:spcPct val="20000"/>
              </a:spcBef>
            </a:pP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обеспечивает ему долгую и активную жизнь.</a:t>
            </a:r>
          </a:p>
        </p:txBody>
      </p:sp>
      <p:pic>
        <p:nvPicPr>
          <p:cNvPr id="5" name="Picture 4" descr="CIMG0134"/>
          <p:cNvPicPr>
            <a:picLocks noChangeAspect="1" noChangeArrowheads="1"/>
          </p:cNvPicPr>
          <p:nvPr/>
        </p:nvPicPr>
        <p:blipFill>
          <a:blip r:embed="rId2" cstate="screen">
            <a:lum bright="12000" contrast="14000"/>
          </a:blip>
          <a:srcRect/>
          <a:stretch>
            <a:fillRect/>
          </a:stretch>
        </p:blipFill>
        <p:spPr bwMode="auto">
          <a:xfrm>
            <a:off x="428596" y="1928802"/>
            <a:ext cx="3525845" cy="26458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2" descr="CIMG0090"/>
          <p:cNvPicPr>
            <a:picLocks noChangeAspect="1" noChangeArrowheads="1"/>
          </p:cNvPicPr>
          <p:nvPr/>
        </p:nvPicPr>
        <p:blipFill>
          <a:blip r:embed="rId3" cstate="screen">
            <a:lum bright="18000" contrast="20000"/>
          </a:blip>
          <a:srcRect/>
          <a:stretch>
            <a:fillRect/>
          </a:stretch>
        </p:blipFill>
        <p:spPr bwMode="auto">
          <a:xfrm>
            <a:off x="2500298" y="4571960"/>
            <a:ext cx="3896996" cy="2286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C:\Documents and Settings\doa.S4\Рабочий стол\фото\IMG_0774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29190" y="1857364"/>
            <a:ext cx="3429024" cy="2857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10" name="Oval 10"/>
          <p:cNvSpPr>
            <a:spLocks noChangeArrowheads="1"/>
          </p:cNvSpPr>
          <p:nvPr/>
        </p:nvSpPr>
        <p:spPr bwMode="auto">
          <a:xfrm>
            <a:off x="539750" y="188913"/>
            <a:ext cx="6264275" cy="6192837"/>
          </a:xfrm>
          <a:prstGeom prst="ellipse">
            <a:avLst/>
          </a:prstGeom>
          <a:solidFill>
            <a:schemeClr val="bg1"/>
          </a:solidFill>
          <a:ln w="76200" cmpd="tri">
            <a:solidFill>
              <a:srgbClr val="CC0066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pic>
        <p:nvPicPr>
          <p:cNvPr id="15363" name="Picture 4" descr="schema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14300"/>
            <a:ext cx="74168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9" descr="AMVAIN"/>
          <p:cNvPicPr>
            <a:picLocks noChangeAspect="1" noChangeArrowheads="1"/>
          </p:cNvPicPr>
          <p:nvPr/>
        </p:nvPicPr>
        <p:blipFill>
          <a:blip r:embed="rId3"/>
          <a:srcRect l="64693"/>
          <a:stretch>
            <a:fillRect/>
          </a:stretch>
        </p:blipFill>
        <p:spPr bwMode="auto">
          <a:xfrm>
            <a:off x="7802563" y="3644900"/>
            <a:ext cx="1341437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11" name="AutoShape 11"/>
          <p:cNvSpPr>
            <a:spLocks noChangeArrowheads="1"/>
          </p:cNvSpPr>
          <p:nvPr/>
        </p:nvSpPr>
        <p:spPr bwMode="auto">
          <a:xfrm>
            <a:off x="6516688" y="115888"/>
            <a:ext cx="2519362" cy="3960812"/>
          </a:xfrm>
          <a:prstGeom prst="cloudCallout">
            <a:avLst>
              <a:gd name="adj1" fmla="val 26495"/>
              <a:gd name="adj2" fmla="val 19579"/>
            </a:avLst>
          </a:prstGeom>
          <a:solidFill>
            <a:srgbClr val="FF99CC"/>
          </a:solidFill>
          <a:ln w="25400" cap="rnd">
            <a:solidFill>
              <a:srgbClr val="00FFFF"/>
            </a:solidFill>
            <a:prstDash val="sysDot"/>
            <a:round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ru-RU" sz="2000" b="1">
                <a:solidFill>
                  <a:srgbClr val="CC0066"/>
                </a:solidFill>
              </a:rPr>
              <a:t>На докторов надейся, но сам не оплошай! И за здоровье бейся, как жить - ты сам решай!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0" grpId="0" animBg="1"/>
      <p:bldP spid="1280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12" descr="ATTHE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57600"/>
            <a:ext cx="28067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doa.S4\Рабочий стол\фото\DSC_0020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1538" y="214290"/>
            <a:ext cx="342902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6987" name="AutoShape 11"/>
          <p:cNvSpPr>
            <a:spLocks noChangeArrowheads="1"/>
          </p:cNvSpPr>
          <p:nvPr/>
        </p:nvSpPr>
        <p:spPr bwMode="auto">
          <a:xfrm>
            <a:off x="5435600" y="0"/>
            <a:ext cx="3708400" cy="3500438"/>
          </a:xfrm>
          <a:prstGeom prst="cloudCallout">
            <a:avLst>
              <a:gd name="adj1" fmla="val -154023"/>
              <a:gd name="adj2" fmla="val 57847"/>
            </a:avLst>
          </a:prstGeom>
          <a:solidFill>
            <a:srgbClr val="FF99CC"/>
          </a:solidFill>
          <a:ln w="25400" cap="rnd">
            <a:solidFill>
              <a:srgbClr val="00FFFF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CC0066"/>
                </a:solidFill>
              </a:rPr>
              <a:t>От болячек и простуд, от хворей и лени – бежать, плыть, карабкаться, ползти, идти, лететь… Движенье – это </a:t>
            </a:r>
            <a:r>
              <a:rPr lang="ru-RU" b="1" dirty="0" smtClean="0">
                <a:solidFill>
                  <a:srgbClr val="CC0066"/>
                </a:solidFill>
              </a:rPr>
              <a:t>здоровье! </a:t>
            </a:r>
            <a:r>
              <a:rPr lang="ru-RU" b="1" dirty="0">
                <a:solidFill>
                  <a:srgbClr val="CC0066"/>
                </a:solidFill>
              </a:rPr>
              <a:t>А </a:t>
            </a:r>
            <a:r>
              <a:rPr lang="ru-RU" b="1" dirty="0" smtClean="0">
                <a:solidFill>
                  <a:srgbClr val="CC0066"/>
                </a:solidFill>
              </a:rPr>
              <a:t>здоровье </a:t>
            </a:r>
            <a:r>
              <a:rPr lang="ru-RU" b="1" dirty="0">
                <a:solidFill>
                  <a:srgbClr val="CC0066"/>
                </a:solidFill>
              </a:rPr>
              <a:t>это жизнь! </a:t>
            </a:r>
          </a:p>
        </p:txBody>
      </p:sp>
      <p:pic>
        <p:nvPicPr>
          <p:cNvPr id="11" name="Рисунок 10" descr="D:\перенесено\ФОТО\Выпуск 2012-2016\2 класс\Папа мама я - спортивная семья\P1060280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71736" y="2571744"/>
            <a:ext cx="335758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6982" name="Picture 6" descr="000196_2614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4149725"/>
            <a:ext cx="3816350" cy="2546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857224" y="857232"/>
          <a:ext cx="778674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</p:tagLst>
</file>

<file path=ppt/theme/theme1.xml><?xml version="1.0" encoding="utf-8"?>
<a:theme xmlns:a="http://schemas.openxmlformats.org/drawingml/2006/main" name="спор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спорт</Template>
  <TotalTime>277</TotalTime>
  <Words>484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спорт</vt:lpstr>
      <vt:lpstr> Использование соревновательно-игрового метода  на уроках физической культуры.</vt:lpstr>
      <vt:lpstr>Слайд 2</vt:lpstr>
      <vt:lpstr>Игра в начальных классах позволяет повысить мотивацию у ученика</vt:lpstr>
      <vt:lpstr>Играя, дети усваивают жизненно необходимые двигательные привычки </vt:lpstr>
      <vt:lpstr>Слайд 5</vt:lpstr>
      <vt:lpstr>«Игра - есть упражнение, с помощью которого ребенок готовится к жизни»                                          П.Ф.Лесгафт</vt:lpstr>
      <vt:lpstr>Слайд 7</vt:lpstr>
      <vt:lpstr>Слайд 8</vt:lpstr>
      <vt:lpstr>Слайд 9</vt:lpstr>
      <vt:lpstr> :     Цель:              развитие двигательной активности детей путем                 соревновательно–игрового метода </vt:lpstr>
      <vt:lpstr>Слайд 11</vt:lpstr>
      <vt:lpstr>Игровой метод, как направление в учебно-воспитательном процессе </vt:lpstr>
      <vt:lpstr>Основные результаты деятельности  за последние 2 года</vt:lpstr>
      <vt:lpstr>Слайд 14</vt:lpstr>
      <vt:lpstr>Золотое правило:  учитель физической культуры играет вместе с детьми.                           Как играем, так и живем! 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Использование соревновательно-игрового метода  на уроках физической культуры.</dc:title>
  <dc:creator>www.PHILka.RU</dc:creator>
  <cp:lastModifiedBy>Учитель</cp:lastModifiedBy>
  <cp:revision>34</cp:revision>
  <dcterms:created xsi:type="dcterms:W3CDTF">2014-01-14T10:45:02Z</dcterms:created>
  <dcterms:modified xsi:type="dcterms:W3CDTF">2014-01-18T01:53:49Z</dcterms:modified>
</cp:coreProperties>
</file>