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496944" cy="1829761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Склонение числительных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Особенности изменения целых чисел по падежам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09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Сделаем вывод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890260"/>
              </p:ext>
            </p:extLst>
          </p:nvPr>
        </p:nvGraphicFramePr>
        <p:xfrm>
          <a:off x="467544" y="1340768"/>
          <a:ext cx="8429190" cy="330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190"/>
              </a:tblGrid>
              <a:tr h="330269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Простые количественные числительные от 5 до 20 и 30 склоняются, как существительные 3-го склонения.</a:t>
                      </a:r>
                    </a:p>
                    <a:p>
                      <a:pPr algn="l"/>
                      <a:endParaRPr lang="ru-RU" sz="2800" dirty="0" smtClean="0"/>
                    </a:p>
                    <a:p>
                      <a:pPr algn="l"/>
                      <a:r>
                        <a:rPr lang="ru-RU" sz="2800" dirty="0" smtClean="0"/>
                        <a:t> В Род, Дат</a:t>
                      </a:r>
                      <a:r>
                        <a:rPr lang="ru-RU" sz="2800" baseline="0" dirty="0" smtClean="0"/>
                        <a:t> и Пр. падежах  в окончании пишется буква И.</a:t>
                      </a:r>
                    </a:p>
                    <a:p>
                      <a:pPr algn="l"/>
                      <a:r>
                        <a:rPr lang="ru-RU" sz="2800" baseline="0" dirty="0" smtClean="0"/>
                        <a:t>        к пятнадцат</a:t>
                      </a:r>
                      <a:r>
                        <a:rPr lang="ru-RU" sz="2800" u="sng" baseline="0" dirty="0" smtClean="0"/>
                        <a:t>и</a:t>
                      </a:r>
                      <a:r>
                        <a:rPr lang="ru-RU" sz="2800" baseline="0" dirty="0" smtClean="0"/>
                        <a:t> (</a:t>
                      </a:r>
                      <a:r>
                        <a:rPr lang="ru-RU" sz="2800" baseline="0" dirty="0" err="1" smtClean="0"/>
                        <a:t>Д.п</a:t>
                      </a:r>
                      <a:r>
                        <a:rPr lang="ru-RU" sz="2800" baseline="0" dirty="0" smtClean="0"/>
                        <a:t>) часам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56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60516" y="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/>
              <a:t>С</a:t>
            </a:r>
            <a:r>
              <a:rPr lang="ru-RU" sz="4000" dirty="0" smtClean="0"/>
              <a:t>клонение числительных 40,90, 100</a:t>
            </a:r>
            <a:endParaRPr lang="ru-RU" sz="4000" dirty="0"/>
          </a:p>
        </p:txBody>
      </p:sp>
      <p:pic>
        <p:nvPicPr>
          <p:cNvPr id="4" name="Picture 4" descr="{6449B24B-1089-4F9E-9925-C66F83B5B15E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23" y="1124744"/>
            <a:ext cx="842493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790800" y="6616763"/>
            <a:ext cx="7353200" cy="27003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3707904" y="6165304"/>
            <a:ext cx="5192960" cy="54006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Имеют две падежные формы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702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Просклоняйте числительные вместе с существительными: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ОДНА РУЧКА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ЧЕТЫРЕ КОМНАТЫ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ДВА УЧЕНИКА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ШЕСТЬ КИЛОГРАММОВ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Закрепление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85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Числа замени словами: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sz="4000" b="1" dirty="0" smtClean="0">
                <a:solidFill>
                  <a:srgbClr val="006600"/>
                </a:solidFill>
              </a:rPr>
              <a:t>К 11+ 8;  к 18+ 5; от 15 – 12; от 40 – 18;  к 80 + 40;              к 25+ 15; 125: 25;</a:t>
            </a:r>
            <a:endParaRPr lang="ru-RU" sz="4000" b="1" dirty="0">
              <a:solidFill>
                <a:srgbClr val="0066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Закрепление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9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Поставь слова в форму нужного падежа, обозначь орфограмму.</a:t>
            </a:r>
          </a:p>
          <a:p>
            <a:r>
              <a:rPr lang="ru-RU" sz="3200" b="1" dirty="0" smtClean="0">
                <a:solidFill>
                  <a:srgbClr val="006600"/>
                </a:solidFill>
              </a:rPr>
              <a:t>Около (деревня), у (поверхность),             в (очередь), о ( четырнадцать растений), при(помощь),                               к (тринадцать страниц), на (ладони), около (восемнадцать часов).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Закрепление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89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1328"/>
            <a:ext cx="8712968" cy="4525963"/>
          </a:xfrm>
        </p:spPr>
        <p:txBody>
          <a:bodyPr/>
          <a:lstStyle/>
          <a:p>
            <a:r>
              <a:rPr lang="ru-RU" dirty="0" smtClean="0"/>
              <a:t>Запишите на месте пропуска одно из трёх подходящих по смыслу числительных (40,90, 100), поставив его в нужную форму. Определите падеж числительных.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К ___годам, более ___километров, около ___ метров, заполнить ___ литрами воды, рассказывать о ___ своих учениках.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Закрепление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77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63</a:t>
            </a:r>
          </a:p>
          <a:p>
            <a:r>
              <a:rPr lang="ru-RU" smtClean="0"/>
              <a:t>Упражнение №358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373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95544"/>
          </a:xfrm>
        </p:spPr>
        <p:txBody>
          <a:bodyPr/>
          <a:lstStyle/>
          <a:p>
            <a:r>
              <a:rPr lang="ru-RU" b="1" dirty="0"/>
              <a:t>Семь раз отмерь, один раз отрежь.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Синтаксическая пятиминутка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09600" y="2420888"/>
            <a:ext cx="8229600" cy="9361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Семеро одного не ждут.</a:t>
            </a:r>
            <a:endParaRPr lang="ru-RU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09600" y="3268646"/>
            <a:ext cx="8229600" cy="1011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У семи нянек дитя без глазу.</a:t>
            </a:r>
            <a:endParaRPr lang="ru-RU" b="1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609600" y="4365104"/>
            <a:ext cx="8229600" cy="1011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Седьмая вода на киселе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7080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3268646"/>
            <a:ext cx="8229600" cy="1011568"/>
          </a:xfrm>
        </p:spPr>
        <p:txBody>
          <a:bodyPr/>
          <a:lstStyle/>
          <a:p>
            <a:r>
              <a:rPr lang="ru-RU" b="1" dirty="0" smtClean="0"/>
              <a:t>У семи нянек дитя без глазу.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Синтаксическая пятиминутка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09600" y="2420888"/>
            <a:ext cx="8229600" cy="9361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Семеро одного не ждут.</a:t>
            </a:r>
            <a:endParaRPr lang="ru-RU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09600" y="1633729"/>
            <a:ext cx="8229600" cy="1011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Семь раз отмерь, один раз отрежь.</a:t>
            </a:r>
            <a:endParaRPr lang="ru-RU" b="1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609600" y="4365104"/>
            <a:ext cx="8229600" cy="1011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Седьмая вода на киселе</a:t>
            </a:r>
            <a:endParaRPr lang="ru-RU" b="1" dirty="0"/>
          </a:p>
        </p:txBody>
      </p:sp>
      <p:pic>
        <p:nvPicPr>
          <p:cNvPr id="7" name="Picture 49" descr="BD14710_"/>
          <p:cNvPicPr>
            <a:picLocks noChangeAspect="1" noChangeArrowheads="1"/>
          </p:cNvPicPr>
          <p:nvPr/>
        </p:nvPicPr>
        <p:blipFill>
          <a:blip r:embed="rId2">
            <a:lum brigh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3" t="19276" r="4572" b="25302"/>
          <a:stretch>
            <a:fillRect/>
          </a:stretch>
        </p:blipFill>
        <p:spPr bwMode="auto">
          <a:xfrm>
            <a:off x="971600" y="4774958"/>
            <a:ext cx="15843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0"/>
          <p:cNvSpPr>
            <a:spLocks noChangeShapeType="1"/>
          </p:cNvSpPr>
          <p:nvPr/>
        </p:nvSpPr>
        <p:spPr bwMode="auto">
          <a:xfrm>
            <a:off x="1259632" y="3789040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50"/>
          <p:cNvSpPr>
            <a:spLocks noChangeShapeType="1"/>
          </p:cNvSpPr>
          <p:nvPr/>
        </p:nvSpPr>
        <p:spPr bwMode="auto">
          <a:xfrm>
            <a:off x="1763762" y="3808090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>
            <a:off x="2262174" y="3769894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50"/>
          <p:cNvSpPr>
            <a:spLocks noChangeShapeType="1"/>
          </p:cNvSpPr>
          <p:nvPr/>
        </p:nvSpPr>
        <p:spPr bwMode="auto">
          <a:xfrm>
            <a:off x="2771800" y="3774430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50"/>
          <p:cNvSpPr>
            <a:spLocks noChangeShapeType="1"/>
          </p:cNvSpPr>
          <p:nvPr/>
        </p:nvSpPr>
        <p:spPr bwMode="auto">
          <a:xfrm>
            <a:off x="3203848" y="3789040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auto">
          <a:xfrm>
            <a:off x="1079450" y="2129534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>
            <a:off x="1742557" y="2139513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50"/>
          <p:cNvSpPr>
            <a:spLocks noChangeShapeType="1"/>
          </p:cNvSpPr>
          <p:nvPr/>
        </p:nvSpPr>
        <p:spPr bwMode="auto">
          <a:xfrm>
            <a:off x="4139952" y="2139513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50"/>
          <p:cNvSpPr>
            <a:spLocks noChangeShapeType="1"/>
          </p:cNvSpPr>
          <p:nvPr/>
        </p:nvSpPr>
        <p:spPr bwMode="auto">
          <a:xfrm>
            <a:off x="4724400" y="2129534"/>
            <a:ext cx="360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 flipV="1">
            <a:off x="1574948" y="2129534"/>
            <a:ext cx="83804" cy="9979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4572161" y="2129534"/>
            <a:ext cx="71847" cy="9979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31"/>
          <p:cNvSpPr>
            <a:spLocks noChangeShapeType="1"/>
          </p:cNvSpPr>
          <p:nvPr/>
        </p:nvSpPr>
        <p:spPr bwMode="auto">
          <a:xfrm>
            <a:off x="961961" y="2888939"/>
            <a:ext cx="1480394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2555925" y="2888939"/>
            <a:ext cx="396056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3132164" y="2888939"/>
            <a:ext cx="43204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669993" y="2889535"/>
            <a:ext cx="2160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86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24127" y="1633728"/>
            <a:ext cx="2970223" cy="4747600"/>
          </a:xfrm>
        </p:spPr>
        <p:txBody>
          <a:bodyPr>
            <a:normAutofit/>
          </a:bodyPr>
          <a:lstStyle/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Д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Ц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С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Д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Ц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С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С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Ц</a:t>
            </a:r>
          </a:p>
          <a:p>
            <a:pPr marL="624078" indent="-514350">
              <a:buAutoNum type="arabicParenR"/>
            </a:pPr>
            <a:r>
              <a:rPr lang="ru-RU" b="1" dirty="0" smtClean="0">
                <a:solidFill>
                  <a:srgbClr val="006600"/>
                </a:solidFill>
              </a:rPr>
              <a:t>Ц</a:t>
            </a:r>
          </a:p>
          <a:p>
            <a:pPr marL="624078" indent="-514350">
              <a:buAutoNum type="arabicParenR"/>
            </a:pPr>
            <a:r>
              <a:rPr lang="ru-RU" b="1" dirty="0">
                <a:solidFill>
                  <a:srgbClr val="006600"/>
                </a:solidFill>
              </a:rPr>
              <a:t>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Буквенный диктант: </a:t>
            </a:r>
            <a:r>
              <a:rPr lang="ru-RU" sz="3100" dirty="0" smtClean="0"/>
              <a:t>определите разряд количественных числительных</a:t>
            </a:r>
            <a:endParaRPr lang="ru-RU" sz="3100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03920" y="1633728"/>
            <a:ext cx="4816152" cy="4525963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ru-RU" b="1" dirty="0" smtClean="0"/>
              <a:t>1)Одна вторая суммы</a:t>
            </a:r>
          </a:p>
          <a:p>
            <a:pPr marL="109728" indent="0">
              <a:buNone/>
            </a:pPr>
            <a:r>
              <a:rPr lang="ru-RU" b="1" dirty="0" smtClean="0"/>
              <a:t>2)Семь чудес света</a:t>
            </a:r>
          </a:p>
          <a:p>
            <a:pPr marL="109728" indent="0">
              <a:buNone/>
            </a:pPr>
            <a:r>
              <a:rPr lang="ru-RU" b="1" dirty="0" smtClean="0"/>
              <a:t>3) Двое суток</a:t>
            </a:r>
          </a:p>
          <a:p>
            <a:pPr marL="109728" indent="0">
              <a:buNone/>
            </a:pPr>
            <a:r>
              <a:rPr lang="ru-RU" b="1" dirty="0" smtClean="0"/>
              <a:t>4) Три четверти воды</a:t>
            </a:r>
          </a:p>
          <a:p>
            <a:pPr marL="109728" indent="0">
              <a:buNone/>
            </a:pPr>
            <a:r>
              <a:rPr lang="ru-RU" b="1" dirty="0" smtClean="0"/>
              <a:t>5) Одиннадцать минут</a:t>
            </a:r>
          </a:p>
          <a:p>
            <a:pPr marL="109728" indent="0">
              <a:buNone/>
            </a:pPr>
            <a:r>
              <a:rPr lang="ru-RU" b="1" dirty="0" smtClean="0"/>
              <a:t>6) Семеро козлят</a:t>
            </a:r>
          </a:p>
          <a:p>
            <a:pPr marL="109728" indent="0">
              <a:buNone/>
            </a:pPr>
            <a:r>
              <a:rPr lang="ru-RU" b="1" dirty="0" smtClean="0"/>
              <a:t>7) Трое друзей</a:t>
            </a:r>
          </a:p>
          <a:p>
            <a:pPr marL="109728" indent="0">
              <a:buNone/>
            </a:pPr>
            <a:r>
              <a:rPr lang="ru-RU" b="1" dirty="0" smtClean="0"/>
              <a:t>8) Кинотеатр «Пять звёзд»</a:t>
            </a:r>
          </a:p>
          <a:p>
            <a:pPr marL="109728" indent="0">
              <a:buNone/>
            </a:pPr>
            <a:r>
              <a:rPr lang="ru-RU" b="1" dirty="0" smtClean="0"/>
              <a:t>9) Сто историй</a:t>
            </a:r>
          </a:p>
          <a:p>
            <a:pPr marL="109728" indent="0">
              <a:buNone/>
            </a:pPr>
            <a:r>
              <a:rPr lang="ru-RU" b="1" dirty="0" smtClean="0"/>
              <a:t>10) В два с половиной раза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6991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013128"/>
              </p:ext>
            </p:extLst>
          </p:nvPr>
        </p:nvGraphicFramePr>
        <p:xfrm>
          <a:off x="395536" y="1268760"/>
          <a:ext cx="843528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79"/>
                <a:gridCol w="2923729"/>
                <a:gridCol w="2654052"/>
                <a:gridCol w="21088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 число</a:t>
                      </a:r>
                    </a:p>
                    <a:p>
                      <a:r>
                        <a:rPr lang="ru-RU" dirty="0" smtClean="0"/>
                        <a:t> Мужской, средний род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 число</a:t>
                      </a:r>
                    </a:p>
                    <a:p>
                      <a:r>
                        <a:rPr lang="ru-RU" dirty="0" smtClean="0"/>
                        <a:t> Женский 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один           одно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одна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одни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</a:t>
                      </a:r>
                      <a:r>
                        <a:rPr lang="ru-RU" b="1" dirty="0" smtClean="0"/>
                        <a:t>одного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ru-RU" b="1" dirty="0" smtClean="0"/>
                        <a:t>одной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одних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           одному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     одной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одним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один       одно, одного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b="1" dirty="0" smtClean="0"/>
                        <a:t>одну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одни, одних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           одним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</a:t>
                      </a:r>
                      <a:r>
                        <a:rPr lang="ru-RU" b="1" dirty="0" smtClean="0"/>
                        <a:t>одной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dirty="0" smtClean="0"/>
                        <a:t> одними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П.п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</a:t>
                      </a:r>
                      <a:r>
                        <a:rPr lang="ru-RU" b="1" dirty="0" smtClean="0"/>
                        <a:t>(об) одном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(об)  </a:t>
                      </a:r>
                      <a:r>
                        <a:rPr lang="ru-RU" b="1" dirty="0" smtClean="0"/>
                        <a:t>одной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(об) одних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Склонение числительного ОДИН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79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725829"/>
              </p:ext>
            </p:extLst>
          </p:nvPr>
        </p:nvGraphicFramePr>
        <p:xfrm>
          <a:off x="971600" y="3501008"/>
          <a:ext cx="7984629" cy="294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4629"/>
              </a:tblGrid>
              <a:tr h="2942655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Числительное ОДИН изменяется по родам и числам и согласуется с существительным во всех падежах, как прилагательное.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От одушевлённости – неодушевлённости                 ( один дом, один ученик)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  Проследим особенности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03920" y="1633729"/>
            <a:ext cx="8712968" cy="216369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mtClean="0"/>
              <a:t>Как согласуется числительное ОДИН с существительным, н-р: один добрый человек?</a:t>
            </a:r>
          </a:p>
          <a:p>
            <a:r>
              <a:rPr lang="ru-RU" smtClean="0"/>
              <a:t>От чего зависит употребление формы ОДИН- ОДНОГО в Вин.п?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96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623454"/>
              </p:ext>
            </p:extLst>
          </p:nvPr>
        </p:nvGraphicFramePr>
        <p:xfrm>
          <a:off x="457200" y="1481138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2880320"/>
                <a:gridCol w="2345432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Им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два</a:t>
                      </a:r>
                      <a:r>
                        <a:rPr lang="ru-RU" dirty="0" smtClean="0"/>
                        <a:t> (м, </a:t>
                      </a:r>
                      <a:r>
                        <a:rPr lang="ru-RU" dirty="0" err="1" smtClean="0"/>
                        <a:t>ср.р</a:t>
                      </a:r>
                      <a:r>
                        <a:rPr lang="ru-RU" dirty="0" smtClean="0"/>
                        <a:t>) </a:t>
                      </a:r>
                      <a:r>
                        <a:rPr lang="ru-RU" b="1" dirty="0" smtClean="0"/>
                        <a:t>две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ж.р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b="1" dirty="0" smtClean="0"/>
                        <a:t>три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b="1" dirty="0" smtClean="0"/>
                        <a:t>четыре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Род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двух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b="1" dirty="0" smtClean="0"/>
                        <a:t>трёх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   четырёх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Дат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двум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трём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</a:t>
                      </a:r>
                      <a:r>
                        <a:rPr lang="ru-RU" b="1" dirty="0" smtClean="0"/>
                        <a:t>четырём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Вин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как Им или </a:t>
                      </a:r>
                      <a:r>
                        <a:rPr lang="ru-RU" dirty="0" err="1" smtClean="0"/>
                        <a:t>Р.п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как Им или </a:t>
                      </a:r>
                      <a:r>
                        <a:rPr lang="ru-RU" dirty="0" err="1" smtClean="0"/>
                        <a:t>Р.п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как Им или </a:t>
                      </a:r>
                      <a:r>
                        <a:rPr lang="ru-RU" dirty="0" err="1" smtClean="0"/>
                        <a:t>Р.п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err="1" smtClean="0"/>
                        <a:t>Тв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 двумя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</a:t>
                      </a:r>
                      <a:r>
                        <a:rPr lang="ru-RU" b="1" dirty="0" smtClean="0"/>
                        <a:t>тремя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</a:t>
                      </a:r>
                      <a:r>
                        <a:rPr lang="ru-RU" b="1" dirty="0" smtClean="0"/>
                        <a:t>четырьмя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err="1" smtClean="0"/>
                        <a:t>П.п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(о) двух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(о) </a:t>
                      </a:r>
                      <a:r>
                        <a:rPr lang="ru-RU" b="1" dirty="0" smtClean="0"/>
                        <a:t>трёх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(о)  </a:t>
                      </a:r>
                      <a:r>
                        <a:rPr lang="ru-RU" b="1" dirty="0" smtClean="0"/>
                        <a:t>четырёх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Склонение числительных </a:t>
            </a:r>
            <a:r>
              <a:rPr lang="ru-RU" i="1" dirty="0" smtClean="0"/>
              <a:t>ДВА,ТРИ, ЧЕТЫРЕ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4496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121486"/>
              </p:ext>
            </p:extLst>
          </p:nvPr>
        </p:nvGraphicFramePr>
        <p:xfrm>
          <a:off x="323529" y="2735973"/>
          <a:ext cx="8429190" cy="330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190"/>
              </a:tblGrid>
              <a:tr h="330269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Числительное</a:t>
                      </a:r>
                      <a:r>
                        <a:rPr lang="ru-RU" sz="2800" baseline="0" dirty="0" smtClean="0"/>
                        <a:t> ДВА в </a:t>
                      </a:r>
                      <a:r>
                        <a:rPr lang="ru-RU" sz="2800" baseline="0" dirty="0" err="1" smtClean="0"/>
                        <a:t>И.п</a:t>
                      </a:r>
                      <a:r>
                        <a:rPr lang="ru-RU" sz="2800" baseline="0" dirty="0" smtClean="0"/>
                        <a:t> имеет две формы рода: </a:t>
                      </a:r>
                      <a:r>
                        <a:rPr lang="ru-RU" sz="2800" i="1" baseline="0" dirty="0" smtClean="0"/>
                        <a:t>два</a:t>
                      </a:r>
                      <a:r>
                        <a:rPr lang="ru-RU" sz="2800" baseline="0" dirty="0" smtClean="0"/>
                        <a:t> (м и </a:t>
                      </a:r>
                      <a:r>
                        <a:rPr lang="ru-RU" sz="2800" baseline="0" dirty="0" err="1" smtClean="0"/>
                        <a:t>ср.р</a:t>
                      </a:r>
                      <a:r>
                        <a:rPr lang="ru-RU" sz="2800" baseline="0" dirty="0" smtClean="0"/>
                        <a:t>) и </a:t>
                      </a:r>
                      <a:r>
                        <a:rPr lang="ru-RU" sz="2800" i="1" baseline="0" dirty="0" smtClean="0"/>
                        <a:t>две </a:t>
                      </a:r>
                      <a:r>
                        <a:rPr lang="ru-RU" sz="2800" baseline="0" dirty="0" smtClean="0"/>
                        <a:t>(</a:t>
                      </a:r>
                      <a:r>
                        <a:rPr lang="ru-RU" sz="2800" baseline="0" dirty="0" err="1" smtClean="0"/>
                        <a:t>ж.р</a:t>
                      </a:r>
                      <a:r>
                        <a:rPr lang="ru-RU" sz="2800" baseline="0" dirty="0" smtClean="0"/>
                        <a:t>). </a:t>
                      </a:r>
                    </a:p>
                    <a:p>
                      <a:pPr algn="l"/>
                      <a:r>
                        <a:rPr lang="ru-RU" sz="2800" baseline="0" dirty="0" smtClean="0"/>
                        <a:t> Два клёна. Два окна. Две берёзы</a:t>
                      </a:r>
                      <a:endParaRPr lang="ru-RU" sz="2800" dirty="0" smtClean="0"/>
                    </a:p>
                    <a:p>
                      <a:pPr algn="l"/>
                      <a:r>
                        <a:rPr lang="ru-RU" sz="2800" dirty="0" smtClean="0"/>
                        <a:t> У числительных </a:t>
                      </a:r>
                      <a:r>
                        <a:rPr lang="ru-RU" sz="2800" i="1" dirty="0" smtClean="0"/>
                        <a:t>один, два, три, четыре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В.п</a:t>
                      </a:r>
                      <a:r>
                        <a:rPr lang="ru-RU" sz="2800" dirty="0" smtClean="0"/>
                        <a:t> совпадает с </a:t>
                      </a:r>
                      <a:r>
                        <a:rPr lang="ru-RU" sz="2800" dirty="0" err="1" smtClean="0"/>
                        <a:t>И.п</a:t>
                      </a:r>
                      <a:r>
                        <a:rPr lang="ru-RU" sz="2800" dirty="0" smtClean="0"/>
                        <a:t>, если существительное неодушевлённое,</a:t>
                      </a:r>
                      <a:r>
                        <a:rPr lang="ru-RU" sz="2800" baseline="0" dirty="0" smtClean="0"/>
                        <a:t> и с </a:t>
                      </a:r>
                      <a:r>
                        <a:rPr lang="ru-RU" sz="2800" baseline="0" dirty="0" err="1" smtClean="0"/>
                        <a:t>Р.п</a:t>
                      </a:r>
                      <a:r>
                        <a:rPr lang="ru-RU" sz="2800" baseline="0" dirty="0" smtClean="0"/>
                        <a:t>, если существительное одушевлённое.</a:t>
                      </a:r>
                      <a:r>
                        <a:rPr lang="ru-RU" sz="2800" dirty="0" smtClean="0"/>
                        <a:t>               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  Проследим особенности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03920" y="1633729"/>
            <a:ext cx="8712968" cy="216369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/>
              <a:t>От чего зависит употребление форм </a:t>
            </a:r>
            <a:r>
              <a:rPr lang="ru-RU" dirty="0" err="1" smtClean="0"/>
              <a:t>Вин.п</a:t>
            </a:r>
            <a:r>
              <a:rPr lang="ru-RU" dirty="0" smtClean="0"/>
              <a:t> – два- двух, три – трёх, четыре - четырёх?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51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552874"/>
              </p:ext>
            </p:extLst>
          </p:nvPr>
        </p:nvGraphicFramePr>
        <p:xfrm>
          <a:off x="457200" y="1458456"/>
          <a:ext cx="843528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/>
                <a:gridCol w="2108820"/>
                <a:gridCol w="2057400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Им, </a:t>
                      </a:r>
                      <a:r>
                        <a:rPr lang="ru-RU" sz="2800" dirty="0" err="1" smtClean="0"/>
                        <a:t>Вин.п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пять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восемь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тридцать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Р,Д,П.п</a:t>
                      </a:r>
                      <a:endParaRPr lang="ru-RU" sz="2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пяти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восьми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тридцати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198"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Тв.п</a:t>
                      </a:r>
                      <a:endParaRPr lang="ru-RU" sz="2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пятью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восьмью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(восемью)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тридцатью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Склонение числительных от 5 до 20 и 30.</a:t>
            </a:r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179512" y="4437112"/>
            <a:ext cx="8937376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/>
              <a:t>Устно просклоняй существительное СТЕПЬ, сравни падежные окончания существительного и числительных данной группы. Сделай вывод.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08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664</Words>
  <Application>Microsoft Office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Склонение числительных</vt:lpstr>
      <vt:lpstr> Синтаксическая пятиминутка</vt:lpstr>
      <vt:lpstr> Синтаксическая пятиминутка</vt:lpstr>
      <vt:lpstr> Буквенный диктант: определите разряд количественных числительных</vt:lpstr>
      <vt:lpstr> Склонение числительного ОДИН</vt:lpstr>
      <vt:lpstr>  Проследим особенности</vt:lpstr>
      <vt:lpstr>Склонение числительных ДВА,ТРИ, ЧЕТЫРЕ</vt:lpstr>
      <vt:lpstr>  Проследим особенности</vt:lpstr>
      <vt:lpstr>Склонение числительных от 5 до 20 и 30.</vt:lpstr>
      <vt:lpstr> Сделаем вывод</vt:lpstr>
      <vt:lpstr> Склонение числительных 40,90, 100</vt:lpstr>
      <vt:lpstr> Закрепление</vt:lpstr>
      <vt:lpstr> Закрепление</vt:lpstr>
      <vt:lpstr> Закрепление</vt:lpstr>
      <vt:lpstr> Закрепление</vt:lpstr>
      <vt:lpstr> 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Склонение числительных</dc:title>
  <dc:creator>Администратор</dc:creator>
  <cp:lastModifiedBy>DNA7 X86</cp:lastModifiedBy>
  <cp:revision>13</cp:revision>
  <dcterms:created xsi:type="dcterms:W3CDTF">2014-02-10T01:00:09Z</dcterms:created>
  <dcterms:modified xsi:type="dcterms:W3CDTF">2014-02-10T12:31:38Z</dcterms:modified>
</cp:coreProperties>
</file>