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5" r:id="rId2"/>
    <p:sldId id="282" r:id="rId3"/>
    <p:sldId id="266" r:id="rId4"/>
    <p:sldId id="269" r:id="rId5"/>
    <p:sldId id="268" r:id="rId6"/>
    <p:sldId id="257" r:id="rId7"/>
    <p:sldId id="258" r:id="rId8"/>
    <p:sldId id="260" r:id="rId9"/>
    <p:sldId id="261" r:id="rId10"/>
    <p:sldId id="262" r:id="rId11"/>
    <p:sldId id="259" r:id="rId12"/>
    <p:sldId id="263" r:id="rId13"/>
    <p:sldId id="264" r:id="rId14"/>
    <p:sldId id="272" r:id="rId15"/>
    <p:sldId id="273" r:id="rId16"/>
    <p:sldId id="267" r:id="rId17"/>
    <p:sldId id="278" r:id="rId18"/>
    <p:sldId id="274" r:id="rId19"/>
    <p:sldId id="280" r:id="rId20"/>
    <p:sldId id="275" r:id="rId21"/>
    <p:sldId id="279" r:id="rId22"/>
    <p:sldId id="281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99"/>
    <a:srgbClr val="00FF00"/>
    <a:srgbClr val="FF0000"/>
    <a:srgbClr val="660066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7D1BA-BA47-49E5-82D6-CB84EE0D69F4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B7BDB-4B43-4A14-A581-665B34A1E5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B7BDB-4B43-4A14-A581-665B34A1E51E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9F44E-3DE5-402F-8B64-4DF59703FD79}" type="datetimeFigureOut">
              <a:rPr lang="ru-RU" smtClean="0"/>
              <a:pPr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CA45D-5889-468D-B520-B4DD60751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975"/>
            <a:ext cx="9753600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857233"/>
            <a:ext cx="892975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Путешествие в княжество</a:t>
            </a:r>
          </a:p>
          <a:p>
            <a:endParaRPr lang="ru-RU" sz="54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Имя существительное</a:t>
            </a:r>
            <a:endParaRPr lang="ru-RU" sz="54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4480" y="1142984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FF00"/>
                </a:solidFill>
              </a:rPr>
              <a:t>Обобщающий урок </a:t>
            </a:r>
            <a:endParaRPr lang="ru-RU" sz="3200" b="1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357290" y="357166"/>
            <a:ext cx="70723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Станция «Склонений»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000108"/>
            <a:ext cx="40005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Вам, юные путешественники, предстоит написать цифровой диктант. Цифры 1, 2 и 3 соответственно обозначают склонения Имен существительных. Будьте внимательны! 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7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285860"/>
            <a:ext cx="4083050" cy="4252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Ключ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9" name="Picture 4" descr="7a5da2e3ab6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357562"/>
            <a:ext cx="3558100" cy="316864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00100" y="1571612"/>
            <a:ext cx="77867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3200" b="1" dirty="0" smtClean="0"/>
              <a:t>3,  1,  3,  1,  2,  3,  1,  2,  2,  3,  2,  2,  2,  2,  2</a:t>
            </a:r>
          </a:p>
          <a:p>
            <a:pPr algn="ctr">
              <a:buFontTx/>
              <a:buNone/>
            </a:pP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285860"/>
            <a:ext cx="3929058" cy="42529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285728"/>
            <a:ext cx="6633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Подберите к существительным синонимы с основой на шипящий 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1357298"/>
            <a:ext cx="342902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Злак</a:t>
            </a:r>
          </a:p>
          <a:p>
            <a:pPr algn="r">
              <a:buFont typeface="Wingdings" pitchFamily="2" charset="2"/>
              <a:buChar char="§"/>
            </a:pP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r"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Неправда</a:t>
            </a:r>
          </a:p>
          <a:p>
            <a:pPr algn="r">
              <a:buFont typeface="Wingdings" pitchFamily="2" charset="2"/>
              <a:buChar char="§"/>
            </a:pP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r"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Доктор</a:t>
            </a:r>
          </a:p>
          <a:p>
            <a:pPr algn="r">
              <a:buFont typeface="Wingdings" pitchFamily="2" charset="2"/>
              <a:buChar char="§"/>
            </a:pP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r"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Поддержка</a:t>
            </a:r>
          </a:p>
          <a:p>
            <a:pPr algn="r">
              <a:buFont typeface="Wingdings" pitchFamily="2" charset="2"/>
              <a:buChar char="§"/>
            </a:pP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r"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Сила</a:t>
            </a:r>
          </a:p>
          <a:p>
            <a:pPr algn="r">
              <a:buFont typeface="Wingdings" pitchFamily="2" charset="2"/>
              <a:buChar char="§"/>
            </a:pP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r">
              <a:buFont typeface="Wingdings" pitchFamily="2" charset="2"/>
              <a:buChar char="§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Безветрие</a:t>
            </a: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124601" y="357166"/>
            <a:ext cx="24476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Ключ</a:t>
            </a:r>
            <a:endParaRPr lang="ru-RU" sz="3200" dirty="0"/>
          </a:p>
        </p:txBody>
      </p:sp>
      <p:pic>
        <p:nvPicPr>
          <p:cNvPr id="6" name="Picture 4" descr="7a5da2e3ab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357562"/>
            <a:ext cx="3558100" cy="316864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29058" y="928670"/>
            <a:ext cx="46434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Рожь</a:t>
            </a:r>
          </a:p>
          <a:p>
            <a:pPr algn="ctr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Ложь</a:t>
            </a:r>
          </a:p>
          <a:p>
            <a:pPr algn="ctr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Врач</a:t>
            </a:r>
          </a:p>
          <a:p>
            <a:pPr algn="ctr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Помощь</a:t>
            </a:r>
          </a:p>
          <a:p>
            <a:pPr algn="ctr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Мощь</a:t>
            </a:r>
          </a:p>
          <a:p>
            <a:pPr algn="ctr"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Тишь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357166"/>
            <a:ext cx="7643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 Black" pitchFamily="34" charset="0"/>
              </a:rPr>
              <a:t>Станция 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 Black" pitchFamily="34" charset="0"/>
              </a:rPr>
              <a:t>«Род существительных»</a:t>
            </a:r>
            <a:endParaRPr lang="ru-RU" sz="4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1857365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Вставьте пропущенные буквы, определите род существительного.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3143248"/>
            <a:ext cx="571504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Золот_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м_даль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солдатск_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ш_нель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звучн_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р_яль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Высок_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тополь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вкусн_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кофе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красив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_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тюль.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Жарен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_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картофель,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вкусн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_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кака_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яблочн_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повидл_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</a:p>
        </p:txBody>
      </p:sp>
      <p:pic>
        <p:nvPicPr>
          <p:cNvPr id="8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0"/>
            <a:ext cx="3233905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533525" y="3574002"/>
          <a:ext cx="6076950" cy="578358"/>
        </p:xfrm>
        <a:graphic>
          <a:graphicData uri="http://schemas.openxmlformats.org/drawingml/2006/table">
            <a:tbl>
              <a:tblPr/>
              <a:tblGrid>
                <a:gridCol w="2025650"/>
                <a:gridCol w="2025650"/>
                <a:gridCol w="202565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Только единственного числа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Только множественного числа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Единственного и множественного числа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3" y="1643050"/>
            <a:ext cx="2375930" cy="25717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85918" y="428604"/>
            <a:ext cx="69294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Arial Black" pitchFamily="34" charset="0"/>
              </a:rPr>
              <a:t>Распределите слова на 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3 группы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643174" y="934394"/>
          <a:ext cx="6286545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515"/>
                <a:gridCol w="2095515"/>
                <a:gridCol w="2095515"/>
              </a:tblGrid>
              <a:tr h="71438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Только единственного числа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Только множественного числа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Единственного и множественного числа</a:t>
                      </a:r>
                      <a:endParaRPr lang="ru-RU" dirty="0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643174" y="2357430"/>
            <a:ext cx="61436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Грабли,  метель, молоко, яблоко, темнота, ножницы, бензин, рука, санки, керосин, очки, опилки, серебро, цифра,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стол.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7159" y="4214818"/>
          <a:ext cx="8501121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3707"/>
                <a:gridCol w="2833707"/>
                <a:gridCol w="2833707"/>
              </a:tblGrid>
              <a:tr h="64294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Только единственного числа</a:t>
                      </a:r>
                      <a:endParaRPr lang="ru-RU" sz="16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Только множественного числа</a:t>
                      </a:r>
                      <a:endParaRPr lang="ru-RU" sz="16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Единственного и множественного числа</a:t>
                      </a:r>
                      <a:endParaRPr lang="ru-RU" sz="16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96441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Молоко, темнота, бензин, керосин, серебро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Грабли, ножницы, опилки, очки, санки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Яблоко, рука, цифра, стол, метель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928794" y="0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99"/>
                </a:solidFill>
              </a:rPr>
              <a:t>Станция Число существительных</a:t>
            </a:r>
            <a:endParaRPr lang="ru-RU" sz="28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85860"/>
            <a:ext cx="4083050" cy="42529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214414" y="428604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Подберите антонимы к существительным: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1142985"/>
            <a:ext cx="251248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990099"/>
                </a:solidFill>
              </a:rPr>
              <a:t>Сила –</a:t>
            </a:r>
          </a:p>
          <a:p>
            <a:r>
              <a:rPr lang="ru-RU" sz="2800" b="1" dirty="0" smtClean="0">
                <a:solidFill>
                  <a:srgbClr val="990099"/>
                </a:solidFill>
              </a:rPr>
              <a:t>Благородство-</a:t>
            </a:r>
          </a:p>
          <a:p>
            <a:r>
              <a:rPr lang="ru-RU" sz="2800" b="1" dirty="0" smtClean="0">
                <a:solidFill>
                  <a:srgbClr val="990099"/>
                </a:solidFill>
              </a:rPr>
              <a:t>Прямодушие –</a:t>
            </a:r>
          </a:p>
          <a:p>
            <a:r>
              <a:rPr lang="ru-RU" sz="2800" b="1" dirty="0" smtClean="0">
                <a:solidFill>
                  <a:srgbClr val="990099"/>
                </a:solidFill>
              </a:rPr>
              <a:t>Уважение-</a:t>
            </a:r>
          </a:p>
          <a:p>
            <a:r>
              <a:rPr lang="ru-RU" sz="2800" b="1" dirty="0" smtClean="0">
                <a:solidFill>
                  <a:srgbClr val="990099"/>
                </a:solidFill>
              </a:rPr>
              <a:t>Смелость-</a:t>
            </a:r>
          </a:p>
          <a:p>
            <a:r>
              <a:rPr lang="ru-RU" sz="2800" b="1" dirty="0" smtClean="0">
                <a:solidFill>
                  <a:srgbClr val="990099"/>
                </a:solidFill>
              </a:rPr>
              <a:t>Красота- 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4071942"/>
            <a:ext cx="4643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Слова для справок:</a:t>
            </a:r>
          </a:p>
          <a:p>
            <a:r>
              <a:rPr lang="ru-RU" sz="2400" b="1" dirty="0" smtClean="0">
                <a:solidFill>
                  <a:srgbClr val="0000FF"/>
                </a:solidFill>
              </a:rPr>
              <a:t>Безобразие, ненависть, трусость, лицемерие, злоба, слабость, безнравственность</a:t>
            </a:r>
            <a:endParaRPr lang="ru-RU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428860" y="214290"/>
            <a:ext cx="5636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Станция  «</a:t>
            </a:r>
            <a:r>
              <a:rPr lang="ru-RU" sz="3200" b="1" dirty="0" err="1" smtClean="0">
                <a:solidFill>
                  <a:srgbClr val="FF0000"/>
                </a:solidFill>
                <a:latin typeface="Arial Black" pitchFamily="34" charset="0"/>
              </a:rPr>
              <a:t>Разгадайка</a:t>
            </a: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»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500174"/>
            <a:ext cx="3233905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357166"/>
            <a:ext cx="878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0" dirty="0" smtClean="0">
                <a:solidFill>
                  <a:srgbClr val="FF0000"/>
                </a:solidFill>
                <a:latin typeface="Arial Black" pitchFamily="34" charset="0"/>
              </a:rPr>
              <a:t>Отгадать ребусы и записать имена существительные, обозначьте   в них изученные орфограммы.</a:t>
            </a:r>
            <a:endParaRPr lang="ru-RU" sz="2400" b="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Picture 7" descr="Image2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4675" y="1571612"/>
            <a:ext cx="85693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342900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0" dirty="0" smtClean="0">
                <a:solidFill>
                  <a:schemeClr val="tx1"/>
                </a:solidFill>
              </a:rPr>
              <a:t>С</a:t>
            </a:r>
            <a:r>
              <a:rPr lang="ru-RU" sz="3600" b="0" dirty="0" smtClean="0">
                <a:solidFill>
                  <a:srgbClr val="FF33CC"/>
                </a:solidFill>
              </a:rPr>
              <a:t>е</a:t>
            </a:r>
            <a:r>
              <a:rPr lang="ru-RU" sz="3600" b="0" dirty="0" smtClean="0">
                <a:solidFill>
                  <a:schemeClr val="tx1"/>
                </a:solidFill>
              </a:rPr>
              <a:t>м</a:t>
            </a:r>
            <a:r>
              <a:rPr lang="ru-RU" sz="3600" b="0" dirty="0" smtClean="0">
                <a:solidFill>
                  <a:srgbClr val="FF33CC"/>
                </a:solidFill>
              </a:rPr>
              <a:t>ь</a:t>
            </a:r>
            <a:r>
              <a:rPr lang="ru-RU" sz="3600" b="0" dirty="0" smtClean="0">
                <a:solidFill>
                  <a:schemeClr val="tx1"/>
                </a:solidFill>
              </a:rPr>
              <a:t>я – </a:t>
            </a:r>
            <a:r>
              <a:rPr lang="ru-RU" b="0" dirty="0" smtClean="0">
                <a:solidFill>
                  <a:schemeClr val="tx1"/>
                </a:solidFill>
              </a:rPr>
              <a:t>разделительный</a:t>
            </a:r>
            <a:r>
              <a:rPr lang="ru-RU" sz="3600" b="0" dirty="0" smtClean="0">
                <a:solidFill>
                  <a:schemeClr val="tx1"/>
                </a:solidFill>
              </a:rPr>
              <a:t> Ъ</a:t>
            </a:r>
            <a:r>
              <a:rPr lang="ru-RU" b="0" dirty="0" smtClean="0">
                <a:solidFill>
                  <a:schemeClr val="tx1"/>
                </a:solidFill>
              </a:rPr>
              <a:t> и </a:t>
            </a:r>
            <a:r>
              <a:rPr lang="ru-RU" sz="3600" b="0" dirty="0" smtClean="0">
                <a:solidFill>
                  <a:schemeClr val="tx1"/>
                </a:solidFill>
              </a:rPr>
              <a:t>Ь</a:t>
            </a:r>
            <a:r>
              <a:rPr lang="ru-RU" b="0" dirty="0" smtClean="0">
                <a:solidFill>
                  <a:schemeClr val="tx1"/>
                </a:solidFill>
              </a:rPr>
              <a:t> знаки, проверяемая гласная в корне.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000505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0" dirty="0" smtClean="0">
                <a:solidFill>
                  <a:srgbClr val="FF33CC"/>
                </a:solidFill>
              </a:rPr>
              <a:t>За</a:t>
            </a:r>
            <a:r>
              <a:rPr lang="ru-RU" sz="3600" b="0" dirty="0" smtClean="0">
                <a:solidFill>
                  <a:schemeClr val="tx1"/>
                </a:solidFill>
              </a:rPr>
              <a:t>кат – </a:t>
            </a:r>
            <a:r>
              <a:rPr lang="ru-RU" b="0" dirty="0" smtClean="0">
                <a:solidFill>
                  <a:schemeClr val="tx1"/>
                </a:solidFill>
              </a:rPr>
              <a:t>правописание приставок.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4500570"/>
            <a:ext cx="60607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0" dirty="0" smtClean="0">
                <a:solidFill>
                  <a:srgbClr val="FF33CC"/>
                </a:solidFill>
              </a:rPr>
              <a:t>Фонарь</a:t>
            </a:r>
            <a:r>
              <a:rPr lang="ru-RU" sz="3600" b="0" dirty="0" smtClean="0">
                <a:solidFill>
                  <a:schemeClr val="tx1"/>
                </a:solidFill>
              </a:rPr>
              <a:t> – </a:t>
            </a:r>
            <a:r>
              <a:rPr lang="ru-RU" b="0" dirty="0" smtClean="0">
                <a:solidFill>
                  <a:schemeClr val="tx1"/>
                </a:solidFill>
              </a:rPr>
              <a:t>словарное слово.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5072075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0" dirty="0" smtClean="0">
                <a:solidFill>
                  <a:schemeClr val="tx1"/>
                </a:solidFill>
              </a:rPr>
              <a:t>За</a:t>
            </a:r>
            <a:r>
              <a:rPr lang="ru-RU" sz="3600" b="0" dirty="0" smtClean="0">
                <a:solidFill>
                  <a:srgbClr val="FF33CC"/>
                </a:solidFill>
              </a:rPr>
              <a:t>я</a:t>
            </a:r>
            <a:r>
              <a:rPr lang="ru-RU" sz="3600" b="0" dirty="0" smtClean="0">
                <a:solidFill>
                  <a:schemeClr val="tx1"/>
                </a:solidFill>
              </a:rPr>
              <a:t>ц – </a:t>
            </a:r>
            <a:r>
              <a:rPr lang="ru-RU" b="0" dirty="0" smtClean="0">
                <a:solidFill>
                  <a:schemeClr val="tx1"/>
                </a:solidFill>
              </a:rPr>
              <a:t>непроверяемая гласная в корне слова.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5572140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0" dirty="0" smtClean="0">
                <a:solidFill>
                  <a:schemeClr val="tx1"/>
                </a:solidFill>
              </a:rPr>
              <a:t>Стри</a:t>
            </a:r>
            <a:r>
              <a:rPr lang="ru-RU" sz="3600" b="0" dirty="0" smtClean="0">
                <a:solidFill>
                  <a:srgbClr val="FF33CC"/>
                </a:solidFill>
              </a:rPr>
              <a:t>ж </a:t>
            </a:r>
            <a:r>
              <a:rPr lang="ru-RU" sz="3600" b="0" dirty="0" smtClean="0">
                <a:solidFill>
                  <a:schemeClr val="tx1"/>
                </a:solidFill>
              </a:rPr>
              <a:t>– </a:t>
            </a:r>
            <a:r>
              <a:rPr lang="ru-RU" b="0" dirty="0" smtClean="0">
                <a:solidFill>
                  <a:schemeClr val="tx1"/>
                </a:solidFill>
              </a:rPr>
              <a:t>существительные мужского рода с шипящими на конце.</a:t>
            </a:r>
            <a:endParaRPr lang="ru-RU" sz="36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071810"/>
            <a:ext cx="3071834" cy="332503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928662" y="928670"/>
            <a:ext cx="714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 Black" pitchFamily="34" charset="0"/>
              </a:rPr>
              <a:t>Задание от Мудреца</a:t>
            </a:r>
            <a:endParaRPr lang="ru-RU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Admin\Мои документы\Мои рисунки\Рисунок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5" descr="boarding_pass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6528" y="0"/>
            <a:ext cx="3477472" cy="2428868"/>
          </a:xfrm>
          <a:prstGeom prst="rect">
            <a:avLst/>
          </a:prstGeom>
          <a:noFill/>
        </p:spPr>
      </p:pic>
      <p:pic>
        <p:nvPicPr>
          <p:cNvPr id="6" name="Picture 4" descr="багаж_знани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3388515" cy="2928934"/>
          </a:xfrm>
          <a:prstGeom prst="rect">
            <a:avLst/>
          </a:prstGeom>
          <a:noFill/>
        </p:spPr>
      </p:pic>
      <p:sp>
        <p:nvSpPr>
          <p:cNvPr id="7" name="Горизонтальный свиток 6"/>
          <p:cNvSpPr/>
          <p:nvPr/>
        </p:nvSpPr>
        <p:spPr>
          <a:xfrm>
            <a:off x="5857884" y="4286256"/>
            <a:ext cx="3000396" cy="246203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Маршрутный лист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357422" y="285728"/>
            <a:ext cx="57864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Ключ для взаимопроверки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571612"/>
            <a:ext cx="8001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/>
              <a:t>Мяч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дач</a:t>
            </a:r>
            <a:r>
              <a:rPr lang="ru-RU" sz="3600" b="1" dirty="0" err="1" smtClean="0">
                <a:solidFill>
                  <a:srgbClr val="FF0000"/>
                </a:solidFill>
              </a:rPr>
              <a:t>Е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продаж</a:t>
            </a:r>
            <a:r>
              <a:rPr lang="ru-RU" sz="3600" b="1" dirty="0" err="1" smtClean="0">
                <a:solidFill>
                  <a:srgbClr val="FF0000"/>
                </a:solidFill>
              </a:rPr>
              <a:t>Е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меж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плющ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алыч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туч</a:t>
            </a:r>
            <a:r>
              <a:rPr lang="ru-RU" sz="3600" b="1" dirty="0" err="1" smtClean="0">
                <a:solidFill>
                  <a:srgbClr val="FF0000"/>
                </a:solidFill>
              </a:rPr>
              <a:t>Е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морж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парч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душ</a:t>
            </a:r>
            <a:r>
              <a:rPr lang="ru-RU" sz="3600" b="1" dirty="0" err="1" smtClean="0">
                <a:solidFill>
                  <a:srgbClr val="FF0000"/>
                </a:solidFill>
              </a:rPr>
              <a:t>Е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этаж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стаж</a:t>
            </a:r>
            <a:r>
              <a:rPr lang="ru-RU" sz="3600" b="1" dirty="0" err="1" smtClean="0">
                <a:solidFill>
                  <a:srgbClr val="FF0000"/>
                </a:solidFill>
              </a:rPr>
              <a:t>Е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ковш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свинц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куриц</a:t>
            </a:r>
            <a:r>
              <a:rPr lang="ru-RU" sz="3600" b="1" dirty="0" err="1" smtClean="0">
                <a:solidFill>
                  <a:srgbClr val="FF0000"/>
                </a:solidFill>
              </a:rPr>
              <a:t>Е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барж</a:t>
            </a:r>
            <a:r>
              <a:rPr lang="ru-RU" sz="3600" b="1" dirty="0" err="1" smtClean="0">
                <a:solidFill>
                  <a:srgbClr val="FF0000"/>
                </a:solidFill>
              </a:rPr>
              <a:t>Е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полотенц</a:t>
            </a:r>
            <a:r>
              <a:rPr lang="ru-RU" sz="3600" b="1" dirty="0" err="1" smtClean="0">
                <a:solidFill>
                  <a:srgbClr val="FF0000"/>
                </a:solidFill>
              </a:rPr>
              <a:t>Е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каш</a:t>
            </a:r>
            <a:r>
              <a:rPr lang="ru-RU" sz="3600" b="1" dirty="0" err="1" smtClean="0">
                <a:solidFill>
                  <a:srgbClr val="FF0000"/>
                </a:solidFill>
              </a:rPr>
              <a:t>Е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борщ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лапш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428860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" y="0"/>
            <a:ext cx="7000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Станция  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«Морфологическая»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028343"/>
            <a:ext cx="685804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Сделайте морфологический разбор существительного ( Денис – </a:t>
            </a:r>
            <a:r>
              <a:rPr lang="ru-RU" sz="2000" i="1" dirty="0" err="1" smtClean="0">
                <a:latin typeface="Arial Black" pitchFamily="34" charset="0"/>
              </a:rPr>
              <a:t>собач</a:t>
            </a:r>
            <a:r>
              <a:rPr lang="ru-RU" sz="2000" i="1" dirty="0" smtClean="0">
                <a:latin typeface="Arial Black" pitchFamily="34" charset="0"/>
              </a:rPr>
              <a:t>…</a:t>
            </a:r>
            <a:r>
              <a:rPr lang="ru-RU" sz="2000" i="1" dirty="0" err="1" smtClean="0">
                <a:latin typeface="Arial Black" pitchFamily="34" charset="0"/>
              </a:rPr>
              <a:t>ка</a:t>
            </a:r>
            <a:r>
              <a:rPr lang="ru-RU" sz="2000" i="1" dirty="0" smtClean="0">
                <a:latin typeface="Arial Black" pitchFamily="34" charset="0"/>
              </a:rPr>
              <a:t>, </a:t>
            </a:r>
            <a:r>
              <a:rPr lang="ru-RU" sz="2000" i="1" dirty="0" err="1" smtClean="0">
                <a:latin typeface="Arial Black" pitchFamily="34" charset="0"/>
              </a:rPr>
              <a:t>Дамир</a:t>
            </a:r>
            <a:r>
              <a:rPr lang="ru-RU" sz="2000" i="1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–</a:t>
            </a:r>
            <a:r>
              <a:rPr lang="ru-RU" sz="2000" i="1" dirty="0" smtClean="0">
                <a:latin typeface="Arial Black" pitchFamily="34" charset="0"/>
              </a:rPr>
              <a:t> </a:t>
            </a:r>
            <a:r>
              <a:rPr lang="ru-RU" sz="2000" i="1" dirty="0" err="1" smtClean="0">
                <a:latin typeface="Arial Black" pitchFamily="34" charset="0"/>
              </a:rPr>
              <a:t>шерст</a:t>
            </a:r>
            <a:r>
              <a:rPr lang="ru-RU" sz="2000" i="1" dirty="0" smtClean="0">
                <a:latin typeface="Arial Black" pitchFamily="34" charset="0"/>
              </a:rPr>
              <a:t>.., Диана – сем…е).</a:t>
            </a:r>
            <a:endParaRPr lang="ru-RU" sz="2000" dirty="0" smtClean="0">
              <a:latin typeface="Arial Black" pitchFamily="34" charset="0"/>
            </a:endParaRPr>
          </a:p>
          <a:p>
            <a:endParaRPr lang="ru-RU" dirty="0" smtClean="0"/>
          </a:p>
          <a:p>
            <a:r>
              <a:rPr lang="ru-RU" sz="2000" b="1" dirty="0" smtClean="0">
                <a:solidFill>
                  <a:srgbClr val="002060"/>
                </a:solidFill>
              </a:rPr>
              <a:t>I. __________________________________________________________________________________________________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II. </a:t>
            </a:r>
            <a:r>
              <a:rPr lang="ru-RU" sz="2000" b="1" dirty="0" err="1" smtClean="0">
                <a:solidFill>
                  <a:srgbClr val="002060"/>
                </a:solidFill>
              </a:rPr>
              <a:t>Морфологич</a:t>
            </a:r>
            <a:r>
              <a:rPr lang="ru-RU" sz="2000" b="1" dirty="0" smtClean="0">
                <a:solidFill>
                  <a:srgbClr val="002060"/>
                </a:solidFill>
              </a:rPr>
              <a:t>. признаки: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 1. Пост.:  ____________________________________________________________________________________________________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 2. </a:t>
            </a:r>
            <a:r>
              <a:rPr lang="ru-RU" sz="2000" b="1" dirty="0" err="1" smtClean="0">
                <a:solidFill>
                  <a:srgbClr val="002060"/>
                </a:solidFill>
              </a:rPr>
              <a:t>Непост</a:t>
            </a:r>
            <a:r>
              <a:rPr lang="ru-RU" sz="2000" b="1" dirty="0" smtClean="0">
                <a:solidFill>
                  <a:srgbClr val="002060"/>
                </a:solidFill>
              </a:rPr>
              <a:t>.: _________________________________________________________________________________________________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III. </a:t>
            </a:r>
            <a:r>
              <a:rPr lang="ru-RU" sz="2000" b="1" dirty="0" err="1" smtClean="0">
                <a:solidFill>
                  <a:srgbClr val="002060"/>
                </a:solidFill>
              </a:rPr>
              <a:t>Синт</a:t>
            </a:r>
            <a:r>
              <a:rPr lang="ru-RU" sz="2000" b="1" dirty="0" smtClean="0">
                <a:solidFill>
                  <a:srgbClr val="002060"/>
                </a:solidFill>
              </a:rPr>
              <a:t>. роль - ___________________________________________________________________________________________________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8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0"/>
            <a:ext cx="2143108" cy="2319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1932133000b16c99ae66673de71bde090b677845a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716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Admin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71802" y="17859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57955" y="1643050"/>
            <a:ext cx="658866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урок !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6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45603"/>
          <a:ext cx="9144000" cy="6169479"/>
        </p:xfrm>
        <a:graphic>
          <a:graphicData uri="http://schemas.openxmlformats.org/presentationml/2006/ole">
            <p:oleObj spid="_x0000_s1026" name="Видео-клип" r:id="rId4" imgW="10161905" imgH="6657143" progId="AVIFil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TextBox 331"/>
          <p:cNvSpPr txBox="1">
            <a:spLocks noChangeArrowheads="1"/>
          </p:cNvSpPr>
          <p:nvPr/>
        </p:nvSpPr>
        <p:spPr bwMode="auto">
          <a:xfrm>
            <a:off x="214313" y="0"/>
            <a:ext cx="8715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buFontTx/>
              <a:buAutoNum type="arabicPeriod"/>
            </a:pPr>
            <a:r>
              <a:rPr lang="ru-RU" sz="2000" b="1" dirty="0"/>
              <a:t>Самостоятельная часть речи, которая обозначает предмет и отвечает на вопросы </a:t>
            </a:r>
            <a:r>
              <a:rPr lang="ru-RU" sz="2000" b="1" dirty="0" smtClean="0"/>
              <a:t>кто? </a:t>
            </a:r>
            <a:r>
              <a:rPr lang="ru-RU" sz="2000" b="1" dirty="0"/>
              <a:t>и что?</a:t>
            </a:r>
          </a:p>
        </p:txBody>
      </p:sp>
      <p:sp>
        <p:nvSpPr>
          <p:cNvPr id="333" name="TextBox 332"/>
          <p:cNvSpPr txBox="1">
            <a:spLocks noChangeArrowheads="1"/>
          </p:cNvSpPr>
          <p:nvPr/>
        </p:nvSpPr>
        <p:spPr bwMode="auto">
          <a:xfrm>
            <a:off x="0" y="571480"/>
            <a:ext cx="8929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2</a:t>
            </a:r>
            <a:r>
              <a:rPr lang="ru-RU" sz="2000" b="1" dirty="0"/>
              <a:t>. Имя существительное, называющее живой предмет и отвечающее на вопрос кто?</a:t>
            </a:r>
          </a:p>
        </p:txBody>
      </p:sp>
      <p:sp>
        <p:nvSpPr>
          <p:cNvPr id="334" name="TextBox 333"/>
          <p:cNvSpPr txBox="1">
            <a:spLocks noChangeArrowheads="1"/>
          </p:cNvSpPr>
          <p:nvPr/>
        </p:nvSpPr>
        <p:spPr bwMode="auto">
          <a:xfrm>
            <a:off x="214313" y="0"/>
            <a:ext cx="84629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3</a:t>
            </a:r>
            <a:r>
              <a:rPr lang="ru-RU" sz="2000" b="1" dirty="0"/>
              <a:t>. Непостоянный грамматический признак имени существительного?</a:t>
            </a:r>
          </a:p>
        </p:txBody>
      </p:sp>
      <p:sp>
        <p:nvSpPr>
          <p:cNvPr id="335" name="TextBox 334"/>
          <p:cNvSpPr txBox="1">
            <a:spLocks noChangeArrowheads="1"/>
          </p:cNvSpPr>
          <p:nvPr/>
        </p:nvSpPr>
        <p:spPr bwMode="auto">
          <a:xfrm>
            <a:off x="731219" y="142852"/>
            <a:ext cx="7739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4. </a:t>
            </a:r>
            <a:r>
              <a:rPr lang="ru-RU" sz="2000" b="1" dirty="0"/>
              <a:t>Изменение имени существительного по падежам называется…</a:t>
            </a:r>
          </a:p>
        </p:txBody>
      </p:sp>
      <p:sp>
        <p:nvSpPr>
          <p:cNvPr id="336" name="TextBox 335"/>
          <p:cNvSpPr txBox="1">
            <a:spLocks noChangeArrowheads="1"/>
          </p:cNvSpPr>
          <p:nvPr/>
        </p:nvSpPr>
        <p:spPr bwMode="auto">
          <a:xfrm>
            <a:off x="500063" y="142852"/>
            <a:ext cx="7493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5</a:t>
            </a:r>
            <a:r>
              <a:rPr lang="ru-RU" sz="2000" b="1" dirty="0"/>
              <a:t>. Каким членом предложения является  имя существительное</a:t>
            </a:r>
          </a:p>
          <a:p>
            <a:pPr algn="ctr"/>
            <a:r>
              <a:rPr lang="ru-RU" sz="2000" b="1" dirty="0"/>
              <a:t> в именительном падеже?</a:t>
            </a:r>
          </a:p>
        </p:txBody>
      </p:sp>
      <p:sp>
        <p:nvSpPr>
          <p:cNvPr id="338" name="TextBox 337"/>
          <p:cNvSpPr txBox="1">
            <a:spLocks noChangeArrowheads="1"/>
          </p:cNvSpPr>
          <p:nvPr/>
        </p:nvSpPr>
        <p:spPr bwMode="auto">
          <a:xfrm>
            <a:off x="642938" y="214290"/>
            <a:ext cx="7858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6</a:t>
            </a:r>
            <a:r>
              <a:rPr lang="ru-RU" sz="2000" b="1" dirty="0"/>
              <a:t>. Назовите постоянный признак имени существительного.</a:t>
            </a:r>
          </a:p>
        </p:txBody>
      </p:sp>
      <p:sp>
        <p:nvSpPr>
          <p:cNvPr id="339" name="Прямоугольник 338"/>
          <p:cNvSpPr/>
          <p:nvPr/>
        </p:nvSpPr>
        <p:spPr>
          <a:xfrm>
            <a:off x="214313" y="1571625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344" name="Прямоугольник 343"/>
          <p:cNvSpPr/>
          <p:nvPr/>
        </p:nvSpPr>
        <p:spPr>
          <a:xfrm>
            <a:off x="857250" y="1571625"/>
            <a:ext cx="577850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345" name="Прямоугольник 344"/>
          <p:cNvSpPr/>
          <p:nvPr/>
        </p:nvSpPr>
        <p:spPr>
          <a:xfrm>
            <a:off x="1428750" y="1571625"/>
            <a:ext cx="6429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щ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46" name="Прямоугольник 345"/>
          <p:cNvSpPr/>
          <p:nvPr/>
        </p:nvSpPr>
        <p:spPr>
          <a:xfrm>
            <a:off x="2071688" y="1571625"/>
            <a:ext cx="6429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47" name="Прямоугольник 346"/>
          <p:cNvSpPr/>
          <p:nvPr/>
        </p:nvSpPr>
        <p:spPr>
          <a:xfrm>
            <a:off x="2714625" y="1571625"/>
            <a:ext cx="577850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348" name="Прямоугольник 347"/>
          <p:cNvSpPr/>
          <p:nvPr/>
        </p:nvSpPr>
        <p:spPr>
          <a:xfrm>
            <a:off x="3286125" y="1571625"/>
            <a:ext cx="577850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349" name="Прямоугольник 348"/>
          <p:cNvSpPr/>
          <p:nvPr/>
        </p:nvSpPr>
        <p:spPr>
          <a:xfrm>
            <a:off x="3857625" y="1571625"/>
            <a:ext cx="577850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350" name="Прямоугольник 349"/>
          <p:cNvSpPr/>
          <p:nvPr/>
        </p:nvSpPr>
        <p:spPr>
          <a:xfrm>
            <a:off x="4429125" y="1571625"/>
            <a:ext cx="5794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351" name="Прямоугольник 350"/>
          <p:cNvSpPr/>
          <p:nvPr/>
        </p:nvSpPr>
        <p:spPr>
          <a:xfrm>
            <a:off x="5000625" y="1571625"/>
            <a:ext cx="5794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352" name="Прямоугольник 351"/>
          <p:cNvSpPr/>
          <p:nvPr/>
        </p:nvSpPr>
        <p:spPr>
          <a:xfrm>
            <a:off x="5572125" y="1571625"/>
            <a:ext cx="5794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53" name="Прямоугольник 352"/>
          <p:cNvSpPr/>
          <p:nvPr/>
        </p:nvSpPr>
        <p:spPr>
          <a:xfrm>
            <a:off x="6143625" y="1571625"/>
            <a:ext cx="514350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354" name="Прямоугольник 353"/>
          <p:cNvSpPr/>
          <p:nvPr/>
        </p:nvSpPr>
        <p:spPr>
          <a:xfrm>
            <a:off x="6643688" y="1571625"/>
            <a:ext cx="5794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ь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55" name="Прямоугольник 354"/>
          <p:cNvSpPr/>
          <p:nvPr/>
        </p:nvSpPr>
        <p:spPr>
          <a:xfrm>
            <a:off x="7215188" y="1571625"/>
            <a:ext cx="571500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н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56" name="Прямоугольник 355"/>
          <p:cNvSpPr/>
          <p:nvPr/>
        </p:nvSpPr>
        <p:spPr>
          <a:xfrm>
            <a:off x="7786688" y="1571625"/>
            <a:ext cx="500062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357" name="Прямоугольник 356"/>
          <p:cNvSpPr/>
          <p:nvPr/>
        </p:nvSpPr>
        <p:spPr>
          <a:xfrm>
            <a:off x="8286750" y="1571625"/>
            <a:ext cx="500063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58" name="Прямоугольник 357"/>
          <p:cNvSpPr/>
          <p:nvPr/>
        </p:nvSpPr>
        <p:spPr>
          <a:xfrm>
            <a:off x="857250" y="1071563"/>
            <a:ext cx="571500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д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59" name="Прямоугольник 358"/>
          <p:cNvSpPr/>
          <p:nvPr/>
        </p:nvSpPr>
        <p:spPr>
          <a:xfrm>
            <a:off x="857250" y="571500"/>
            <a:ext cx="571500" cy="485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360" name="Прямоугольник 359"/>
          <p:cNvSpPr/>
          <p:nvPr/>
        </p:nvSpPr>
        <p:spPr>
          <a:xfrm>
            <a:off x="857250" y="2214555"/>
            <a:ext cx="57150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ш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61" name="Прямоугольник 360"/>
          <p:cNvSpPr/>
          <p:nvPr/>
        </p:nvSpPr>
        <p:spPr>
          <a:xfrm>
            <a:off x="857250" y="2714620"/>
            <a:ext cx="57150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62" name="Прямоугольник 361"/>
          <p:cNvSpPr/>
          <p:nvPr/>
        </p:nvSpPr>
        <p:spPr>
          <a:xfrm>
            <a:off x="857250" y="3214686"/>
            <a:ext cx="57150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363" name="Прямоугольник 362"/>
          <p:cNvSpPr/>
          <p:nvPr/>
        </p:nvSpPr>
        <p:spPr>
          <a:xfrm>
            <a:off x="857250" y="3714752"/>
            <a:ext cx="57150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364" name="Прямоугольник 363"/>
          <p:cNvSpPr/>
          <p:nvPr/>
        </p:nvSpPr>
        <p:spPr>
          <a:xfrm>
            <a:off x="857250" y="4214818"/>
            <a:ext cx="571500" cy="7143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ё</a:t>
            </a:r>
          </a:p>
        </p:txBody>
      </p:sp>
      <p:sp>
        <p:nvSpPr>
          <p:cNvPr id="365" name="Прямоугольник 364"/>
          <p:cNvSpPr/>
          <p:nvPr/>
        </p:nvSpPr>
        <p:spPr>
          <a:xfrm>
            <a:off x="857250" y="4786322"/>
            <a:ext cx="57150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н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66" name="Прямоугольник 365"/>
          <p:cNvSpPr/>
          <p:nvPr/>
        </p:nvSpPr>
        <p:spPr>
          <a:xfrm>
            <a:off x="857250" y="5286388"/>
            <a:ext cx="57150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н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67" name="Прямоугольник 366"/>
          <p:cNvSpPr/>
          <p:nvPr/>
        </p:nvSpPr>
        <p:spPr>
          <a:xfrm>
            <a:off x="857250" y="5715016"/>
            <a:ext cx="571500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368" name="Прямоугольник 367"/>
          <p:cNvSpPr/>
          <p:nvPr/>
        </p:nvSpPr>
        <p:spPr>
          <a:xfrm>
            <a:off x="857250" y="6215082"/>
            <a:ext cx="571500" cy="6429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69" name="Прямоугольник 368"/>
          <p:cNvSpPr/>
          <p:nvPr/>
        </p:nvSpPr>
        <p:spPr>
          <a:xfrm>
            <a:off x="7786688" y="1000125"/>
            <a:ext cx="500062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п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71" name="Прямоугольник 370"/>
          <p:cNvSpPr/>
          <p:nvPr/>
        </p:nvSpPr>
        <p:spPr>
          <a:xfrm>
            <a:off x="7786688" y="2214563"/>
            <a:ext cx="500062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д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72" name="Прямоугольник 371"/>
          <p:cNvSpPr/>
          <p:nvPr/>
        </p:nvSpPr>
        <p:spPr>
          <a:xfrm>
            <a:off x="7786688" y="2786063"/>
            <a:ext cx="500062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373" name="Прямоугольник 372"/>
          <p:cNvSpPr/>
          <p:nvPr/>
        </p:nvSpPr>
        <p:spPr>
          <a:xfrm>
            <a:off x="7786688" y="3286125"/>
            <a:ext cx="500062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74" name="Прямоугольник 373"/>
          <p:cNvSpPr/>
          <p:nvPr/>
        </p:nvSpPr>
        <p:spPr>
          <a:xfrm>
            <a:off x="7786688" y="3786188"/>
            <a:ext cx="500062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ж</a:t>
            </a:r>
          </a:p>
        </p:txBody>
      </p:sp>
      <p:sp>
        <p:nvSpPr>
          <p:cNvPr id="375" name="Прямоугольник 374"/>
          <p:cNvSpPr/>
          <p:nvPr/>
        </p:nvSpPr>
        <p:spPr>
          <a:xfrm>
            <a:off x="7786688" y="4286250"/>
            <a:ext cx="500062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376" name="Прямоугольник 375"/>
          <p:cNvSpPr/>
          <p:nvPr/>
        </p:nvSpPr>
        <p:spPr>
          <a:xfrm>
            <a:off x="7786688" y="4786313"/>
            <a:ext cx="500062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щ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78" name="Прямоугольник 377"/>
          <p:cNvSpPr/>
          <p:nvPr/>
        </p:nvSpPr>
        <p:spPr>
          <a:xfrm>
            <a:off x="7786688" y="5286375"/>
            <a:ext cx="500062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79" name="Прямоугольник 378"/>
          <p:cNvSpPr/>
          <p:nvPr/>
        </p:nvSpPr>
        <p:spPr>
          <a:xfrm>
            <a:off x="7786688" y="5786438"/>
            <a:ext cx="500062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80" name="Прямоугольник 379"/>
          <p:cNvSpPr/>
          <p:nvPr/>
        </p:nvSpPr>
        <p:spPr>
          <a:xfrm>
            <a:off x="6143625" y="571500"/>
            <a:ext cx="50006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381" name="Прямоугольник 380"/>
          <p:cNvSpPr/>
          <p:nvPr/>
        </p:nvSpPr>
        <p:spPr>
          <a:xfrm>
            <a:off x="6143625" y="1071563"/>
            <a:ext cx="500063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382" name="Прямоугольник 381"/>
          <p:cNvSpPr/>
          <p:nvPr/>
        </p:nvSpPr>
        <p:spPr>
          <a:xfrm>
            <a:off x="6143625" y="2214563"/>
            <a:ext cx="500063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383" name="Прямоугольник 382"/>
          <p:cNvSpPr/>
          <p:nvPr/>
        </p:nvSpPr>
        <p:spPr>
          <a:xfrm>
            <a:off x="6143625" y="2714625"/>
            <a:ext cx="50006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84" name="Прямоугольник 383"/>
          <p:cNvSpPr/>
          <p:nvPr/>
        </p:nvSpPr>
        <p:spPr>
          <a:xfrm>
            <a:off x="6143625" y="3214688"/>
            <a:ext cx="500063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85" name="Прямоугольник 384"/>
          <p:cNvSpPr/>
          <p:nvPr/>
        </p:nvSpPr>
        <p:spPr>
          <a:xfrm>
            <a:off x="6143625" y="3714750"/>
            <a:ext cx="50006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86" name="Прямоугольник 385"/>
          <p:cNvSpPr/>
          <p:nvPr/>
        </p:nvSpPr>
        <p:spPr>
          <a:xfrm>
            <a:off x="6143625" y="4214813"/>
            <a:ext cx="500063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 err="1">
                <a:solidFill>
                  <a:schemeClr val="bg1"/>
                </a:solidFill>
              </a:rPr>
              <a:t>и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87" name="Прямоугольник 386"/>
          <p:cNvSpPr/>
          <p:nvPr/>
        </p:nvSpPr>
        <p:spPr>
          <a:xfrm>
            <a:off x="6143625" y="4714875"/>
            <a:ext cx="50006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388" name="Прямоугольник 387"/>
          <p:cNvSpPr/>
          <p:nvPr/>
        </p:nvSpPr>
        <p:spPr>
          <a:xfrm>
            <a:off x="6643688" y="3214688"/>
            <a:ext cx="500062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ж</a:t>
            </a:r>
          </a:p>
        </p:txBody>
      </p:sp>
      <p:sp>
        <p:nvSpPr>
          <p:cNvPr id="389" name="Прямоугольник 388"/>
          <p:cNvSpPr/>
          <p:nvPr/>
        </p:nvSpPr>
        <p:spPr>
          <a:xfrm>
            <a:off x="4643438" y="3214688"/>
            <a:ext cx="500062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390" name="Прямоугольник 389"/>
          <p:cNvSpPr/>
          <p:nvPr/>
        </p:nvSpPr>
        <p:spPr>
          <a:xfrm>
            <a:off x="5143500" y="3214688"/>
            <a:ext cx="500063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391" name="Прямоугольник 390"/>
          <p:cNvSpPr/>
          <p:nvPr/>
        </p:nvSpPr>
        <p:spPr>
          <a:xfrm>
            <a:off x="5643563" y="3214688"/>
            <a:ext cx="500062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392" name="Прямоугольник 391"/>
          <p:cNvSpPr/>
          <p:nvPr/>
        </p:nvSpPr>
        <p:spPr>
          <a:xfrm>
            <a:off x="1428750" y="5715000"/>
            <a:ext cx="50006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393" name="Прямоугольник 392"/>
          <p:cNvSpPr/>
          <p:nvPr/>
        </p:nvSpPr>
        <p:spPr>
          <a:xfrm>
            <a:off x="357188" y="5715000"/>
            <a:ext cx="500062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7225" name="TextBox 393"/>
          <p:cNvSpPr txBox="1">
            <a:spLocks noChangeArrowheads="1"/>
          </p:cNvSpPr>
          <p:nvPr/>
        </p:nvSpPr>
        <p:spPr bwMode="auto">
          <a:xfrm>
            <a:off x="0" y="1071563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1.</a:t>
            </a:r>
          </a:p>
        </p:txBody>
      </p:sp>
      <p:sp>
        <p:nvSpPr>
          <p:cNvPr id="7226" name="TextBox 394"/>
          <p:cNvSpPr txBox="1">
            <a:spLocks noChangeArrowheads="1"/>
          </p:cNvSpPr>
          <p:nvPr/>
        </p:nvSpPr>
        <p:spPr bwMode="auto">
          <a:xfrm>
            <a:off x="500063" y="571500"/>
            <a:ext cx="3984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2.</a:t>
            </a:r>
          </a:p>
        </p:txBody>
      </p:sp>
      <p:sp>
        <p:nvSpPr>
          <p:cNvPr id="7227" name="TextBox 395"/>
          <p:cNvSpPr txBox="1">
            <a:spLocks noChangeArrowheads="1"/>
          </p:cNvSpPr>
          <p:nvPr/>
        </p:nvSpPr>
        <p:spPr bwMode="auto">
          <a:xfrm>
            <a:off x="4357688" y="2928938"/>
            <a:ext cx="357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3.</a:t>
            </a:r>
          </a:p>
        </p:txBody>
      </p:sp>
      <p:sp>
        <p:nvSpPr>
          <p:cNvPr id="7228" name="TextBox 396"/>
          <p:cNvSpPr txBox="1">
            <a:spLocks noChangeArrowheads="1"/>
          </p:cNvSpPr>
          <p:nvPr/>
        </p:nvSpPr>
        <p:spPr bwMode="auto">
          <a:xfrm>
            <a:off x="5572125" y="714375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4.</a:t>
            </a:r>
          </a:p>
        </p:txBody>
      </p:sp>
      <p:sp>
        <p:nvSpPr>
          <p:cNvPr id="7229" name="TextBox 397"/>
          <p:cNvSpPr txBox="1">
            <a:spLocks noChangeArrowheads="1"/>
          </p:cNvSpPr>
          <p:nvPr/>
        </p:nvSpPr>
        <p:spPr bwMode="auto">
          <a:xfrm>
            <a:off x="7358063" y="857250"/>
            <a:ext cx="3984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5.</a:t>
            </a:r>
          </a:p>
        </p:txBody>
      </p:sp>
      <p:sp>
        <p:nvSpPr>
          <p:cNvPr id="7230" name="TextBox 398"/>
          <p:cNvSpPr txBox="1">
            <a:spLocks noChangeArrowheads="1"/>
          </p:cNvSpPr>
          <p:nvPr/>
        </p:nvSpPr>
        <p:spPr bwMode="auto">
          <a:xfrm>
            <a:off x="0" y="542925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000"/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000"/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2000"/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 nodeType="clickPar">
                      <p:stCondLst>
                        <p:cond delay="indefinite"/>
                      </p:stCondLst>
                      <p:childTnLst>
                        <p:par>
                          <p:cTn id="2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000"/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" grpId="0" build="allAtOnce"/>
      <p:bldP spid="334" grpId="0"/>
      <p:bldP spid="334" grpId="1"/>
      <p:bldP spid="33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32133000b16c99ae66673de71bde090b677845a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16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71538" y="285728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Станция «</a:t>
            </a:r>
            <a:r>
              <a:rPr lang="ru-RU" sz="4000" b="1" dirty="0" err="1" smtClean="0">
                <a:solidFill>
                  <a:srgbClr val="FF0000"/>
                </a:solidFill>
              </a:rPr>
              <a:t>Неразберихино</a:t>
            </a:r>
            <a:r>
              <a:rPr lang="ru-RU" sz="4000" b="1" dirty="0" smtClean="0">
                <a:solidFill>
                  <a:srgbClr val="FF0000"/>
                </a:solidFill>
              </a:rPr>
              <a:t>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1000108"/>
            <a:ext cx="4572032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Что вы знаете о жителях улиц Имен собственных и Имен нарицательных?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Чем гордятся собственные Имена существительные?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Почему жители этого города могут переходить с одной улицы на другую?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ru-RU" sz="28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</a:rPr>
              <a:t>Как отличить одушевленные от неодушевленных существительных?</a:t>
            </a:r>
            <a:endParaRPr lang="ru-RU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6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3730621" cy="4481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Составьте  из данных  слов  верные словосочетания.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1643050"/>
            <a:ext cx="70009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город                   орел</a:t>
            </a:r>
          </a:p>
          <a:p>
            <a:pPr>
              <a:lnSpc>
                <a:spcPct val="90000"/>
              </a:lnSpc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птица                  «Орел»</a:t>
            </a:r>
          </a:p>
          <a:p>
            <a:pPr>
              <a:lnSpc>
                <a:spcPct val="90000"/>
              </a:lnSpc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пароход               Орел</a:t>
            </a:r>
          </a:p>
          <a:p>
            <a:pPr>
              <a:lnSpc>
                <a:spcPct val="90000"/>
              </a:lnSpc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созвездие            лебедь</a:t>
            </a:r>
          </a:p>
          <a:p>
            <a:pPr>
              <a:lnSpc>
                <a:spcPct val="90000"/>
              </a:lnSpc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птица                    «Лебедь»</a:t>
            </a:r>
          </a:p>
          <a:p>
            <a:pPr>
              <a:lnSpc>
                <a:spcPct val="90000"/>
              </a:lnSpc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кафе                      Лебедь</a:t>
            </a:r>
          </a:p>
          <a:p>
            <a:pPr>
              <a:lnSpc>
                <a:spcPct val="90000"/>
              </a:lnSpc>
            </a:pP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57224" y="285728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Станция «Синтаксическая</a:t>
            </a:r>
            <a:endParaRPr lang="ru-RU" sz="3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71612"/>
            <a:ext cx="4156075" cy="432911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1000108"/>
            <a:ext cx="4143403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Придумайте предложения, в которых бы существительное УТРО выполняло разные синтаксические функции:</a:t>
            </a:r>
          </a:p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rgbClr val="FF0000"/>
                </a:solidFill>
              </a:rPr>
              <a:t>Диана  – ___________;</a:t>
            </a:r>
          </a:p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rgbClr val="FF0000"/>
                </a:solidFill>
              </a:rPr>
              <a:t>Денис – - - - - - - - - - - ;</a:t>
            </a:r>
          </a:p>
          <a:p>
            <a:pPr algn="ctr">
              <a:lnSpc>
                <a:spcPct val="90000"/>
              </a:lnSpc>
            </a:pPr>
            <a:r>
              <a:rPr lang="ru-RU" sz="3200" b="1" dirty="0" err="1" smtClean="0">
                <a:solidFill>
                  <a:srgbClr val="FF0000"/>
                </a:solidFill>
              </a:rPr>
              <a:t>Дамир</a:t>
            </a:r>
            <a:r>
              <a:rPr lang="ru-RU" sz="3200" b="1" dirty="0" smtClean="0">
                <a:solidFill>
                  <a:srgbClr val="FF0000"/>
                </a:solidFill>
              </a:rPr>
              <a:t> - -.-.-.-.-.-.-.-.-.-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>
              <a:lnSpc>
                <a:spcPct val="90000"/>
              </a:lnSpc>
            </a:pP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700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857224" y="214290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Станция «Одушевленности»</a:t>
            </a:r>
            <a:endParaRPr lang="ru-RU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8" name="Picture 4" descr="Безымян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85992"/>
            <a:ext cx="4143372" cy="407196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1142985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Разделите  слова на одушевлённые и неодушевлённые, вставляя пропущенные буквы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285992"/>
            <a:ext cx="43577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Б..рёза,  л..</a:t>
            </a:r>
            <a:r>
              <a:rPr lang="ru-RU" sz="3200" b="1" dirty="0" err="1" smtClean="0">
                <a:solidFill>
                  <a:srgbClr val="002060"/>
                </a:solidFill>
              </a:rPr>
              <a:t>са</a:t>
            </a:r>
            <a:r>
              <a:rPr lang="ru-RU" sz="3200" b="1" dirty="0" smtClean="0">
                <a:solidFill>
                  <a:srgbClr val="002060"/>
                </a:solidFill>
              </a:rPr>
              <a:t>, ст..</a:t>
            </a:r>
            <a:r>
              <a:rPr lang="ru-RU" sz="3200" b="1" dirty="0" err="1" smtClean="0">
                <a:solidFill>
                  <a:srgbClr val="002060"/>
                </a:solidFill>
              </a:rPr>
              <a:t>рушка</a:t>
            </a:r>
            <a:r>
              <a:rPr lang="ru-RU" sz="3200" b="1" dirty="0" smtClean="0">
                <a:solidFill>
                  <a:srgbClr val="002060"/>
                </a:solidFill>
              </a:rPr>
              <a:t>, м..две..</a:t>
            </a:r>
            <a:r>
              <a:rPr lang="ru-RU" sz="3200" b="1" dirty="0" err="1" smtClean="0">
                <a:solidFill>
                  <a:srgbClr val="002060"/>
                </a:solidFill>
              </a:rPr>
              <a:t>ь</a:t>
            </a:r>
            <a:r>
              <a:rPr lang="ru-RU" sz="3200" b="1" dirty="0" smtClean="0">
                <a:solidFill>
                  <a:srgbClr val="002060"/>
                </a:solidFill>
              </a:rPr>
              <a:t>, заяц.., ст..</a:t>
            </a:r>
            <a:r>
              <a:rPr lang="ru-RU" sz="3200" b="1" dirty="0" err="1" smtClean="0">
                <a:solidFill>
                  <a:srgbClr val="002060"/>
                </a:solidFill>
              </a:rPr>
              <a:t>рик</a:t>
            </a:r>
            <a:r>
              <a:rPr lang="ru-RU" sz="3200" b="1" dirty="0" smtClean="0">
                <a:solidFill>
                  <a:srgbClr val="002060"/>
                </a:solidFill>
              </a:rPr>
              <a:t>, м..</a:t>
            </a:r>
            <a:r>
              <a:rPr lang="ru-RU" sz="3200" b="1" dirty="0" err="1" smtClean="0">
                <a:solidFill>
                  <a:srgbClr val="002060"/>
                </a:solidFill>
              </a:rPr>
              <a:t>рко</a:t>
            </a:r>
            <a:r>
              <a:rPr lang="ru-RU" sz="3200" b="1" dirty="0" smtClean="0">
                <a:solidFill>
                  <a:srgbClr val="002060"/>
                </a:solidFill>
              </a:rPr>
              <a:t>..</a:t>
            </a:r>
            <a:r>
              <a:rPr lang="ru-RU" sz="3200" b="1" dirty="0" err="1" smtClean="0">
                <a:solidFill>
                  <a:srgbClr val="002060"/>
                </a:solidFill>
              </a:rPr>
              <a:t>ь</a:t>
            </a:r>
            <a:r>
              <a:rPr lang="ru-RU" sz="3200" b="1" dirty="0" smtClean="0">
                <a:solidFill>
                  <a:srgbClr val="002060"/>
                </a:solidFill>
              </a:rPr>
              <a:t>, ..</a:t>
            </a:r>
            <a:r>
              <a:rPr lang="ru-RU" sz="3200" b="1" dirty="0" err="1" smtClean="0">
                <a:solidFill>
                  <a:srgbClr val="002060"/>
                </a:solidFill>
              </a:rPr>
              <a:t>кно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праз</a:t>
            </a:r>
            <a:r>
              <a:rPr lang="ru-RU" sz="3200" b="1" dirty="0" smtClean="0">
                <a:solidFill>
                  <a:srgbClr val="002060"/>
                </a:solidFill>
              </a:rPr>
              <a:t>..ник, м..л..ко, </a:t>
            </a:r>
            <a:r>
              <a:rPr lang="ru-RU" sz="3200" b="1" dirty="0" err="1" smtClean="0">
                <a:solidFill>
                  <a:srgbClr val="002060"/>
                </a:solidFill>
              </a:rPr>
              <a:t>скв</a:t>
            </a:r>
            <a:r>
              <a:rPr lang="ru-RU" sz="3200" b="1" dirty="0" smtClean="0">
                <a:solidFill>
                  <a:srgbClr val="002060"/>
                </a:solidFill>
              </a:rPr>
              <a:t>..</a:t>
            </a:r>
            <a:r>
              <a:rPr lang="ru-RU" sz="3200" b="1" dirty="0" err="1" smtClean="0">
                <a:solidFill>
                  <a:srgbClr val="002060"/>
                </a:solidFill>
              </a:rPr>
              <a:t>рец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ска</a:t>
            </a:r>
            <a:r>
              <a:rPr lang="ru-RU" sz="3200" b="1" dirty="0" smtClean="0">
                <a:solidFill>
                  <a:srgbClr val="002060"/>
                </a:solidFill>
              </a:rPr>
              <a:t>..</a:t>
            </a:r>
            <a:r>
              <a:rPr lang="ru-RU" sz="3200" b="1" dirty="0" err="1" smtClean="0">
                <a:solidFill>
                  <a:srgbClr val="002060"/>
                </a:solidFill>
              </a:rPr>
              <a:t>ка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717</Words>
  <Application>Microsoft Office PowerPoint</Application>
  <PresentationFormat>Экран (4:3)</PresentationFormat>
  <Paragraphs>163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Видео-клип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Ключ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61</cp:revision>
  <dcterms:created xsi:type="dcterms:W3CDTF">2014-02-16T14:26:30Z</dcterms:created>
  <dcterms:modified xsi:type="dcterms:W3CDTF">2014-02-24T16:31:58Z</dcterms:modified>
</cp:coreProperties>
</file>