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307" r:id="rId11"/>
    <p:sldId id="309" r:id="rId12"/>
    <p:sldId id="310" r:id="rId13"/>
    <p:sldId id="308" r:id="rId14"/>
    <p:sldId id="269" r:id="rId15"/>
    <p:sldId id="325" r:id="rId16"/>
    <p:sldId id="270" r:id="rId17"/>
    <p:sldId id="326" r:id="rId18"/>
    <p:sldId id="338" r:id="rId19"/>
    <p:sldId id="328" r:id="rId20"/>
    <p:sldId id="329" r:id="rId21"/>
    <p:sldId id="336" r:id="rId22"/>
    <p:sldId id="331" r:id="rId23"/>
    <p:sldId id="332" r:id="rId24"/>
    <p:sldId id="333" r:id="rId25"/>
    <p:sldId id="334" r:id="rId26"/>
    <p:sldId id="311" r:id="rId27"/>
    <p:sldId id="302" r:id="rId28"/>
    <p:sldId id="30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8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1B7C8-AC1A-4084-9F9E-AD55EE641D6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DEFD-DEEC-4541-9C56-5E6E0A62E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0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DEFD-DEEC-4541-9C56-5E6E0A62EC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5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F5649-0857-4EAC-900E-7B97856C34FB}" type="slidenum">
              <a:rPr lang="ru-RU"/>
              <a:pPr>
                <a:spcBef>
                  <a:spcPct val="0"/>
                </a:spcBef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DBE2EC-6A56-4757-B978-AA170CACD1B4}" type="slidenum">
              <a:rPr lang="ru-RU"/>
              <a:pPr>
                <a:spcBef>
                  <a:spcPct val="0"/>
                </a:spcBef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DEFD-DEEC-4541-9C56-5E6E0A62ECD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6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3F9F6-3947-4052-9B57-5DD072158F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357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B31E-50AA-4882-ADB9-50A6F99DF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7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  <p:sldLayoutId id="2147483812" r:id="rId12"/>
    <p:sldLayoutId id="214748381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smok.ru/smoker.html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k.gov.ru/index.php?module=ContentExpress&amp;func=display&amp;ceid=26&amp;bid=28&amp;btitle=&#1054;&#1073;&#1088;&#1072;&#1090;&#1085;&#1072;&#1103;%20&#1089;&#1074;&#1103;&#1079;&#1100;&amp;meid=12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ru.wikipedia.org/wiki/%D0%A4%D0%B0%D0%B9%D0%BB:Hpb.jpg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242176" cy="105349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70C0"/>
                </a:solidFill>
              </a:rPr>
              <a:t>«</a:t>
            </a:r>
            <a:r>
              <a:rPr lang="ru-RU" sz="4000" dirty="0" smtClean="0">
                <a:solidFill>
                  <a:srgbClr val="0070C0"/>
                </a:solidFill>
              </a:rPr>
              <a:t>ЗОЖ - Мой правильный выбор»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Picture 2" descr="001336_522739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2" y="2564904"/>
            <a:ext cx="4230798" cy="338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40393" y="59548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1663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Здоровье – мудрых гонорар…</a:t>
            </a:r>
            <a:b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                                (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П. Беранже)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3349441"/>
            <a:ext cx="3851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Выполнила: </a:t>
            </a:r>
            <a:r>
              <a:rPr lang="ru-RU" b="1" dirty="0" err="1" smtClean="0">
                <a:solidFill>
                  <a:srgbClr val="0070C0"/>
                </a:solidFill>
              </a:rPr>
              <a:t>Сверчкова</a:t>
            </a:r>
            <a:r>
              <a:rPr lang="ru-RU" b="1" dirty="0" smtClean="0">
                <a:solidFill>
                  <a:srgbClr val="0070C0"/>
                </a:solidFill>
              </a:rPr>
              <a:t> Мария, ученица 11-а класса ГБОУ гимназии № 293 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Руководитель: </a:t>
            </a:r>
            <a:r>
              <a:rPr lang="ru-RU" b="1" dirty="0" err="1" smtClean="0">
                <a:solidFill>
                  <a:srgbClr val="0070C0"/>
                </a:solidFill>
              </a:rPr>
              <a:t>Шумарова</a:t>
            </a:r>
            <a:r>
              <a:rPr lang="ru-RU" b="1" dirty="0" smtClean="0">
                <a:solidFill>
                  <a:srgbClr val="0070C0"/>
                </a:solidFill>
              </a:rPr>
              <a:t> Елена Евгеньевна, социальный педагог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572000" y="-214338"/>
            <a:ext cx="8229600" cy="1143000"/>
          </a:xfrm>
          <a:ln w="6350" cap="rnd"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Режим </a:t>
            </a:r>
            <a:r>
              <a:rPr lang="ru-RU" sz="44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дня</a:t>
            </a:r>
            <a:endParaRPr lang="ru-RU" sz="44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70C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-190502" y="231260"/>
            <a:ext cx="4481512" cy="640766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sz="1900" dirty="0" smtClean="0">
                <a:solidFill>
                  <a:srgbClr val="262626"/>
                </a:solidFill>
              </a:rPr>
              <a:t>           </a:t>
            </a:r>
            <a:endParaRPr lang="ru-RU" sz="1600" dirty="0" smtClean="0">
              <a:solidFill>
                <a:srgbClr val="262626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sz="1600" dirty="0" smtClean="0">
                <a:solidFill>
                  <a:srgbClr val="262626"/>
                </a:solidFill>
              </a:rPr>
              <a:t>           </a:t>
            </a:r>
            <a:r>
              <a:rPr lang="ru-RU" sz="20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не допустить развития умственного перенапряжения, необходимо соблюдать режим дня. В режиме дня  должно быть отведено время для отдыха, прогулки, подвижных игр и т.д. Необходимо чередовать умственные нагрузки с физическими упражнениями, что позволит избежать переутомления и сохранить здоровье. Нельзя перегружаться занятиями, жертвуя сном и отдыхом.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sz="20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Правильно организованный режим дня позволяет сохранить высокую работоспособность, физическое развитие и укрепляет здоровье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ru-RU" sz="2000" dirty="0" smtClean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G:\режим спорт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8756" y="854844"/>
            <a:ext cx="2928937" cy="2005012"/>
          </a:xfrm>
        </p:spPr>
      </p:pic>
      <p:pic>
        <p:nvPicPr>
          <p:cNvPr id="18435" name="Picture 3" descr="G:\stolov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2214562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G:\30968122[1]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22860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2416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7344816" cy="1032586"/>
          </a:xfrm>
          <a:ln w="6350" cap="rnd"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ru-RU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ru-RU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Закаливание – одна из форм укрепления здоровья </a:t>
            </a:r>
            <a: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915816" y="1844824"/>
            <a:ext cx="5887115" cy="359450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</a:t>
            </a:r>
            <a:r>
              <a:rPr lang="ru-RU" sz="26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закаливание издавна было массовым.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6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Широко известны различные способы закаливания - от воздушных ванн до обливания холодной водой. Полезность этих процедур не вызывает сомнений. С незапамятных времен известно, что ходьба босиком - замечательное закаливающее средство</a:t>
            </a:r>
            <a:r>
              <a:rPr lang="ru-RU" sz="24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2" name="Picture 2" descr="G:\зож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628800"/>
            <a:ext cx="2340570" cy="3120760"/>
          </a:xfrm>
        </p:spPr>
      </p:pic>
    </p:spTree>
    <p:extLst>
      <p:ext uri="{BB962C8B-B14F-4D97-AF65-F5344CB8AC3E}">
        <p14:creationId xmlns:p14="http://schemas.microsoft.com/office/powerpoint/2010/main" val="2844667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97483D68-5197-45CB-BBD0-C88338EDADF5}" type="slidenum">
              <a:rPr lang="ru-RU" sz="1600">
                <a:solidFill>
                  <a:schemeClr val="tx2"/>
                </a:solidFill>
                <a:latin typeface="Constantia" panose="02030602050306030303" pitchFamily="18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sz="160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4381" y="-35314"/>
            <a:ext cx="8229600" cy="1143000"/>
          </a:xfrm>
          <a:ln w="6350" cap="rnd"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marL="651510" indent="-514350" eaLnBrk="1" fontAlgn="auto" hangingPunct="1">
              <a:spcAft>
                <a:spcPts val="0"/>
              </a:spcAft>
              <a:defRPr/>
            </a:pPr>
            <a:r>
              <a:rPr lang="ru-RU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</a:t>
            </a:r>
            <a:r>
              <a:rPr lang="ru-RU" b="1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lang="ru-RU" b="1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G:\зож2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214438"/>
            <a:ext cx="4786313" cy="47148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343525" y="1960563"/>
            <a:ext cx="3586163" cy="3981450"/>
          </a:xfrm>
        </p:spPr>
        <p:txBody>
          <a:bodyPr>
            <a:normAutofit fontScale="92500"/>
          </a:bodyPr>
          <a:lstStyle/>
          <a:p>
            <a:pPr marL="0"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31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составляющей здорового образа жизни является рациональное питание.</a:t>
            </a:r>
          </a:p>
          <a:p>
            <a:pPr marL="0"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обеспечивает правильный рост и формирование организма, </a:t>
            </a:r>
          </a:p>
          <a:p>
            <a:pPr marL="0"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сохранению здоровья, высокой работоспособности и продлению жизни.</a:t>
            </a:r>
          </a:p>
        </p:txBody>
      </p:sp>
      <p:pic>
        <p:nvPicPr>
          <p:cNvPr id="6" name="Рисунок 5" descr="vegetable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06" y="307156"/>
            <a:ext cx="18573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2016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476972"/>
            <a:ext cx="8229600" cy="520358"/>
          </a:xfrm>
          <a:ln w="6350" cap="rnd"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 и </a:t>
            </a:r>
            <a:r>
              <a:rPr lang="ru-RU" b="1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r>
              <a:rPr lang="ru-RU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70C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8594" y="997330"/>
            <a:ext cx="4500563" cy="2431670"/>
          </a:xfrm>
        </p:spPr>
        <p:txBody>
          <a:bodyPr>
            <a:normAutofit fontScale="70000" lnSpcReduction="20000"/>
          </a:bodyPr>
          <a:lstStyle/>
          <a:p>
            <a:pPr marL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262626"/>
                </a:solidFill>
              </a:rPr>
              <a:t>    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 позволяет снять перенапряжение и переутомление, повышает работоспособность, </a:t>
            </a:r>
          </a:p>
          <a:p>
            <a:pPr marL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способствует сохранению здоровья учащихся, создаёт условия для повышения учебной мотивации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9458" name="Picture 2" descr="G:\GYMNAST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11" y="-301991"/>
            <a:ext cx="12715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G:\d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42523"/>
            <a:ext cx="3814762" cy="123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88205" y="3501008"/>
            <a:ext cx="42762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Franklin Gothic Book" pitchFamily="34" charset="0"/>
              </a:rPr>
              <a:t>Природою </a:t>
            </a:r>
            <a:r>
              <a:rPr lang="ru-RU" sz="2000" b="1" dirty="0">
                <a:solidFill>
                  <a:srgbClr val="0070C0"/>
                </a:solidFill>
                <a:latin typeface="Franklin Gothic Book" pitchFamily="34" charset="0"/>
              </a:rPr>
              <a:t>лечись – </a:t>
            </a:r>
          </a:p>
          <a:p>
            <a:r>
              <a:rPr lang="ru-RU" sz="2000" b="1" dirty="0">
                <a:solidFill>
                  <a:srgbClr val="0070C0"/>
                </a:solidFill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14" name="Picture 4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040" y="770761"/>
            <a:ext cx="3443647" cy="254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1264295080-8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173" y="3641023"/>
            <a:ext cx="3803942" cy="23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1512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79 0.0456 L -1.01927 0.056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22238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 привычки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 сложившиеся  способы деструктивного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саморазрушающего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74318" y="116632"/>
            <a:ext cx="86868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относятся: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табакакурение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алкоголизм, наркомания</a:t>
            </a:r>
          </a:p>
        </p:txBody>
      </p:sp>
      <p:pic>
        <p:nvPicPr>
          <p:cNvPr id="7171" name="Picture 6" descr="{43860C5F-4135-48C3-B07A-FCAF1245F1A7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340768"/>
            <a:ext cx="7632700" cy="5157787"/>
          </a:xfrm>
        </p:spPr>
      </p:pic>
    </p:spTree>
    <p:extLst>
      <p:ext uri="{BB962C8B-B14F-4D97-AF65-F5344CB8AC3E}">
        <p14:creationId xmlns:p14="http://schemas.microsoft.com/office/powerpoint/2010/main" val="8879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792" y="172239"/>
            <a:ext cx="8229600" cy="15001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 лежит   в   основе   процессов  формирования вредных  привычек?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</a:t>
            </a:r>
            <a:r>
              <a:rPr lang="ru-RU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адикции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998714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8354" y="4365104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6642" y="4005064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3748"/>
            <a:ext cx="7345363" cy="107940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- одна из вреднейших     привычек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79388" y="1196752"/>
            <a:ext cx="554474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Курение является социальной проблемой общества, как для его курящей,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и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для некурящей части. Для первой – проблемой является бросить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курить, для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второй – избежать влияния курящего общества и не «заразиться»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их привычкой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а также – сохранить своё здоровье от продуктов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курения, поскольку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вещества входящие в выдыхаемый курильщиками дым, не на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безопаснее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того, если бы человек сам курил и принимал в себя никотин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многое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другое, что входящее в зажжённую сигарету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74084" name="Picture 4" descr="Фото: Foto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64766"/>
            <a:ext cx="3072370" cy="277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541029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496944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табака на организм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6960815" cy="475252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Инсульты;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овышается риск сердечного приступа;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  лёгких;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 печени;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 и рак желудка, поджелудочной         железы;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Бесплодие;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2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post-19-114371248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19880"/>
            <a:ext cx="6984181" cy="3977001"/>
          </a:xfrm>
          <a:prstGeom prst="rect">
            <a:avLst/>
          </a:prstGeom>
          <a:solidFill>
            <a:srgbClr val="CC3300"/>
          </a:solidFill>
          <a:ln w="762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02550" cy="7540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вреде курения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3529" y="1192213"/>
            <a:ext cx="8568952" cy="936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Наглядный пример различия между легкими курильщика и легкими человека, который не курит:</a:t>
            </a:r>
            <a:endParaRPr lang="ru-RU" sz="26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04975" y="2773363"/>
            <a:ext cx="1000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704975" y="2773363"/>
            <a:ext cx="1000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171015" name="Group 7"/>
          <p:cNvGraphicFramePr>
            <a:graphicFrameLocks noGrp="1"/>
          </p:cNvGraphicFramePr>
          <p:nvPr/>
        </p:nvGraphicFramePr>
        <p:xfrm>
          <a:off x="5448300" y="3324225"/>
          <a:ext cx="1657350" cy="762000"/>
        </p:xfrm>
        <a:graphic>
          <a:graphicData uri="http://schemas.openxmlformats.org/drawingml/2006/table">
            <a:tbl>
              <a:tblPr/>
              <a:tblGrid>
                <a:gridCol w="1657350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4162425" y="109537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695651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14312" y="285750"/>
            <a:ext cx="6045843" cy="1071563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2400" b="1" dirty="0" smtClean="0">
                <a:solidFill>
                  <a:srgbClr val="FF0000"/>
                </a:solidFill>
                <a:effectLst>
                  <a:reflection blurRad="12700"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400" b="1" dirty="0" smtClean="0">
                <a:effectLst>
                  <a:reflection blurRad="12700"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бесценный дар, который дан человеку самой природой</a:t>
            </a:r>
          </a:p>
        </p:txBody>
      </p:sp>
      <p:pic>
        <p:nvPicPr>
          <p:cNvPr id="4100" name="Picture 2" descr="http://im8-tub.yandex.net/i?id=26393039&amp;tov=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55845"/>
            <a:ext cx="2571750" cy="19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im4-tub.yandex.net/i?id=957799&amp;tov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2646511"/>
            <a:ext cx="239654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im0-tub.yandex.net/i?id=201622397&amp;tov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285750"/>
            <a:ext cx="2250281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http://im5-tub.yandex.net/i?id=57149855&amp;tov=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31" y="1178719"/>
            <a:ext cx="1571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http://im5-tub.yandex.net/i?id=208109033&amp;tov=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56" y="4869160"/>
            <a:ext cx="242887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http://im4-tub.yandex.net/i?id=194552591&amp;tov=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01" y="1167204"/>
            <a:ext cx="1714500" cy="236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2875" y="2780928"/>
            <a:ext cx="622008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материалам социологических исследований, многие подростки ставят </a:t>
            </a:r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7-8 места в иерархии ценностей, отдавая предпочтение карьере, богатству, личному процветанию и т.п. 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время здоровье понималось как отсутствие болезней и физических недостатков.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установилась другая точка зрения, согласно которой здоровье бывает </a:t>
            </a:r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социальное.</a:t>
            </a:r>
          </a:p>
        </p:txBody>
      </p:sp>
    </p:spTree>
    <p:extLst>
      <p:ext uri="{BB962C8B-B14F-4D97-AF65-F5344CB8AC3E}">
        <p14:creationId xmlns:p14="http://schemas.microsoft.com/office/powerpoint/2010/main" val="35426450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db3c0276-6e20-4c86-9bcf-39a6921ef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12875"/>
            <a:ext cx="2339975" cy="1855788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5" name="Picture 3" descr="i[16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2520950" cy="1997075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36507"/>
            <a:ext cx="6938805" cy="648233"/>
          </a:xfrm>
          <a:extLst>
            <a:ext uri="{AF507438-7753-43E0-B8FC-AC1667EBCBE1}">
              <a14:hiddenEffects xmlns:a14="http://schemas.microsoft.com/office/drawing/2010/main">
                <a:effectLst>
                  <a:outerShdw dist="91581" dir="1957859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Это надо знать!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0529" y="-315416"/>
            <a:ext cx="5112568" cy="67906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anose="05000000000000000000" pitchFamily="2" charset="2"/>
              <a:buChar char="F"/>
              <a:defRPr/>
            </a:pP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anose="05000000000000000000" pitchFamily="2" charset="2"/>
              <a:buChar char="F"/>
              <a:defRPr/>
            </a:pP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anose="05000000000000000000" pitchFamily="2" charset="2"/>
              <a:buChar char="F"/>
              <a:defRPr/>
            </a:pP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CC3300"/>
              </a:buClr>
              <a:buSzPct val="220000"/>
              <a:buNone/>
              <a:defRPr/>
            </a:pP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anose="05000000000000000000" pitchFamily="2" charset="2"/>
              <a:buChar char="F"/>
              <a:defRPr/>
            </a:pPr>
            <a:endParaRPr lang="ru-RU" sz="2000" b="1" i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anose="05000000000000000000" pitchFamily="2" charset="2"/>
              <a:buChar char="F"/>
              <a:defRPr/>
            </a:pPr>
            <a:r>
              <a:rPr lang="ru-RU" sz="2400" dirty="0" smtClean="0">
                <a:latin typeface="Times New Roman" panose="02020603050405020304" pitchFamily="18" charset="0"/>
              </a:rPr>
              <a:t>Курение поражает органы дыхания, сердечно-сосудистую систему, желудочно-кишечный тракт.</a:t>
            </a:r>
          </a:p>
          <a:p>
            <a:pPr algn="just"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anose="05000000000000000000" pitchFamily="2" charset="2"/>
              <a:buChar char="F"/>
              <a:defRPr/>
            </a:pPr>
            <a:endParaRPr lang="ru-RU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anose="05000000000000000000" pitchFamily="2" charset="2"/>
              <a:buChar char="F"/>
              <a:defRPr/>
            </a:pPr>
            <a:r>
              <a:rPr lang="ru-RU" sz="2400" dirty="0" smtClean="0">
                <a:latin typeface="Times New Roman" panose="02020603050405020304" pitchFamily="18" charset="0"/>
              </a:rPr>
              <a:t>Курильщики болеют раком лёгких в несколько раз чаще, чем некурящие и составляют 96-100% всех больных раком лёгких. </a:t>
            </a:r>
          </a:p>
          <a:p>
            <a:pPr algn="just"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anose="05000000000000000000" pitchFamily="2" charset="2"/>
              <a:buChar char="F"/>
              <a:defRPr/>
            </a:pPr>
            <a:endParaRPr lang="ru-RU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3300"/>
              </a:buClr>
              <a:buSzPct val="220000"/>
              <a:buFont typeface="Wingdings" panose="05000000000000000000" pitchFamily="2" charset="2"/>
              <a:buChar char="F"/>
              <a:defRPr/>
            </a:pPr>
            <a:r>
              <a:rPr lang="ru-RU" sz="2400" dirty="0" smtClean="0">
                <a:latin typeface="Times New Roman" panose="02020603050405020304" pitchFamily="18" charset="0"/>
              </a:rPr>
              <a:t>Курение увеличивает вероятность других видов злокачественных опухолей (полости рта, пищевода, гортани, поджелудочной железы, желудка, толстой кишки, почки, печени).</a:t>
            </a:r>
          </a:p>
        </p:txBody>
      </p:sp>
    </p:spTree>
    <p:extLst>
      <p:ext uri="{BB962C8B-B14F-4D97-AF65-F5344CB8AC3E}">
        <p14:creationId xmlns:p14="http://schemas.microsoft.com/office/powerpoint/2010/main" val="2191613526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2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2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2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72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2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72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  <p:bldP spid="17203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904656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1" y="2636912"/>
            <a:ext cx="6048673" cy="3168352"/>
          </a:xfrm>
        </p:spPr>
        <p:txBody>
          <a:bodyPr>
            <a:normAutofit lnSpcReduction="10000"/>
          </a:bodyPr>
          <a:lstStyle/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Пьянство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ведет за собой 6 зол: бедность, раздор, болезнь, потерю репутации, позор и ослабление умственной активности.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Алкоголь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требует себе в жертву не только взрослых людей, но и их будущее.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пьющих семьях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0708" y="3933056"/>
            <a:ext cx="2023512" cy="278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{113CC2FF-72B8-49C3-8B82-23BAA4DDAF5D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346754"/>
            <a:ext cx="2664545" cy="33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4163" y="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Алкоголь, его влияние на организм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гастрит желудка</a:t>
            </a:r>
          </a:p>
          <a:p>
            <a:pPr algn="just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цирроз печени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разрушение печени)</a:t>
            </a:r>
          </a:p>
          <a:p>
            <a:pPr algn="just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Воздействует на головной мозг</a:t>
            </a:r>
          </a:p>
          <a:p>
            <a:pPr algn="just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Ускоряет биологического старения</a:t>
            </a:r>
          </a:p>
          <a:p>
            <a:pPr algn="just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развитию алкоголизма </a:t>
            </a:r>
          </a:p>
        </p:txBody>
      </p:sp>
    </p:spTree>
    <p:extLst>
      <p:ext uri="{BB962C8B-B14F-4D97-AF65-F5344CB8AC3E}">
        <p14:creationId xmlns:p14="http://schemas.microsoft.com/office/powerpoint/2010/main" val="25998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2853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 и токсикомания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128" y="1052736"/>
            <a:ext cx="8229600" cy="51117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 результате злоупотребления веществами, вызывающие кратковременного чувство приятного психического состояния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наркомании и токсикомании: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зависимость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зависимость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чувствительности к наркотику </a:t>
            </a:r>
          </a:p>
        </p:txBody>
      </p:sp>
      <p:pic>
        <p:nvPicPr>
          <p:cNvPr id="4" name="Picture 2" descr="http://img0.liveinternet.ru/images/attach/b/3/26/415/26415905_netnarkotiky.jpg"/>
          <p:cNvPicPr>
            <a:picLocks noChangeAspect="1" noChangeArrowheads="1"/>
          </p:cNvPicPr>
          <p:nvPr/>
        </p:nvPicPr>
        <p:blipFill>
          <a:blip r:embed="rId2" cstate="print"/>
          <a:srcRect l="592" t="3623" r="9281" b="5658"/>
          <a:stretch>
            <a:fillRect/>
          </a:stretch>
        </p:blipFill>
        <p:spPr bwMode="auto">
          <a:xfrm>
            <a:off x="5796136" y="5133913"/>
            <a:ext cx="3326530" cy="167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20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news_ac8d5cadc9ff225291a1f6189b6d3829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3" y="1268760"/>
            <a:ext cx="2009041" cy="1800969"/>
          </a:xfrm>
          <a:prstGeom prst="rect">
            <a:avLst/>
          </a:prstGeom>
          <a:noFill/>
          <a:ln w="1143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gnk-100x100-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713"/>
            <a:ext cx="822594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135862"/>
            <a:ext cx="6625034" cy="6812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Официальная статистика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002804"/>
            <a:ext cx="5111750" cy="41338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Blip>
                <a:blip r:embed="rId5"/>
              </a:buBlip>
              <a:defRPr/>
            </a:pPr>
            <a:r>
              <a:rPr lang="ru-RU" sz="2000" b="1" i="1" dirty="0" smtClean="0">
                <a:latin typeface="Times New Roman" panose="02020603050405020304" pitchFamily="18" charset="0"/>
              </a:rPr>
              <a:t>Россия является крупнейшим рынком героина в Европе. Общее число лиц, употребляющих наркотики в России составляет от 3 до 4 млн., треть из которых – лица, злоупотребляющие героином.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5"/>
              </a:buBlip>
              <a:defRPr/>
            </a:pPr>
            <a:r>
              <a:rPr lang="ru-RU" sz="2000" b="1" i="1" dirty="0" smtClean="0">
                <a:latin typeface="Times New Roman" panose="02020603050405020304" pitchFamily="18" charset="0"/>
              </a:rPr>
              <a:t>В России показатель ВИЧ-инфицирования, связанного с употреблением инъекционных наркотиков, является одним из самых высоких в мире.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5"/>
              </a:buBlip>
              <a:defRPr/>
            </a:pPr>
            <a:r>
              <a:rPr lang="ru-RU" sz="2000" b="1" i="1" dirty="0" smtClean="0">
                <a:latin typeface="Times New Roman" panose="02020603050405020304" pitchFamily="18" charset="0"/>
              </a:rPr>
              <a:t>В марте 2013 был опубликован ежегодный доклад Международного комитета по контролю за наркотиками (МККН) при ООН, где было сказано, что в России официально зарегистрировано 500 тыс. наркоманов, но по данным МККН, общее количество лиц может достигать 6 млн., или 4% численности населения. 2 млн. российских наркоманов – молодые люди в возрасте до 24 лет.</a:t>
            </a:r>
          </a:p>
        </p:txBody>
      </p:sp>
      <p:pic>
        <p:nvPicPr>
          <p:cNvPr id="6" name="Рисунок 5" descr="60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533" y="3972981"/>
            <a:ext cx="3190403" cy="232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12824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6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17613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{D9F07142-893E-4CD8-BBB3-5B9F270B2188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8280400" cy="6264423"/>
          </a:xfrm>
        </p:spPr>
      </p:pic>
    </p:spTree>
    <p:extLst>
      <p:ext uri="{BB962C8B-B14F-4D97-AF65-F5344CB8AC3E}">
        <p14:creationId xmlns:p14="http://schemas.microsoft.com/office/powerpoint/2010/main" val="29049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10693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0" name="WordArt 2"/>
          <p:cNvSpPr>
            <a:spLocks noChangeArrowheads="1" noChangeShapeType="1" noTextEdit="1"/>
          </p:cNvSpPr>
          <p:nvPr/>
        </p:nvSpPr>
        <p:spPr bwMode="auto">
          <a:xfrm>
            <a:off x="0" y="4437112"/>
            <a:ext cx="9410700" cy="342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72636"/>
              </a:avLst>
            </a:prstTxWarp>
          </a:bodyPr>
          <a:lstStyle/>
          <a:p>
            <a:pPr algn="ctr"/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Ежегодно на Земле</a:t>
            </a:r>
          </a:p>
          <a:p>
            <a:pPr algn="ctr"/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умирают миллионы</a:t>
            </a:r>
          </a:p>
          <a:p>
            <a:pPr algn="ctr"/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людей от болезней,</a:t>
            </a:r>
          </a:p>
          <a:p>
            <a:pPr algn="ctr"/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спровоцированных курением,</a:t>
            </a:r>
          </a:p>
          <a:p>
            <a:pPr algn="ctr"/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алкоголем и </a:t>
            </a:r>
            <a:r>
              <a:rPr lang="ru-RU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наркотиками</a:t>
            </a:r>
            <a:r>
              <a:rPr lang="ru-RU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</a:t>
            </a:r>
            <a:endParaRPr lang="ru-RU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470025"/>
          </a:xfrm>
        </p:spPr>
        <p:txBody>
          <a:bodyPr>
            <a:noAutofit/>
          </a:bodyPr>
          <a:lstStyle/>
          <a:p>
            <a:pPr marL="215900" algn="just"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зависит от образа мысли или точнее от мировоззрения, которое складывается из знаний, которыми владеет человек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080620"/>
            <a:ext cx="7572375" cy="1777380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 своими мыслями и поступками, подобно гусенице, свивает себе кокон, которые его в последствии и удушает»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Е.П.Блаватская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(1831 – 1891)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Портрет">
            <a:hlinkClick r:id="rId2" tooltip="Портрет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755775"/>
            <a:ext cx="1905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6088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9164" y="3573016"/>
            <a:ext cx="4644008" cy="561975"/>
          </a:xfrm>
          <a:effectLst/>
        </p:spPr>
        <p:txBody>
          <a:bodyPr>
            <a:noAutofit/>
          </a:bodyPr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</a:rPr>
              <a:t>Бережно относитесь к своему здоровью</a:t>
            </a:r>
          </a:p>
        </p:txBody>
      </p:sp>
      <p:pic>
        <p:nvPicPr>
          <p:cNvPr id="28675" name="Picture 4" descr="954321-a6c9ae319cd8d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80" y="24399"/>
            <a:ext cx="345638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1082570-08c1531d0825fe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105076" cy="339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1475" y="4742482"/>
            <a:ext cx="43342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Любите </a:t>
            </a:r>
            <a:r>
              <a:rPr lang="ru-RU" sz="4000" b="1" i="1" dirty="0" smtClean="0">
                <a:solidFill>
                  <a:srgbClr val="FF0000"/>
                </a:solidFill>
              </a:rPr>
              <a:t>жизнь, </a:t>
            </a:r>
          </a:p>
          <a:p>
            <a:r>
              <a:rPr lang="ru-RU" sz="4000" b="1" i="1" dirty="0">
                <a:solidFill>
                  <a:srgbClr val="FF0000"/>
                </a:solidFill>
              </a:rPr>
              <a:t>о</a:t>
            </a:r>
            <a:r>
              <a:rPr lang="ru-RU" sz="4000" b="1" i="1" dirty="0" smtClean="0">
                <a:solidFill>
                  <a:srgbClr val="FF0000"/>
                </a:solidFill>
              </a:rPr>
              <a:t>на </a:t>
            </a:r>
            <a:r>
              <a:rPr lang="ru-RU" sz="4000" b="1" i="1" dirty="0">
                <a:solidFill>
                  <a:srgbClr val="FF0000"/>
                </a:solidFill>
              </a:rPr>
              <a:t>прекрасна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905"/>
            <a:ext cx="5526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У каждого из нас должно быть хорошее будущее, без тех вредных привычек, о которых мы рассказали. </a:t>
            </a:r>
          </a:p>
          <a:p>
            <a:pPr algn="ctr" eaLnBrk="1" hangingPunct="1">
              <a:buFontTx/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Мы помним, что наше счастье и благополучие - в наших руках!</a:t>
            </a:r>
          </a:p>
          <a:p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088" y="117475"/>
            <a:ext cx="5842272" cy="576262"/>
          </a:xfrm>
          <a:effectLst>
            <a:reflection endPos="0" dir="5400000" sy="-100000" algn="bl" rotWithShape="0"/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000066"/>
                </a:solidFill>
              </a:rPr>
              <a:t>Физическое здоровье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36712"/>
            <a:ext cx="8013576" cy="3224931"/>
          </a:xfrm>
          <a:effectLst/>
        </p:spPr>
        <p:txBody>
          <a:bodyPr/>
          <a:lstStyle/>
          <a:p>
            <a:pPr algn="just" eaLnBrk="1" hangingPunct="1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правильная работа всего организма Если человек физически здоров, то он может выполнить все свои текущие обязанности без излишней усталости.</a:t>
            </a:r>
          </a:p>
          <a:p>
            <a:pPr algn="just" eaLnBrk="1" hangingPunct="1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достаточно энергии, чтобы успешно учиться в школе и делать все необходимые дела дома.</a:t>
            </a:r>
          </a:p>
        </p:txBody>
      </p:sp>
      <p:pic>
        <p:nvPicPr>
          <p:cNvPr id="4100" name="Picture 4" descr="img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531568"/>
            <a:ext cx="2767013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gpreview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7368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gpreview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09120"/>
            <a:ext cx="25923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17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000066"/>
                </a:solidFill>
              </a:rPr>
              <a:t>Душевное здоровье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003232" cy="316835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b="1" i="1" dirty="0" smtClean="0">
                <a:latin typeface="Algerian" panose="04020705040A02060702" pitchFamily="82" charset="0"/>
              </a:rPr>
              <a:t>Проявляется в том, что человек доволен собой, нравится самому себе таким, таков он есть, он удовлетворен своими достижениями и может делать выводы из своих ошибок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i="1" dirty="0" smtClean="0">
                <a:latin typeface="Algerian" panose="04020705040A02060702" pitchFamily="82" charset="0"/>
              </a:rPr>
              <a:t>Для поддержания душевного здоровья необходимо отдыхать, получать новые впечатления, общаться с друзьями</a:t>
            </a:r>
          </a:p>
        </p:txBody>
      </p:sp>
      <p:pic>
        <p:nvPicPr>
          <p:cNvPr id="5124" name="Picture 4" descr="imgpreview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5" y="4254043"/>
            <a:ext cx="2808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gpreview (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81525"/>
            <a:ext cx="2808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imgpreview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4293096"/>
            <a:ext cx="28082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000066"/>
                </a:solidFill>
              </a:rPr>
              <a:t>Социальное здоровье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41425"/>
            <a:ext cx="8007784" cy="506789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b="1" i="1" dirty="0" smtClean="0">
                <a:latin typeface="Algerian" panose="04020705040A02060702" pitchFamily="82" charset="0"/>
              </a:rPr>
              <a:t>Проявляется в отношениях с другими людьми. Социально здоровые люди </a:t>
            </a:r>
            <a:r>
              <a:rPr lang="ru-RU" sz="2800" b="1" i="1" dirty="0" smtClean="0">
                <a:solidFill>
                  <a:srgbClr val="CC0000"/>
                </a:solidFill>
                <a:latin typeface="Algerian" panose="04020705040A02060702" pitchFamily="82" charset="0"/>
              </a:rPr>
              <a:t>ладить</a:t>
            </a:r>
            <a:r>
              <a:rPr lang="ru-RU" sz="2800" b="1" i="1" dirty="0" smtClean="0">
                <a:latin typeface="Algerian" panose="04020705040A02060702" pitchFamily="82" charset="0"/>
              </a:rPr>
              <a:t> с окружающими. Они </a:t>
            </a:r>
            <a:r>
              <a:rPr lang="ru-RU" sz="2800" b="1" i="1" dirty="0" smtClean="0">
                <a:solidFill>
                  <a:srgbClr val="CC0000"/>
                </a:solidFill>
                <a:latin typeface="Algerian" panose="04020705040A02060702" pitchFamily="82" charset="0"/>
              </a:rPr>
              <a:t>уважают </a:t>
            </a:r>
            <a:r>
              <a:rPr lang="ru-RU" sz="2800" b="1" i="1" dirty="0" smtClean="0">
                <a:latin typeface="Algerian" panose="04020705040A02060702" pitchFamily="82" charset="0"/>
              </a:rPr>
              <a:t>чужие права и могут отстоять свои. Они </a:t>
            </a:r>
            <a:r>
              <a:rPr lang="ru-RU" sz="2800" b="1" i="1" dirty="0" smtClean="0">
                <a:solidFill>
                  <a:srgbClr val="CC0000"/>
                </a:solidFill>
                <a:latin typeface="Algerian" panose="04020705040A02060702" pitchFamily="82" charset="0"/>
              </a:rPr>
              <a:t>поддерживают </a:t>
            </a:r>
            <a:r>
              <a:rPr lang="ru-RU" sz="2800" b="1" i="1" dirty="0" smtClean="0">
                <a:latin typeface="Algerian" panose="04020705040A02060702" pitchFamily="82" charset="0"/>
              </a:rPr>
              <a:t>добрые отношения с родственниками, </a:t>
            </a:r>
            <a:r>
              <a:rPr lang="ru-RU" sz="2800" b="1" i="1" dirty="0" smtClean="0">
                <a:solidFill>
                  <a:srgbClr val="CC0000"/>
                </a:solidFill>
                <a:latin typeface="Algerian" panose="04020705040A02060702" pitchFamily="82" charset="0"/>
              </a:rPr>
              <a:t>умеют</a:t>
            </a:r>
            <a:r>
              <a:rPr lang="ru-RU" sz="2800" b="1" i="1" dirty="0" smtClean="0">
                <a:latin typeface="Algerian" panose="04020705040A02060702" pitchFamily="82" charset="0"/>
              </a:rPr>
              <a:t> находить новых друзей, </a:t>
            </a:r>
            <a:r>
              <a:rPr lang="ru-RU" sz="2800" b="1" i="1" dirty="0" smtClean="0">
                <a:solidFill>
                  <a:srgbClr val="CC0000"/>
                </a:solidFill>
                <a:latin typeface="Algerian" panose="04020705040A02060702" pitchFamily="82" charset="0"/>
              </a:rPr>
              <a:t>умеют выразить</a:t>
            </a:r>
            <a:r>
              <a:rPr lang="ru-RU" sz="2800" b="1" i="1" dirty="0" smtClean="0">
                <a:latin typeface="Algerian" panose="04020705040A02060702" pitchFamily="82" charset="0"/>
              </a:rPr>
              <a:t> свои потребности и нужды так, чтобы они стали понятны окружающим.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i="1" dirty="0" smtClean="0">
                <a:latin typeface="Algerian" panose="04020705040A02060702" pitchFamily="82" charset="0"/>
              </a:rPr>
              <a:t>Здоровыми можно назвать только такого человека, который обладает всеми </a:t>
            </a:r>
            <a:r>
              <a:rPr lang="ru-RU" sz="2800" b="1" i="1" dirty="0" smtClean="0">
                <a:solidFill>
                  <a:srgbClr val="CC0000"/>
                </a:solidFill>
                <a:latin typeface="Algerian" panose="04020705040A02060702" pitchFamily="82" charset="0"/>
              </a:rPr>
              <a:t>тремя</a:t>
            </a:r>
            <a:r>
              <a:rPr lang="ru-RU" sz="2800" b="1" i="1" dirty="0" smtClean="0">
                <a:latin typeface="Algerian" panose="04020705040A02060702" pitchFamily="82" charset="0"/>
              </a:rPr>
              <a:t> </a:t>
            </a:r>
            <a:r>
              <a:rPr lang="ru-RU" sz="2800" b="1" i="1" dirty="0" smtClean="0">
                <a:solidFill>
                  <a:srgbClr val="CC0000"/>
                </a:solidFill>
                <a:latin typeface="Algerian" panose="04020705040A02060702" pitchFamily="82" charset="0"/>
              </a:rPr>
              <a:t>видами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9468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это великая ценность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8281615" cy="5400328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утверждают, что организм человека рассчитан на 150-200 лет жизни</a:t>
            </a:r>
          </a:p>
          <a:p>
            <a:pPr eaLnBrk="1" hangingPunct="1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сейчас люди живут в 2-3 раза меньше</a:t>
            </a:r>
          </a:p>
          <a:p>
            <a:pPr eaLnBrk="1" hangingPunct="1"/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мешает людям жить долго?</a:t>
            </a:r>
          </a:p>
        </p:txBody>
      </p:sp>
      <p:pic>
        <p:nvPicPr>
          <p:cNvPr id="9220" name="Picture 4" descr="imgpreview (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24907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imgpreview (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149725"/>
            <a:ext cx="29511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imgpreview (3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21163"/>
            <a:ext cx="273685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5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мешает людям жить долго?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39" y="1254907"/>
            <a:ext cx="4906962" cy="33262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Стрессы;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работа;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движения;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Питание</a:t>
            </a:r>
          </a:p>
        </p:txBody>
      </p:sp>
      <p:pic>
        <p:nvPicPr>
          <p:cNvPr id="10244" name="Picture 4" descr="imgpreview (3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5538"/>
            <a:ext cx="20161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mgpreview (3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25538"/>
            <a:ext cx="15525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imgpreview (2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62" y="3644900"/>
            <a:ext cx="2333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imgpreview (3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54" y="3677493"/>
            <a:ext cx="187325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imgpreview (2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00663"/>
            <a:ext cx="2262187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imgpreview (17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40" y="5300663"/>
            <a:ext cx="18732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imgpreview (29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3" y="4437112"/>
            <a:ext cx="2880568" cy="22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1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61" y="116662"/>
            <a:ext cx="8686800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здоровым, нужно вести здоровый образ жизни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Медики утверждают, что самое главное для здоровья – это умение человека работать над собой, над своим здоровьем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imgpreview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1177"/>
            <a:ext cx="2520280" cy="252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imgpreview (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25" y="3821177"/>
            <a:ext cx="2523403" cy="252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imgpreview (2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821177"/>
            <a:ext cx="2736304" cy="244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1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0"/>
            <a:ext cx="5410944" cy="765175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6600"/>
                </a:solidFill>
              </a:rPr>
              <a:t>5 факторов здоровья</a:t>
            </a:r>
          </a:p>
        </p:txBody>
      </p:sp>
      <p:graphicFrame>
        <p:nvGraphicFramePr>
          <p:cNvPr id="12345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44919"/>
              </p:ext>
            </p:extLst>
          </p:nvPr>
        </p:nvGraphicFramePr>
        <p:xfrm>
          <a:off x="539551" y="765175"/>
          <a:ext cx="8158361" cy="5869196"/>
        </p:xfrm>
        <a:graphic>
          <a:graphicData uri="http://schemas.openxmlformats.org/drawingml/2006/table">
            <a:tbl>
              <a:tblPr/>
              <a:tblGrid>
                <a:gridCol w="4043561"/>
                <a:gridCol w="4114800"/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</a:rPr>
                        <a:t>ЗОЖ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</a:rPr>
                        <a:t>Кратко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5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Равномерное чередование труда и отдыха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Режим 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Постоянная тренировка своей физической выносливости, устойчивости к холоду, к заболеваниям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Закаливание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Мероприятия, направленные на поддержание чистоты, здоровья.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Гигиена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Порядок приемы пищи, ее характер, количество.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Правильное питание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Активные действия, в которых участвуют разные группы мышц.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Физкультура, спорт, движение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68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753</TotalTime>
  <Words>1260</Words>
  <Application>Microsoft Office PowerPoint</Application>
  <PresentationFormat>Экран (4:3)</PresentationFormat>
  <Paragraphs>148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«ЗОЖ - Мой правильный выбор»</vt:lpstr>
      <vt:lpstr>ЗДОРОВЬЕ – это бесценный дар, который дан человеку самой природой</vt:lpstr>
      <vt:lpstr>Физическое здоровье</vt:lpstr>
      <vt:lpstr>Душевное здоровье</vt:lpstr>
      <vt:lpstr>Социальное здоровье</vt:lpstr>
      <vt:lpstr>Здоровье – это великая ценность</vt:lpstr>
      <vt:lpstr>Что мешает людям жить долго?</vt:lpstr>
      <vt:lpstr>Чтобы быть здоровым, нужно вести здоровый образ жизни</vt:lpstr>
      <vt:lpstr>5 факторов здоровья</vt:lpstr>
      <vt:lpstr>Режим дня</vt:lpstr>
      <vt:lpstr> Закаливание – одна из форм укрепления здоровья человека </vt:lpstr>
      <vt:lpstr>Правильное питание</vt:lpstr>
      <vt:lpstr>Физкультура и спорт </vt:lpstr>
      <vt:lpstr>Отказ от вредных привычек</vt:lpstr>
      <vt:lpstr>К ним относятся: табакакурение, алкоголизм, наркомания</vt:lpstr>
      <vt:lpstr>Что   лежит   в   основе   процессов  формирования вредных  привычек?  </vt:lpstr>
      <vt:lpstr>Курение - одна из вреднейших     привычек </vt:lpstr>
      <vt:lpstr>Воздействие табака на организм</vt:lpstr>
      <vt:lpstr>О вреде курения</vt:lpstr>
      <vt:lpstr>Это надо знать!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Алкоголь, его влияние на организм</vt:lpstr>
      <vt:lpstr>Наркомания и токсикомания</vt:lpstr>
      <vt:lpstr>Официальная статистика</vt:lpstr>
      <vt:lpstr>Презентация PowerPoint</vt:lpstr>
      <vt:lpstr>Презентация PowerPoint</vt:lpstr>
      <vt:lpstr>Образ жизни зависит от образа мысли или точнее от мировоззрения, которое складывается из знаний, которыми владеет человек</vt:lpstr>
      <vt:lpstr>Бережно относитесь к своему здоровью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Елена</cp:lastModifiedBy>
  <cp:revision>91</cp:revision>
  <dcterms:created xsi:type="dcterms:W3CDTF">2011-01-22T20:14:33Z</dcterms:created>
  <dcterms:modified xsi:type="dcterms:W3CDTF">2014-04-28T05:52:07Z</dcterms:modified>
</cp:coreProperties>
</file>