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6C0D-28D0-4743-968E-EAE439BF45D3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85F9-4A02-4368-80D9-CB4DCA68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Интерактивные таблицы</a:t>
            </a:r>
            <a:b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 теме «Предлог»</a:t>
            </a:r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71481"/>
          <a:ext cx="8643998" cy="24966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21999"/>
                <a:gridCol w="4321999"/>
              </a:tblGrid>
              <a:tr h="4554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предлог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течение 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течении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продолжение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продолжении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вследствие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следствии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насчёт       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счёт     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0"/>
            <a:ext cx="8291758" cy="523220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Отличай предлоги и самостоятельные части речи</a:t>
            </a:r>
            <a:endParaRPr lang="ru-RU" sz="28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3143248"/>
          <a:ext cx="8643998" cy="1432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21999"/>
                <a:gridCol w="4321999"/>
              </a:tblGrid>
              <a:tr h="4554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предлог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деепричастие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несмотря на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смотря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благодаря  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благодаря 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4857760"/>
          <a:ext cx="8643998" cy="1432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21999"/>
                <a:gridCol w="4321999"/>
              </a:tblGrid>
              <a:tr h="4554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предлог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наречие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вокруг       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вокруг       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впереди    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впереди                            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  <a:sym typeface="Wingdings 2"/>
                        </a:rPr>
                        <a:t></a:t>
                      </a:r>
                      <a:endParaRPr lang="ru-RU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14282" y="1142984"/>
            <a:ext cx="4286280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1142984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1571612"/>
            <a:ext cx="4214842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1571612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2000240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2000240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2571744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2571744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3643314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643438" y="3714752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4143380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4143380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5429264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429264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5857892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5857892"/>
            <a:ext cx="4143404" cy="4286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214282" y="1571612"/>
            <a:ext cx="5072098" cy="714380"/>
            <a:chOff x="871512" y="928670"/>
            <a:chExt cx="6772322" cy="71438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Заниматься в течение года.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3786182" y="1500174"/>
            <a:ext cx="5072098" cy="714380"/>
            <a:chOff x="871512" y="928670"/>
            <a:chExt cx="6772322" cy="71438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Изгибы в течении реки.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214282" y="2071678"/>
            <a:ext cx="5072098" cy="714380"/>
            <a:chOff x="871512" y="928670"/>
            <a:chExt cx="6772322" cy="714380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Беседовать в продолжение часа.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786182" y="2071678"/>
            <a:ext cx="5072098" cy="714380"/>
            <a:chOff x="966897" y="928670"/>
            <a:chExt cx="6772322" cy="714380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966897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Прочитать в продолжении романа.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214282" y="2571744"/>
            <a:ext cx="5072098" cy="714380"/>
            <a:chOff x="871512" y="928670"/>
            <a:chExt cx="6772322" cy="71438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Неурожай вследствие засухи.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3786182" y="2571744"/>
            <a:ext cx="5072098" cy="714380"/>
            <a:chOff x="871512" y="928670"/>
            <a:chExt cx="6772322" cy="714380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Допустить ошибки в следствии.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Прямая соединительная линия 56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214282" y="3071810"/>
            <a:ext cx="5072098" cy="714380"/>
            <a:chOff x="871512" y="928670"/>
            <a:chExt cx="6772322" cy="714380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Поговорить насчёт отпуска.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Группа 64"/>
          <p:cNvGrpSpPr/>
          <p:nvPr/>
        </p:nvGrpSpPr>
        <p:grpSpPr>
          <a:xfrm>
            <a:off x="3786182" y="3071810"/>
            <a:ext cx="5072098" cy="714380"/>
            <a:chOff x="871512" y="928670"/>
            <a:chExt cx="6772322" cy="714380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Положить деньги на счёт.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8" name="Прямая соединительная линия 67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214282" y="4143380"/>
            <a:ext cx="5072098" cy="714380"/>
            <a:chOff x="871512" y="857232"/>
            <a:chExt cx="6772322" cy="714380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871512" y="857232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Помочь несмотря на трудности.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Группа 74"/>
          <p:cNvGrpSpPr/>
          <p:nvPr/>
        </p:nvGrpSpPr>
        <p:grpSpPr>
          <a:xfrm>
            <a:off x="3786182" y="4143380"/>
            <a:ext cx="5072098" cy="714380"/>
            <a:chOff x="871512" y="928670"/>
            <a:chExt cx="6772322" cy="714380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Идти, не смотря по сторонам.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" name="Прямая соединительная линия 77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Группа 79"/>
          <p:cNvGrpSpPr/>
          <p:nvPr/>
        </p:nvGrpSpPr>
        <p:grpSpPr>
          <a:xfrm>
            <a:off x="214282" y="4643446"/>
            <a:ext cx="5072098" cy="714380"/>
            <a:chOff x="871512" y="928670"/>
            <a:chExt cx="6772322" cy="714380"/>
          </a:xfrm>
        </p:grpSpPr>
        <p:sp>
          <p:nvSpPr>
            <p:cNvPr id="81" name="Прямоугольник 80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ыиграть благодаря нападающему.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3" name="Прямая соединительная линия 82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Группа 84"/>
          <p:cNvGrpSpPr/>
          <p:nvPr/>
        </p:nvGrpSpPr>
        <p:grpSpPr>
          <a:xfrm>
            <a:off x="3786182" y="4643446"/>
            <a:ext cx="5072098" cy="714380"/>
            <a:chOff x="871512" y="928670"/>
            <a:chExt cx="6772322" cy="71438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Встать, благодаря учителя за поздравления.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8" name="Прямая соединительная линия 87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Группа 89"/>
          <p:cNvGrpSpPr/>
          <p:nvPr/>
        </p:nvGrpSpPr>
        <p:grpSpPr>
          <a:xfrm>
            <a:off x="214282" y="5857892"/>
            <a:ext cx="5072098" cy="714380"/>
            <a:chOff x="871512" y="928670"/>
            <a:chExt cx="6772322" cy="714380"/>
          </a:xfrm>
        </p:grpSpPr>
        <p:sp>
          <p:nvSpPr>
            <p:cNvPr id="91" name="Прямоугольник 90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Повернуть вокруг оси.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3" name="Прямая соединительная линия 92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Группа 94"/>
          <p:cNvGrpSpPr/>
          <p:nvPr/>
        </p:nvGrpSpPr>
        <p:grpSpPr>
          <a:xfrm>
            <a:off x="3786182" y="5857892"/>
            <a:ext cx="5072098" cy="714380"/>
            <a:chOff x="871512" y="928670"/>
            <a:chExt cx="6772322" cy="714380"/>
          </a:xfrm>
        </p:grpSpPr>
        <p:sp>
          <p:nvSpPr>
            <p:cNvPr id="96" name="Прямоугольник 95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Посмотреть вокруг.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Группа 99"/>
          <p:cNvGrpSpPr/>
          <p:nvPr/>
        </p:nvGrpSpPr>
        <p:grpSpPr>
          <a:xfrm>
            <a:off x="214282" y="5143512"/>
            <a:ext cx="5072098" cy="714380"/>
            <a:chOff x="871512" y="928670"/>
            <a:chExt cx="6772322" cy="714380"/>
          </a:xfrm>
        </p:grpSpPr>
        <p:sp>
          <p:nvSpPr>
            <p:cNvPr id="101" name="Прямоугольник 100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Быть впереди всех.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Группа 104"/>
          <p:cNvGrpSpPr/>
          <p:nvPr/>
        </p:nvGrpSpPr>
        <p:grpSpPr>
          <a:xfrm>
            <a:off x="3786182" y="5143512"/>
            <a:ext cx="5072098" cy="714380"/>
            <a:chOff x="871512" y="928670"/>
            <a:chExt cx="6772322" cy="714380"/>
          </a:xfrm>
        </p:grpSpPr>
        <p:sp>
          <p:nvSpPr>
            <p:cNvPr id="106" name="Прямоугольник 105"/>
            <p:cNvSpPr/>
            <p:nvPr/>
          </p:nvSpPr>
          <p:spPr>
            <a:xfrm>
              <a:off x="871512" y="928670"/>
              <a:ext cx="6772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Идти впереди.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7143768" y="1000108"/>
              <a:ext cx="428628" cy="35719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7143768" y="1000108"/>
              <a:ext cx="428628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flipV="1">
              <a:off x="7129483" y="1000108"/>
              <a:ext cx="442912" cy="3571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71736" y="0"/>
            <a:ext cx="4071966" cy="571480"/>
          </a:xfrm>
          <a:prstGeom prst="round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ПРЕДЛОГИ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71736" y="642918"/>
            <a:ext cx="4071966" cy="428628"/>
          </a:xfrm>
          <a:prstGeom prst="round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строению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1928802"/>
            <a:ext cx="4071966" cy="571504"/>
          </a:xfrm>
          <a:prstGeom prst="round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происхождению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3429000"/>
            <a:ext cx="4071966" cy="500066"/>
          </a:xfrm>
          <a:prstGeom prst="round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значению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214422"/>
            <a:ext cx="3357586" cy="50006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простые 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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1214422"/>
            <a:ext cx="3357586" cy="5715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составные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 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643182"/>
            <a:ext cx="3357586" cy="50006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производные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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2643182"/>
            <a:ext cx="3357586" cy="5715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непроизводные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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4000504"/>
            <a:ext cx="714380" cy="285749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пространственные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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4143356"/>
            <a:ext cx="714380" cy="271464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причинные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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4143356"/>
            <a:ext cx="714380" cy="271464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временн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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4143356"/>
            <a:ext cx="714380" cy="271464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целевые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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15140" y="4143356"/>
            <a:ext cx="714380" cy="271464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образа действия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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43900" y="4143356"/>
            <a:ext cx="714380" cy="271464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дополнительные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Wingdings 2"/>
              </a:rPr>
              <a:t> 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85720" y="1714488"/>
            <a:ext cx="7286676" cy="1428760"/>
            <a:chOff x="1357290" y="3786190"/>
            <a:chExt cx="7286676" cy="1428760"/>
          </a:xfrm>
        </p:grpSpPr>
        <p:grpSp>
          <p:nvGrpSpPr>
            <p:cNvPr id="25" name="Группа 18"/>
            <p:cNvGrpSpPr/>
            <p:nvPr/>
          </p:nvGrpSpPr>
          <p:grpSpPr>
            <a:xfrm>
              <a:off x="1357290" y="3786190"/>
              <a:ext cx="7286676" cy="1428760"/>
              <a:chOff x="2000232" y="3500438"/>
              <a:chExt cx="5072098" cy="714380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2000232" y="3500438"/>
                <a:ext cx="5072098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Простыми являются предлоги, состоящие из одного слова: 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с, в, к, у, на, при, перед, через, благодаря</a:t>
                </a:r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6687109" y="3571876"/>
                <a:ext cx="331717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Группа 31"/>
          <p:cNvGrpSpPr/>
          <p:nvPr/>
        </p:nvGrpSpPr>
        <p:grpSpPr>
          <a:xfrm>
            <a:off x="1643042" y="1714488"/>
            <a:ext cx="7286676" cy="1428760"/>
            <a:chOff x="1357290" y="3786190"/>
            <a:chExt cx="7286676" cy="1428760"/>
          </a:xfrm>
        </p:grpSpPr>
        <p:grpSp>
          <p:nvGrpSpPr>
            <p:cNvPr id="33" name="Группа 18"/>
            <p:cNvGrpSpPr/>
            <p:nvPr/>
          </p:nvGrpSpPr>
          <p:grpSpPr>
            <a:xfrm>
              <a:off x="1357290" y="3786190"/>
              <a:ext cx="7286676" cy="1428760"/>
              <a:chOff x="2000232" y="3500438"/>
              <a:chExt cx="5072098" cy="714380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2000232" y="3500438"/>
                <a:ext cx="5072098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Составными являются предлоги, состоящие из нескольких слов: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несмотря на, в отличие, в связи</a:t>
                </a:r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9" name="Прямая соединительная линия 38"/>
              <p:cNvCxnSpPr/>
              <p:nvPr/>
            </p:nvCxnSpPr>
            <p:spPr>
              <a:xfrm flipV="1">
                <a:off x="6687109" y="3571876"/>
                <a:ext cx="331717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Группа 39"/>
          <p:cNvGrpSpPr/>
          <p:nvPr/>
        </p:nvGrpSpPr>
        <p:grpSpPr>
          <a:xfrm>
            <a:off x="214282" y="3214686"/>
            <a:ext cx="7286676" cy="1428760"/>
            <a:chOff x="1357290" y="3786190"/>
            <a:chExt cx="7286676" cy="1428760"/>
          </a:xfrm>
        </p:grpSpPr>
        <p:grpSp>
          <p:nvGrpSpPr>
            <p:cNvPr id="41" name="Группа 18"/>
            <p:cNvGrpSpPr/>
            <p:nvPr/>
          </p:nvGrpSpPr>
          <p:grpSpPr>
            <a:xfrm>
              <a:off x="1357290" y="3786190"/>
              <a:ext cx="7286676" cy="1428760"/>
              <a:chOff x="2000232" y="3500438"/>
              <a:chExt cx="5072098" cy="714380"/>
            </a:xfrm>
          </p:grpSpPr>
          <p:sp>
            <p:nvSpPr>
              <p:cNvPr id="46" name="Прямоугольник 45"/>
              <p:cNvSpPr/>
              <p:nvPr/>
            </p:nvSpPr>
            <p:spPr>
              <a:xfrm>
                <a:off x="2000232" y="3500438"/>
                <a:ext cx="5072098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Непроизводные предлоги возникли очень давно, поэтому в настоящее время не соотносятся с какими-либо знаменательными словами: 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из, от, с, у, к, для, в, на, за, о, через, при, над</a:t>
                </a:r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7" name="Прямая соединительная линия 46"/>
              <p:cNvCxnSpPr/>
              <p:nvPr/>
            </p:nvCxnSpPr>
            <p:spPr>
              <a:xfrm flipV="1">
                <a:off x="6687109" y="3571876"/>
                <a:ext cx="331717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4" name="Прямая соединительная линия 43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Группа 47"/>
          <p:cNvGrpSpPr/>
          <p:nvPr/>
        </p:nvGrpSpPr>
        <p:grpSpPr>
          <a:xfrm>
            <a:off x="1571604" y="3214686"/>
            <a:ext cx="7286676" cy="1428760"/>
            <a:chOff x="1357290" y="3786190"/>
            <a:chExt cx="7286676" cy="1428760"/>
          </a:xfrm>
        </p:grpSpPr>
        <p:grpSp>
          <p:nvGrpSpPr>
            <p:cNvPr id="49" name="Группа 18"/>
            <p:cNvGrpSpPr/>
            <p:nvPr/>
          </p:nvGrpSpPr>
          <p:grpSpPr>
            <a:xfrm>
              <a:off x="1357290" y="3786190"/>
              <a:ext cx="7286676" cy="1428760"/>
              <a:chOff x="2000232" y="3500438"/>
              <a:chExt cx="5072098" cy="714380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2000232" y="3500438"/>
                <a:ext cx="5072098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Производные предлоги образовались в более     позднее время от слов других частей речи : 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возле, вокруг, ввиду, в течение, благодаря, несмотря на</a:t>
                </a:r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 flipV="1">
                <a:off x="6687109" y="3571876"/>
                <a:ext cx="331717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2" name="Прямая соединительная линия 51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Группа 55"/>
          <p:cNvGrpSpPr/>
          <p:nvPr/>
        </p:nvGrpSpPr>
        <p:grpSpPr>
          <a:xfrm>
            <a:off x="214282" y="3071810"/>
            <a:ext cx="7286676" cy="1428760"/>
            <a:chOff x="1357290" y="3786190"/>
            <a:chExt cx="7286676" cy="1428760"/>
          </a:xfrm>
        </p:grpSpPr>
        <p:grpSp>
          <p:nvGrpSpPr>
            <p:cNvPr id="57" name="Группа 18"/>
            <p:cNvGrpSpPr/>
            <p:nvPr/>
          </p:nvGrpSpPr>
          <p:grpSpPr>
            <a:xfrm>
              <a:off x="1357290" y="3786190"/>
              <a:ext cx="7286676" cy="1428760"/>
              <a:chOff x="2000232" y="3500438"/>
              <a:chExt cx="5072098" cy="714380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2000232" y="3500438"/>
                <a:ext cx="5072098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На, в, над, под, у, около, вокруг, за, к, из, от, до,     из-за, из-под</a:t>
                </a:r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обедать 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за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столом, направиться 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другу, достать 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из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ящика, отойти 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от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дома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3" name="Прямая соединительная линия 62"/>
              <p:cNvCxnSpPr/>
              <p:nvPr/>
            </p:nvCxnSpPr>
            <p:spPr>
              <a:xfrm flipV="1">
                <a:off x="6687109" y="3571876"/>
                <a:ext cx="331717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0" name="Прямая соединительная линия 59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Группа 63"/>
          <p:cNvGrpSpPr/>
          <p:nvPr/>
        </p:nvGrpSpPr>
        <p:grpSpPr>
          <a:xfrm>
            <a:off x="928662" y="3071810"/>
            <a:ext cx="7643866" cy="1428760"/>
            <a:chOff x="1000100" y="3786190"/>
            <a:chExt cx="7643866" cy="1428760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1000100" y="3786190"/>
              <a:ext cx="764386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От, из-за, ввиду, по, вследствие, благодаря, в силу 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уйти 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из-за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глупости, уйти 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ввиду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отъезда, потерять 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рассеянности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6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67" name="Прямоугольник 66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8" name="Прямая соединительная линия 67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Группа 69"/>
          <p:cNvGrpSpPr/>
          <p:nvPr/>
        </p:nvGrpSpPr>
        <p:grpSpPr>
          <a:xfrm>
            <a:off x="928662" y="3071810"/>
            <a:ext cx="7643866" cy="1428760"/>
            <a:chOff x="1000100" y="3786190"/>
            <a:chExt cx="7643866" cy="1428760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1000100" y="3786190"/>
              <a:ext cx="764386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По, с, в, к, на, через, перед, после, с.до, в течение, в продолжение 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 ч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итать 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вечерам, заниматься 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 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октября, учиться 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 течение 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месяца, работать 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 продолжение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года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2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73" name="Прямоугольник 72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4" name="Прямая соединительная линия 73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Группа 75"/>
          <p:cNvGrpSpPr/>
          <p:nvPr/>
        </p:nvGrpSpPr>
        <p:grpSpPr>
          <a:xfrm>
            <a:off x="928662" y="3071810"/>
            <a:ext cx="7643866" cy="1428760"/>
            <a:chOff x="1000100" y="3786190"/>
            <a:chExt cx="7643866" cy="1428760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1000100" y="3786190"/>
              <a:ext cx="764386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В, на, для, за, под, по, к, в целях, с целью, ради 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 записать 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на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собеседование, купить 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для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работы, пойти 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за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покупками, поехать 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ради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друга.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8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0" name="Прямая соединительная линия 79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Группа 81"/>
          <p:cNvGrpSpPr/>
          <p:nvPr/>
        </p:nvGrpSpPr>
        <p:grpSpPr>
          <a:xfrm>
            <a:off x="928662" y="3071810"/>
            <a:ext cx="7643866" cy="1428760"/>
            <a:chOff x="1000100" y="3786190"/>
            <a:chExt cx="7643866" cy="1428760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1000100" y="3786190"/>
              <a:ext cx="764386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По, до, в, с </a:t>
              </a:r>
              <a:r>
                <a:rPr lang="ru-RU" sz="24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(меры и степени)</a:t>
              </a:r>
              <a:r>
                <a:rPr lang="ru-RU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наполнить 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до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краёв, кричать 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голос, окунуться 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головой.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4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85" name="Прямоугольник 84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6" name="Прямая соединительная линия 85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Группа 87"/>
          <p:cNvGrpSpPr/>
          <p:nvPr/>
        </p:nvGrpSpPr>
        <p:grpSpPr>
          <a:xfrm>
            <a:off x="928662" y="3071810"/>
            <a:ext cx="7643866" cy="1428760"/>
            <a:chOff x="1000100" y="3786190"/>
            <a:chExt cx="7643866" cy="1428760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1000100" y="3786190"/>
              <a:ext cx="764386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О, по, про 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(объектные)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 думать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о 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друге, скучать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по 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родителям, помнить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про </a:t>
              </a:r>
              <a:r>
                <a:rPr lang="ru-RU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лекцию.</a:t>
              </a:r>
              <a:endPara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0" name="Группа 27"/>
            <p:cNvGrpSpPr/>
            <p:nvPr/>
          </p:nvGrpSpPr>
          <p:grpSpPr>
            <a:xfrm>
              <a:off x="8215338" y="3786190"/>
              <a:ext cx="428628" cy="357190"/>
              <a:chOff x="8358214" y="1000108"/>
              <a:chExt cx="428628" cy="357190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8358214" y="1000108"/>
                <a:ext cx="428628" cy="35719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2" name="Прямая соединительная линия 91"/>
              <p:cNvCxnSpPr/>
              <p:nvPr/>
            </p:nvCxnSpPr>
            <p:spPr>
              <a:xfrm flipV="1"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8358214" y="1000108"/>
                <a:ext cx="428628" cy="35719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Тема22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Тема22</Template>
  <TotalTime>90</TotalTime>
  <Words>467</Words>
  <Application>Microsoft Office PowerPoint</Application>
  <PresentationFormat>Экран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Тема22</vt:lpstr>
      <vt:lpstr>Интерактивные таблицы по теме «Предлог»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таблицы по теме «Предлог»</dc:title>
  <dc:creator>Admin</dc:creator>
  <cp:lastModifiedBy>Александр</cp:lastModifiedBy>
  <cp:revision>55</cp:revision>
  <dcterms:created xsi:type="dcterms:W3CDTF">2010-03-08T07:46:02Z</dcterms:created>
  <dcterms:modified xsi:type="dcterms:W3CDTF">2014-02-22T15:08:01Z</dcterms:modified>
  <cp:contentStatus/>
</cp:coreProperties>
</file>