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548681"/>
            <a:ext cx="8458200" cy="2952328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6600" b="1" dirty="0" smtClean="0"/>
              <a:t>Собирательные числительные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585320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Собирательные числительные ОБА (</a:t>
            </a:r>
            <a:r>
              <a:rPr lang="ru-RU" dirty="0" err="1" smtClean="0"/>
              <a:t>м,ср.р</a:t>
            </a:r>
            <a:r>
              <a:rPr lang="ru-RU" dirty="0" smtClean="0"/>
              <a:t>) и ОБЕ (</a:t>
            </a:r>
            <a:r>
              <a:rPr lang="ru-RU" dirty="0" err="1" smtClean="0"/>
              <a:t>ж.р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8775068"/>
              </p:ext>
            </p:extLst>
          </p:nvPr>
        </p:nvGraphicFramePr>
        <p:xfrm>
          <a:off x="457200" y="2249488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472"/>
                <a:gridCol w="2952328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Им.п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оба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</a:t>
                      </a:r>
                      <a:r>
                        <a:rPr lang="ru-RU" sz="2400" dirty="0" smtClean="0"/>
                        <a:t>обе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Род.п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 обоих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            </a:t>
                      </a:r>
                      <a:r>
                        <a:rPr lang="ru-RU" sz="2400" b="1" dirty="0" smtClean="0"/>
                        <a:t>обеих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Дат.п</a:t>
                      </a:r>
                      <a:endParaRPr lang="ru-RU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 обоим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           </a:t>
                      </a:r>
                      <a:r>
                        <a:rPr lang="ru-RU" sz="2400" b="1" dirty="0" smtClean="0"/>
                        <a:t>обеим</a:t>
                      </a:r>
                    </a:p>
                    <a:p>
                      <a:r>
                        <a:rPr lang="ru-RU" dirty="0" smtClean="0"/>
                        <a:t> 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Вин.п</a:t>
                      </a:r>
                      <a:endParaRPr lang="ru-RU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</a:t>
                      </a:r>
                      <a:r>
                        <a:rPr lang="ru-RU" sz="2400" b="1" dirty="0" smtClean="0"/>
                        <a:t> оба,  обоих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         обе, обеих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Тв.п</a:t>
                      </a:r>
                      <a:endParaRPr lang="ru-RU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</a:t>
                      </a:r>
                      <a:r>
                        <a:rPr lang="ru-RU" sz="2400" b="1" dirty="0" smtClean="0"/>
                        <a:t> обоими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            </a:t>
                      </a:r>
                      <a:r>
                        <a:rPr lang="ru-RU" sz="2400" b="1" dirty="0" smtClean="0"/>
                        <a:t>обеими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П.п</a:t>
                      </a:r>
                      <a:endParaRPr lang="ru-RU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(об) обоих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           </a:t>
                      </a:r>
                      <a:r>
                        <a:rPr lang="ru-RU" sz="2400" b="1" dirty="0" smtClean="0"/>
                        <a:t>(об) обеих</a:t>
                      </a:r>
                    </a:p>
                    <a:p>
                      <a:r>
                        <a:rPr lang="ru-RU" dirty="0" smtClean="0"/>
                        <a:t> 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1656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980728"/>
            <a:ext cx="8784976" cy="503585"/>
          </a:xfrm>
        </p:spPr>
        <p:txBody>
          <a:bodyPr>
            <a:noAutofit/>
          </a:bodyPr>
          <a:lstStyle/>
          <a:p>
            <a:r>
              <a:rPr lang="ru-RU" altLang="ru-RU" sz="3200" dirty="0"/>
              <a:t>Особенности сочетания собирательных числительных</a:t>
            </a:r>
            <a:br>
              <a:rPr lang="ru-RU" alt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{A5EAE226-3CD4-42C6-BC11-AB00A6830054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484313"/>
            <a:ext cx="82804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725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2800" dirty="0"/>
              <a:t>Выберите и запишите словосочетания, в которых существительное может сочетаться с собирательным числительным</a:t>
            </a:r>
            <a:br>
              <a:rPr lang="ru-RU" alt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altLang="ru-RU" i="1" dirty="0" smtClean="0"/>
              <a:t>  </a:t>
            </a:r>
            <a:r>
              <a:rPr lang="ru-RU" altLang="ru-RU" b="1" i="1" dirty="0" smtClean="0">
                <a:solidFill>
                  <a:schemeClr val="accent1">
                    <a:lumMod val="75000"/>
                  </a:schemeClr>
                </a:solidFill>
              </a:rPr>
              <a:t>Двое </a:t>
            </a:r>
            <a:r>
              <a:rPr lang="ru-RU" altLang="ru-RU" b="1" i="1" dirty="0">
                <a:solidFill>
                  <a:schemeClr val="accent1">
                    <a:lumMod val="75000"/>
                  </a:schemeClr>
                </a:solidFill>
              </a:rPr>
              <a:t>(машинист, зайчонок, девочка, ножницы).</a:t>
            </a:r>
          </a:p>
          <a:p>
            <a:pPr>
              <a:buNone/>
            </a:pPr>
            <a:r>
              <a:rPr lang="ru-RU" altLang="ru-RU" b="1" i="1" dirty="0">
                <a:solidFill>
                  <a:schemeClr val="accent1">
                    <a:lumMod val="75000"/>
                  </a:schemeClr>
                </a:solidFill>
              </a:rPr>
              <a:t>Трое (ученик, ученица, мастерица, сани).</a:t>
            </a:r>
          </a:p>
          <a:p>
            <a:pPr>
              <a:buNone/>
            </a:pPr>
            <a:r>
              <a:rPr lang="ru-RU" altLang="ru-RU" b="1" i="1" dirty="0">
                <a:solidFill>
                  <a:schemeClr val="accent1">
                    <a:lumMod val="75000"/>
                  </a:schemeClr>
                </a:solidFill>
              </a:rPr>
              <a:t>Четверо (лисята, очки, подруга, малыш).</a:t>
            </a:r>
          </a:p>
          <a:p>
            <a:pPr>
              <a:buNone/>
            </a:pPr>
            <a:endParaRPr lang="ru-RU" alt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6853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dirty="0"/>
              <a:t>Вставьте числительные </a:t>
            </a:r>
            <a:r>
              <a:rPr lang="ru-RU" altLang="ru-RU" i="1" dirty="0"/>
              <a:t>оба</a:t>
            </a:r>
            <a:r>
              <a:rPr lang="ru-RU" altLang="ru-RU" dirty="0"/>
              <a:t> или </a:t>
            </a:r>
            <a:r>
              <a:rPr lang="ru-RU" altLang="ru-RU" i="1" dirty="0"/>
              <a:t>обе.</a:t>
            </a:r>
            <a:br>
              <a:rPr lang="ru-RU" altLang="ru-RU" i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49424"/>
            <a:ext cx="8363272" cy="43251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altLang="ru-RU" b="1" i="1" dirty="0">
                <a:solidFill>
                  <a:schemeClr val="accent1">
                    <a:lumMod val="75000"/>
                  </a:schemeClr>
                </a:solidFill>
              </a:rPr>
              <a:t>1)По______ сторонам дороги тянулся густой лес.</a:t>
            </a:r>
          </a:p>
          <a:p>
            <a:pPr>
              <a:buNone/>
            </a:pPr>
            <a:r>
              <a:rPr lang="ru-RU" altLang="ru-RU" b="1" i="1" dirty="0">
                <a:solidFill>
                  <a:schemeClr val="accent1">
                    <a:lumMod val="75000"/>
                  </a:schemeClr>
                </a:solidFill>
              </a:rPr>
              <a:t>2) Малышка крепко держала куклу______ руками.</a:t>
            </a:r>
          </a:p>
          <a:p>
            <a:pPr>
              <a:buNone/>
            </a:pPr>
            <a:r>
              <a:rPr lang="ru-RU" altLang="ru-RU" b="1" i="1" dirty="0">
                <a:solidFill>
                  <a:schemeClr val="accent1">
                    <a:lumMod val="75000"/>
                  </a:schemeClr>
                </a:solidFill>
              </a:rPr>
              <a:t>3)______ братьев приняли в спортивную школу.</a:t>
            </a:r>
          </a:p>
          <a:p>
            <a:pPr>
              <a:buNone/>
            </a:pPr>
            <a:r>
              <a:rPr lang="ru-RU" altLang="ru-RU" b="1" i="1" dirty="0">
                <a:solidFill>
                  <a:schemeClr val="accent1">
                    <a:lumMod val="75000"/>
                  </a:schemeClr>
                </a:solidFill>
              </a:rPr>
              <a:t>4)</a:t>
            </a:r>
            <a:r>
              <a:rPr lang="ru-RU" altLang="ru-RU" b="1" i="1" dirty="0" err="1">
                <a:solidFill>
                  <a:schemeClr val="accent1">
                    <a:lumMod val="75000"/>
                  </a:schemeClr>
                </a:solidFill>
              </a:rPr>
              <a:t>Склоны______оврагов</a:t>
            </a:r>
            <a:r>
              <a:rPr lang="ru-RU" altLang="ru-RU" b="1" i="1" dirty="0">
                <a:solidFill>
                  <a:schemeClr val="accent1">
                    <a:lumMod val="75000"/>
                  </a:schemeClr>
                </a:solidFill>
              </a:rPr>
              <a:t> размыты дождями.</a:t>
            </a:r>
          </a:p>
          <a:p>
            <a:pPr>
              <a:buNone/>
            </a:pPr>
            <a:r>
              <a:rPr lang="ru-RU" altLang="ru-RU" b="1" i="1" dirty="0">
                <a:solidFill>
                  <a:schemeClr val="accent1">
                    <a:lumMod val="75000"/>
                  </a:schemeClr>
                </a:solidFill>
              </a:rPr>
              <a:t>5)</a:t>
            </a:r>
            <a:r>
              <a:rPr lang="ru-RU" altLang="ru-RU" b="1" i="1" dirty="0" err="1">
                <a:solidFill>
                  <a:schemeClr val="accent1">
                    <a:lumMod val="75000"/>
                  </a:schemeClr>
                </a:solidFill>
              </a:rPr>
              <a:t>В_______случаях</a:t>
            </a:r>
            <a:r>
              <a:rPr lang="ru-RU" altLang="ru-RU" b="1" i="1" dirty="0">
                <a:solidFill>
                  <a:schemeClr val="accent1">
                    <a:lumMod val="75000"/>
                  </a:schemeClr>
                </a:solidFill>
              </a:rPr>
              <a:t> ответ был неверным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307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517104"/>
          </a:xfrm>
        </p:spPr>
        <p:txBody>
          <a:bodyPr>
            <a:normAutofit fontScale="90000"/>
          </a:bodyPr>
          <a:lstStyle/>
          <a:p>
            <a:r>
              <a:rPr lang="ru-RU" altLang="ru-RU" dirty="0"/>
              <a:t>Исправьте ошибки, где  это необходимо.</a:t>
            </a:r>
            <a:br>
              <a:rPr lang="ru-RU" alt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</a:rPr>
              <a:t>1.  </a:t>
            </a:r>
            <a:r>
              <a:rPr lang="ru-RU" altLang="ru-RU" b="1" i="1" dirty="0">
                <a:solidFill>
                  <a:schemeClr val="accent1">
                    <a:lumMod val="75000"/>
                  </a:schemeClr>
                </a:solidFill>
              </a:rPr>
              <a:t>Двое мальчиков шли по мосту.</a:t>
            </a:r>
          </a:p>
          <a:p>
            <a:pPr>
              <a:buNone/>
            </a:pPr>
            <a:r>
              <a:rPr lang="ru-RU" altLang="ru-RU" b="1" i="1" dirty="0">
                <a:solidFill>
                  <a:schemeClr val="accent1">
                    <a:lumMod val="75000"/>
                  </a:schemeClr>
                </a:solidFill>
              </a:rPr>
              <a:t>2. Пятеро красивых девушек в ярких костюмах плясали у кромки поля.</a:t>
            </a:r>
          </a:p>
          <a:p>
            <a:pPr>
              <a:buNone/>
            </a:pPr>
            <a:r>
              <a:rPr lang="ru-RU" altLang="ru-RU" b="1" i="1" dirty="0">
                <a:solidFill>
                  <a:schemeClr val="accent1">
                    <a:lumMod val="75000"/>
                  </a:schemeClr>
                </a:solidFill>
              </a:rPr>
              <a:t>3. Шестеро зайчат весело прыгали по солнечной полянке.</a:t>
            </a:r>
          </a:p>
          <a:p>
            <a:pPr>
              <a:buNone/>
            </a:pPr>
            <a:r>
              <a:rPr lang="ru-RU" altLang="ru-RU" b="1" i="1" dirty="0">
                <a:solidFill>
                  <a:schemeClr val="accent1">
                    <a:lumMod val="75000"/>
                  </a:schemeClr>
                </a:solidFill>
              </a:rPr>
              <a:t>4. К празднику во дворе залили пятеро ледяных горок.</a:t>
            </a:r>
          </a:p>
          <a:p>
            <a:pPr>
              <a:buNone/>
            </a:pPr>
            <a:r>
              <a:rPr lang="ru-RU" altLang="ru-RU" b="1" i="1" dirty="0">
                <a:solidFill>
                  <a:schemeClr val="accent1">
                    <a:lumMod val="75000"/>
                  </a:schemeClr>
                </a:solidFill>
              </a:rPr>
              <a:t>5. Пришла весна, и в четырех берлогах проснулись четверо медведиц с четвертыми медвежатами.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4367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43000"/>
            <a:ext cx="8363272" cy="1066800"/>
          </a:xfrm>
        </p:spPr>
        <p:txBody>
          <a:bodyPr>
            <a:noAutofit/>
          </a:bodyPr>
          <a:lstStyle/>
          <a:p>
            <a:r>
              <a:rPr lang="ru-RU" altLang="ru-RU" sz="3200" dirty="0"/>
              <a:t>Замените цифры словами, употребляя, где это возможно собирательные числительные. Подчеркните их.</a:t>
            </a:r>
            <a:br>
              <a:rPr lang="ru-RU" alt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49424"/>
            <a:ext cx="8892480" cy="4325112"/>
          </a:xfrm>
        </p:spPr>
        <p:txBody>
          <a:bodyPr/>
          <a:lstStyle/>
          <a:p>
            <a:pPr>
              <a:buNone/>
            </a:pPr>
            <a:r>
              <a:rPr lang="ru-RU" altLang="ru-RU" b="1" i="1" dirty="0">
                <a:solidFill>
                  <a:schemeClr val="accent1">
                    <a:lumMod val="75000"/>
                  </a:schemeClr>
                </a:solidFill>
              </a:rPr>
              <a:t>1.По дороге в школу я встретил 2 мужчин и 2 женщин.</a:t>
            </a:r>
          </a:p>
          <a:p>
            <a:pPr>
              <a:buNone/>
            </a:pPr>
            <a:r>
              <a:rPr lang="ru-RU" altLang="ru-RU" b="1" i="1" dirty="0">
                <a:solidFill>
                  <a:schemeClr val="accent1">
                    <a:lumMod val="75000"/>
                  </a:schemeClr>
                </a:solidFill>
              </a:rPr>
              <a:t>2.Буря бушевала уже 4 суток.</a:t>
            </a:r>
          </a:p>
          <a:p>
            <a:pPr>
              <a:buNone/>
            </a:pPr>
            <a:r>
              <a:rPr lang="ru-RU" altLang="ru-RU" b="1" i="1" dirty="0">
                <a:solidFill>
                  <a:schemeClr val="accent1">
                    <a:lumMod val="75000"/>
                  </a:schemeClr>
                </a:solidFill>
              </a:rPr>
              <a:t>3. Я дружу с 3 мальчиками и 3 девочками.</a:t>
            </a:r>
          </a:p>
          <a:p>
            <a:pPr>
              <a:buNone/>
            </a:pPr>
            <a:r>
              <a:rPr lang="ru-RU" altLang="ru-RU" b="1" i="1" dirty="0">
                <a:solidFill>
                  <a:schemeClr val="accent1">
                    <a:lumMod val="75000"/>
                  </a:schemeClr>
                </a:solidFill>
              </a:rPr>
              <a:t>4.Охотник из лесу принес 5 волчат.</a:t>
            </a:r>
          </a:p>
          <a:p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816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u="sng" dirty="0"/>
              <a:t>Цели урока:</a:t>
            </a:r>
            <a:r>
              <a:rPr lang="ru-RU" altLang="ru-RU" dirty="0"/>
              <a:t> </a:t>
            </a:r>
            <a:br>
              <a:rPr lang="ru-RU" alt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49424"/>
            <a:ext cx="843528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b="1" i="1" dirty="0" smtClean="0"/>
              <a:t>осмысление </a:t>
            </a:r>
            <a:r>
              <a:rPr lang="ru-RU" altLang="ru-RU" b="1" i="1" dirty="0"/>
              <a:t>значения собирательных числительных, особенностей их сочетаемости с существительными; развитие умения работать с научной статьей из учебника, извлекать из нее нужную информацию; формирование навыков  употребления числительных</a:t>
            </a:r>
            <a:r>
              <a:rPr lang="ru-RU" altLang="ru-RU" sz="3600" b="1" i="1" dirty="0"/>
              <a:t>  </a:t>
            </a:r>
            <a:r>
              <a:rPr lang="ru-RU" altLang="ru-RU" b="1" i="1" u="sng" dirty="0"/>
              <a:t>оба ,обе.</a:t>
            </a:r>
            <a:endParaRPr lang="ru-RU" altLang="ru-RU" b="1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7156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Повторение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49424"/>
            <a:ext cx="8712968" cy="4325112"/>
          </a:xfrm>
        </p:spPr>
        <p:txBody>
          <a:bodyPr/>
          <a:lstStyle/>
          <a:p>
            <a:r>
              <a:rPr lang="ru-RU" dirty="0" smtClean="0"/>
              <a:t>Записать числительные словами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11 к..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лометров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, почти 350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экз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..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мпляров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, нет 460 то(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н,нн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), около 3 ми(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л,лл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иардов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, свыше 76 г..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ктаров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, более 20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м..нут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, 2/3 книг, 4/8 пути, за 1,5 с..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кунды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, в 1,5 раза больше нормы.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362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Найдите ответы на 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altLang="ru-RU" dirty="0"/>
              <a:t>1. Что </a:t>
            </a:r>
            <a:r>
              <a:rPr lang="ru-RU" altLang="ru-RU" dirty="0" smtClean="0"/>
              <a:t>обозначают </a:t>
            </a:r>
            <a:r>
              <a:rPr lang="ru-RU" altLang="ru-RU" dirty="0"/>
              <a:t>собирательные числительные?</a:t>
            </a:r>
          </a:p>
          <a:p>
            <a:pPr>
              <a:buNone/>
            </a:pPr>
            <a:r>
              <a:rPr lang="ru-RU" altLang="ru-RU" dirty="0"/>
              <a:t>2.Как образуются собирательные числительные? Приведите примеры.</a:t>
            </a:r>
          </a:p>
          <a:p>
            <a:pPr>
              <a:buNone/>
            </a:pPr>
            <a:r>
              <a:rPr lang="ru-RU" altLang="ru-RU" dirty="0"/>
              <a:t>3.С чем сочетаются собирательные числительные?</a:t>
            </a:r>
          </a:p>
          <a:p>
            <a:pPr>
              <a:buNone/>
            </a:pPr>
            <a:r>
              <a:rPr lang="ru-RU" altLang="ru-RU" dirty="0"/>
              <a:t>4.Как склоняются собирательные числительные?</a:t>
            </a:r>
          </a:p>
          <a:p>
            <a:pPr>
              <a:buNone/>
            </a:pPr>
            <a:r>
              <a:rPr lang="ru-RU" altLang="ru-RU" dirty="0"/>
              <a:t>5.Просклоняйте словосочетание   </a:t>
            </a:r>
            <a:r>
              <a:rPr lang="ru-RU" altLang="ru-RU" i="1" u="sng" dirty="0"/>
              <a:t>шестеро ребят.</a:t>
            </a:r>
          </a:p>
          <a:p>
            <a:pPr>
              <a:buNone/>
            </a:pPr>
            <a:r>
              <a:rPr lang="ru-RU" altLang="ru-RU" dirty="0"/>
              <a:t>6.Просклоняйте словосочетание</a:t>
            </a:r>
            <a:r>
              <a:rPr lang="ru-RU" altLang="ru-RU" i="1" dirty="0"/>
              <a:t> </a:t>
            </a:r>
            <a:r>
              <a:rPr lang="ru-RU" altLang="ru-RU" i="1" u="sng" dirty="0"/>
              <a:t>двое часов.</a:t>
            </a:r>
          </a:p>
          <a:p>
            <a:pPr>
              <a:buNone/>
            </a:pPr>
            <a:r>
              <a:rPr lang="ru-RU" altLang="ru-RU" dirty="0"/>
              <a:t>7. </a:t>
            </a:r>
            <a:r>
              <a:rPr lang="ru-RU" altLang="ru-RU" dirty="0" smtClean="0"/>
              <a:t>Каким членом в  </a:t>
            </a:r>
            <a:r>
              <a:rPr lang="ru-RU" altLang="ru-RU" dirty="0"/>
              <a:t>предложении являются собирательные числительные?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0492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Рассмотрим схему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altLang="ru-RU" sz="2400" b="1" u="sng" dirty="0"/>
              <a:t>Двое, трое, четверо, пятеро, шестеро, семеро</a:t>
            </a:r>
          </a:p>
          <a:p>
            <a:pPr>
              <a:buNone/>
            </a:pPr>
            <a:endParaRPr lang="ru-RU" altLang="ru-RU" sz="2400" u="sng" dirty="0"/>
          </a:p>
          <a:p>
            <a:pPr>
              <a:buNone/>
            </a:pPr>
            <a:endParaRPr lang="ru-RU" altLang="ru-RU" u="sng" dirty="0"/>
          </a:p>
          <a:p>
            <a:pPr>
              <a:buNone/>
            </a:pPr>
            <a:r>
              <a:rPr lang="ru-RU" altLang="ru-RU" dirty="0"/>
              <a:t>товарищей,        </a:t>
            </a:r>
            <a:r>
              <a:rPr lang="ru-RU" altLang="ru-RU" dirty="0" smtClean="0"/>
              <a:t>тигрят,        </a:t>
            </a:r>
            <a:r>
              <a:rPr lang="ru-RU" altLang="ru-RU" dirty="0"/>
              <a:t>ножниц,      нас,</a:t>
            </a:r>
          </a:p>
          <a:p>
            <a:pPr>
              <a:buNone/>
            </a:pPr>
            <a:r>
              <a:rPr lang="ru-RU" altLang="ru-RU" dirty="0"/>
              <a:t>школьников       щенят        саней          </a:t>
            </a:r>
            <a:r>
              <a:rPr lang="ru-RU" altLang="ru-RU" dirty="0" smtClean="0"/>
              <a:t>    их</a:t>
            </a:r>
            <a:endParaRPr lang="ru-RU" altLang="ru-RU" dirty="0"/>
          </a:p>
          <a:p>
            <a:endParaRPr lang="ru-RU" dirty="0"/>
          </a:p>
        </p:txBody>
      </p:sp>
      <p:sp>
        <p:nvSpPr>
          <p:cNvPr id="4" name="Line 12"/>
          <p:cNvSpPr>
            <a:spLocks noChangeShapeType="1"/>
          </p:cNvSpPr>
          <p:nvPr/>
        </p:nvSpPr>
        <p:spPr bwMode="auto">
          <a:xfrm>
            <a:off x="1074057" y="25908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12"/>
          <p:cNvSpPr>
            <a:spLocks noChangeShapeType="1"/>
          </p:cNvSpPr>
          <p:nvPr/>
        </p:nvSpPr>
        <p:spPr bwMode="auto">
          <a:xfrm>
            <a:off x="3779912" y="25908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5508104" y="25908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7164288" y="25908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8" name="Picture 6" descr="animals_4945_Zlaga_ru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397" y="4509120"/>
            <a:ext cx="2511425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9258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Прямая со стрелкой 15"/>
          <p:cNvCxnSpPr>
            <a:stCxn id="3" idx="2"/>
          </p:cNvCxnSpPr>
          <p:nvPr/>
        </p:nvCxnSpPr>
        <p:spPr>
          <a:xfrm flipH="1">
            <a:off x="4326336" y="1337866"/>
            <a:ext cx="245664" cy="3675310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3" idx="2"/>
          </p:cNvCxnSpPr>
          <p:nvPr/>
        </p:nvCxnSpPr>
        <p:spPr>
          <a:xfrm flipH="1">
            <a:off x="3390232" y="1337866"/>
            <a:ext cx="1181768" cy="2235150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503548" y="260648"/>
            <a:ext cx="8136904" cy="1077218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itchFamily="34" charset="0"/>
              </a:rPr>
              <a:t>Собирательные числительные сочетаются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itchFamily="34" charset="0"/>
              </a:rPr>
              <a:t> </a:t>
            </a:r>
            <a:endParaRPr lang="ru-RU" sz="3000" dirty="0">
              <a:solidFill>
                <a:schemeClr val="tx2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60000"/>
                  </a:prstClr>
                </a:out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0393" y="1579467"/>
            <a:ext cx="3143272" cy="1477328"/>
          </a:xfrm>
          <a:prstGeom prst="rect">
            <a:avLst/>
          </a:prstGeom>
          <a:gradFill>
            <a:gsLst>
              <a:gs pos="0">
                <a:schemeClr val="bg1">
                  <a:alpha val="89000"/>
                </a:schemeClr>
              </a:gs>
              <a:gs pos="16000">
                <a:schemeClr val="bg1"/>
              </a:gs>
              <a:gs pos="73000">
                <a:schemeClr val="bg1">
                  <a:lumMod val="75000"/>
                </a:schemeClr>
              </a:gs>
            </a:gsLst>
            <a:lin ang="2700000" scaled="1"/>
          </a:gradFill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с  существительными, обозначающими лиц мужского пола:</a:t>
            </a:r>
            <a:r>
              <a:rPr lang="ru-RU" sz="1800" dirty="0" smtClean="0"/>
              <a:t> </a:t>
            </a:r>
          </a:p>
          <a:p>
            <a:pPr algn="ctr"/>
            <a:r>
              <a:rPr lang="ru-RU" sz="1800" b="1" dirty="0" smtClean="0">
                <a:ln>
                  <a:solidFill>
                    <a:schemeClr val="tx1"/>
                  </a:solidFill>
                </a:ln>
                <a:solidFill>
                  <a:srgbClr val="1C981F"/>
                </a:solidFill>
                <a:latin typeface="Arial" pitchFamily="34" charset="0"/>
                <a:cs typeface="Arial" pitchFamily="34" charset="0"/>
              </a:rPr>
              <a:t>двое</a:t>
            </a:r>
            <a:r>
              <a:rPr lang="ru-RU" sz="1800" dirty="0" smtClean="0">
                <a:solidFill>
                  <a:srgbClr val="1C981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ребят</a:t>
            </a:r>
          </a:p>
          <a:p>
            <a:pPr algn="ctr"/>
            <a:r>
              <a:rPr lang="ru-RU" sz="1800" b="1" dirty="0" smtClean="0">
                <a:ln>
                  <a:solidFill>
                    <a:schemeClr val="tx1"/>
                  </a:solidFill>
                </a:ln>
                <a:solidFill>
                  <a:srgbClr val="1C981F"/>
                </a:solidFill>
                <a:latin typeface="Arial" pitchFamily="34" charset="0"/>
                <a:cs typeface="Arial" pitchFamily="34" charset="0"/>
              </a:rPr>
              <a:t>трое</a:t>
            </a:r>
            <a:r>
              <a:rPr lang="ru-RU" sz="1800" dirty="0" smtClean="0">
                <a:solidFill>
                  <a:srgbClr val="1C981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водителей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435769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204061" y="1988840"/>
            <a:ext cx="3714776" cy="2862322"/>
          </a:xfrm>
          <a:prstGeom prst="rect">
            <a:avLst/>
          </a:prstGeom>
          <a:gradFill>
            <a:gsLst>
              <a:gs pos="0">
                <a:schemeClr val="bg1">
                  <a:alpha val="89000"/>
                </a:schemeClr>
              </a:gs>
              <a:gs pos="16000">
                <a:schemeClr val="bg1"/>
              </a:gs>
              <a:gs pos="73000">
                <a:schemeClr val="bg1">
                  <a:lumMod val="75000"/>
                </a:schemeClr>
              </a:gs>
            </a:gsLst>
            <a:lin ang="2700000" scaled="1"/>
          </a:gradFill>
          <a:ln w="38100">
            <a:solidFill>
              <a:srgbClr val="FF000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существительными,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употребляющимися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только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 множественном числе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или обозначающими парные предметы: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80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1" i="1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1C981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двое</a:t>
            </a:r>
            <a:r>
              <a:rPr kumimoji="0" lang="ru-RU" sz="180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брюк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80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1" i="1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1C981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трое</a:t>
            </a:r>
            <a:r>
              <a:rPr kumimoji="0" lang="ru-RU" sz="1800" i="1" u="none" strike="noStrike" cap="none" normalizeH="0" baseline="0" dirty="0" smtClean="0">
                <a:ln>
                  <a:noFill/>
                </a:ln>
                <a:solidFill>
                  <a:srgbClr val="1C981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ножниц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1800" b="1" i="1" dirty="0">
                <a:ln>
                  <a:solidFill>
                    <a:schemeClr val="tx1"/>
                  </a:solidFill>
                </a:ln>
                <a:solidFill>
                  <a:srgbClr val="1C981F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ru-RU" sz="1800" b="1" i="1" dirty="0" smtClean="0">
                <a:ln>
                  <a:solidFill>
                    <a:schemeClr val="tx1"/>
                  </a:solidFill>
                </a:ln>
                <a:solidFill>
                  <a:srgbClr val="1C981F"/>
                </a:solidFill>
                <a:latin typeface="Arial" pitchFamily="34" charset="0"/>
                <a:cs typeface="Arial" pitchFamily="34" charset="0"/>
              </a:rPr>
              <a:t>вое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перчаток (т.е. две пары перчаток)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3717032"/>
            <a:ext cx="3168352" cy="1477328"/>
          </a:xfrm>
          <a:prstGeom prst="rect">
            <a:avLst/>
          </a:prstGeom>
          <a:gradFill>
            <a:gsLst>
              <a:gs pos="0">
                <a:schemeClr val="bg1">
                  <a:alpha val="89000"/>
                </a:schemeClr>
              </a:gs>
              <a:gs pos="16000">
                <a:schemeClr val="bg1"/>
              </a:gs>
              <a:gs pos="73000">
                <a:schemeClr val="bg1">
                  <a:lumMod val="75000"/>
                </a:schemeClr>
              </a:gs>
            </a:gsLst>
            <a:lin ang="2700000" scaled="1"/>
          </a:gradFill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с  существительными, обозначающими детёнышей животных:</a:t>
            </a:r>
            <a:r>
              <a:rPr lang="ru-RU" sz="1800" dirty="0" smtClean="0"/>
              <a:t> </a:t>
            </a:r>
          </a:p>
          <a:p>
            <a:pPr algn="ctr"/>
            <a:r>
              <a:rPr lang="ru-RU" sz="1800" b="1" dirty="0" smtClean="0">
                <a:ln>
                  <a:solidFill>
                    <a:schemeClr val="tx1"/>
                  </a:solidFill>
                </a:ln>
                <a:solidFill>
                  <a:srgbClr val="1C981F"/>
                </a:solidFill>
                <a:latin typeface="Arial" pitchFamily="34" charset="0"/>
                <a:cs typeface="Arial" pitchFamily="34" charset="0"/>
              </a:rPr>
              <a:t>трое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львят</a:t>
            </a:r>
          </a:p>
          <a:p>
            <a:pPr algn="ctr"/>
            <a:r>
              <a:rPr lang="ru-RU" sz="1800" b="1" dirty="0">
                <a:ln>
                  <a:solidFill>
                    <a:schemeClr val="tx1"/>
                  </a:solidFill>
                </a:ln>
                <a:solidFill>
                  <a:srgbClr val="1C981F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1800" b="1" dirty="0" smtClean="0">
                <a:ln>
                  <a:solidFill>
                    <a:schemeClr val="tx1"/>
                  </a:solidFill>
                </a:ln>
                <a:solidFill>
                  <a:srgbClr val="1C981F"/>
                </a:solidFill>
                <a:latin typeface="Arial" pitchFamily="34" charset="0"/>
                <a:cs typeface="Arial" pitchFamily="34" charset="0"/>
              </a:rPr>
              <a:t>ятеро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медвежат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873077" y="5157192"/>
            <a:ext cx="3188372" cy="1477328"/>
          </a:xfrm>
          <a:prstGeom prst="rect">
            <a:avLst/>
          </a:prstGeom>
          <a:gradFill>
            <a:gsLst>
              <a:gs pos="0">
                <a:schemeClr val="bg1">
                  <a:alpha val="89000"/>
                </a:schemeClr>
              </a:gs>
              <a:gs pos="16000">
                <a:schemeClr val="bg1"/>
              </a:gs>
              <a:gs pos="73000">
                <a:schemeClr val="bg1">
                  <a:lumMod val="75000"/>
                </a:schemeClr>
              </a:gs>
            </a:gsLst>
            <a:lin ang="2700000" scaled="1"/>
          </a:gradFill>
          <a:ln w="38100">
            <a:solidFill>
              <a:srgbClr val="FF0000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 </a:t>
            </a:r>
            <a:r>
              <a:rPr kumimoji="0" lang="ru-RU" sz="1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личными местоимениями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мы, вы, они: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1C981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нас</a:t>
            </a:r>
            <a:r>
              <a:rPr kumimoji="0" lang="ru-RU" sz="1800" i="1" u="none" strike="noStrike" cap="none" normalizeH="0" baseline="0" dirty="0" smtClean="0">
                <a:ln>
                  <a:noFill/>
                </a:ln>
                <a:solidFill>
                  <a:srgbClr val="1C981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семеро, </a:t>
            </a:r>
          </a:p>
          <a:p>
            <a:pPr lvl="0" algn="ctr"/>
            <a:r>
              <a:rPr kumimoji="0" lang="ru-RU" sz="1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послали</a:t>
            </a:r>
            <a:r>
              <a:rPr kumimoji="0" lang="ru-RU" sz="180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1" i="1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1C981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вас</a:t>
            </a:r>
            <a:r>
              <a:rPr kumimoji="0" lang="ru-RU" sz="180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троих</a:t>
            </a:r>
            <a:r>
              <a:rPr kumimoji="0" lang="ru-RU" sz="1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 было </a:t>
            </a:r>
            <a:r>
              <a:rPr kumimoji="0" lang="ru-RU" sz="1800" b="1" i="1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1C981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их</a:t>
            </a:r>
            <a:r>
              <a:rPr kumimoji="0" lang="ru-RU" sz="1800" i="1" u="none" strike="noStrike" cap="none" normalizeH="0" baseline="0" dirty="0" smtClean="0">
                <a:ln>
                  <a:noFill/>
                </a:ln>
                <a:solidFill>
                  <a:srgbClr val="1C981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двоих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 стрелкой 9"/>
          <p:cNvCxnSpPr>
            <a:stCxn id="3" idx="2"/>
          </p:cNvCxnSpPr>
          <p:nvPr/>
        </p:nvCxnSpPr>
        <p:spPr>
          <a:xfrm flipH="1">
            <a:off x="2958184" y="1337866"/>
            <a:ext cx="1613816" cy="146918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3" idx="2"/>
          </p:cNvCxnSpPr>
          <p:nvPr/>
        </p:nvCxnSpPr>
        <p:spPr>
          <a:xfrm>
            <a:off x="4572000" y="1337866"/>
            <a:ext cx="1842568" cy="506958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7155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49" grpId="0" animBg="1"/>
      <p:bldP spid="7" grpId="0" animBg="1"/>
      <p:bldP spid="205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9521260"/>
              </p:ext>
            </p:extLst>
          </p:nvPr>
        </p:nvGraphicFramePr>
        <p:xfrm>
          <a:off x="457200" y="2249488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Собирательные</a:t>
                      </a:r>
                      <a:r>
                        <a:rPr lang="ru-RU" sz="2400" baseline="0" dirty="0" smtClean="0"/>
                        <a:t> числительные обозначают </a:t>
                      </a:r>
                      <a:r>
                        <a:rPr lang="ru-RU" sz="2800" baseline="0" dirty="0" smtClean="0"/>
                        <a:t>несколько предметов как одно целое</a:t>
                      </a:r>
                      <a:r>
                        <a:rPr lang="ru-RU" sz="2400" baseline="0" dirty="0" smtClean="0"/>
                        <a:t>.</a:t>
                      </a:r>
                    </a:p>
                    <a:p>
                      <a:r>
                        <a:rPr lang="ru-RU" sz="2400" baseline="0" dirty="0" smtClean="0"/>
                        <a:t>Собирательные числительные сочетаются с именами существительными, </a:t>
                      </a:r>
                      <a:r>
                        <a:rPr lang="ru-RU" sz="2800" baseline="0" dirty="0" smtClean="0"/>
                        <a:t>обозначающими лиц мужского пола, детёнышей животных</a:t>
                      </a:r>
                      <a:r>
                        <a:rPr lang="ru-RU" sz="2400" baseline="0" dirty="0" smtClean="0"/>
                        <a:t>, с </a:t>
                      </a:r>
                      <a:r>
                        <a:rPr lang="ru-RU" sz="2800" baseline="0" dirty="0" smtClean="0"/>
                        <a:t>существительными</a:t>
                      </a:r>
                      <a:r>
                        <a:rPr lang="ru-RU" sz="2400" baseline="0" dirty="0" smtClean="0"/>
                        <a:t>, употребляющимися только </a:t>
                      </a:r>
                      <a:r>
                        <a:rPr lang="ru-RU" sz="2800" baseline="0" dirty="0" smtClean="0"/>
                        <a:t>во множественном числе и с личными местоимениями.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653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Образование собирательных числительных</a:t>
            </a:r>
            <a:endParaRPr lang="ru-RU" dirty="0"/>
          </a:p>
        </p:txBody>
      </p:sp>
      <p:pic>
        <p:nvPicPr>
          <p:cNvPr id="4" name="Picture 4" descr="{05DD4409-D25A-4622-BD82-3C9A42A16903}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019" y="2249488"/>
            <a:ext cx="5925961" cy="432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621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249" y="811447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altLang="ru-RU" sz="3100" dirty="0"/>
              <a:t>Собирательные числительные склоняются как прилагательные во множественном числе</a:t>
            </a:r>
            <a:r>
              <a:rPr lang="ru-RU" altLang="ru-RU" dirty="0"/>
              <a:t/>
            </a:r>
            <a:br>
              <a:rPr lang="ru-RU" alt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{84BDADEE-B1F0-4C69-857F-0BEA3B58B9BA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7" y="1772816"/>
            <a:ext cx="7705725" cy="4855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5584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38</TotalTime>
  <Words>560</Words>
  <Application>Microsoft Office PowerPoint</Application>
  <PresentationFormat>Экран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 Собирательные числительные</vt:lpstr>
      <vt:lpstr>Цели урока:  </vt:lpstr>
      <vt:lpstr> Повторение</vt:lpstr>
      <vt:lpstr>Найдите ответы на вопросы:</vt:lpstr>
      <vt:lpstr> Рассмотрим схему</vt:lpstr>
      <vt:lpstr>Презентация PowerPoint</vt:lpstr>
      <vt:lpstr>Вывод:</vt:lpstr>
      <vt:lpstr> Образование собирательных числительных</vt:lpstr>
      <vt:lpstr>Собирательные числительные склоняются как прилагательные во множественном числе </vt:lpstr>
      <vt:lpstr> Собирательные числительные ОБА (м,ср.р) и ОБЕ (ж.р)</vt:lpstr>
      <vt:lpstr>Особенности сочетания собирательных числительных </vt:lpstr>
      <vt:lpstr>Выберите и запишите словосочетания, в которых существительное может сочетаться с собирательным числительным </vt:lpstr>
      <vt:lpstr>Вставьте числительные оба или обе. </vt:lpstr>
      <vt:lpstr>Исправьте ошибки, где  это необходимо. </vt:lpstr>
      <vt:lpstr>Замените цифры словами, употребляя, где это возможно собирательные числительные. Подчеркните их.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Собирательные числительные</dc:title>
  <dc:creator>Администратор</dc:creator>
  <cp:lastModifiedBy>DNA7 X86</cp:lastModifiedBy>
  <cp:revision>6</cp:revision>
  <dcterms:created xsi:type="dcterms:W3CDTF">2014-02-10T01:03:57Z</dcterms:created>
  <dcterms:modified xsi:type="dcterms:W3CDTF">2014-02-10T13:15:33Z</dcterms:modified>
</cp:coreProperties>
</file>