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8" r:id="rId3"/>
    <p:sldId id="261" r:id="rId4"/>
    <p:sldId id="257" r:id="rId5"/>
    <p:sldId id="263" r:id="rId6"/>
    <p:sldId id="264" r:id="rId7"/>
    <p:sldId id="265" r:id="rId8"/>
    <p:sldId id="267" r:id="rId9"/>
    <p:sldId id="268" r:id="rId10"/>
    <p:sldId id="269" r:id="rId11"/>
    <p:sldId id="270" r:id="rId12"/>
    <p:sldId id="271" r:id="rId13"/>
  </p:sldIdLst>
  <p:sldSz cx="9144000" cy="6858000" type="screen4x3"/>
  <p:notesSz cx="6858000" cy="9144000"/>
  <p:custDataLst>
    <p:tags r:id="rId15"/>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28222-FBD7-4C74-B266-90E4A622E889}" type="datetimeFigureOut">
              <a:rPr lang="ru-RU" smtClean="0"/>
              <a:pPr/>
              <a:t>06.11.2014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FC2B1-520B-4613-BA31-4625D84BD4C1}" type="slidenum">
              <a:rPr lang="ru-RU" smtClean="0"/>
              <a:pPr/>
              <a:t>‹#›</a:t>
            </a:fld>
            <a:endParaRPr lang="ru-RU"/>
          </a:p>
        </p:txBody>
      </p:sp>
    </p:spTree>
    <p:extLst>
      <p:ext uri="{BB962C8B-B14F-4D97-AF65-F5344CB8AC3E}">
        <p14:creationId xmlns="" xmlns:p14="http://schemas.microsoft.com/office/powerpoint/2010/main" val="140712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4BFC2B1-520B-4613-BA31-4625D84BD4C1}" type="slidenum">
              <a:rPr lang="ru-RU" smtClean="0"/>
              <a:pPr/>
              <a:t>1</a:t>
            </a:fld>
            <a:endParaRPr lang="ru-RU"/>
          </a:p>
        </p:txBody>
      </p:sp>
    </p:spTree>
    <p:extLst>
      <p:ext uri="{BB962C8B-B14F-4D97-AF65-F5344CB8AC3E}">
        <p14:creationId xmlns="" xmlns:p14="http://schemas.microsoft.com/office/powerpoint/2010/main" val="2577948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0444D76-6C7C-4DA8-9258-B42B592DF730}" type="datetime1">
              <a:rPr lang="ru-RU" smtClean="0"/>
              <a:pPr/>
              <a:t>06.11.2014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3562A2-C426-41B1-8EBE-8B3EE5784A3B}" type="slidenum">
              <a:rPr lang="ru-RU" smtClean="0"/>
              <a:pPr/>
              <a:t>‹#›</a:t>
            </a:fld>
            <a:endParaRPr lang="ru-RU"/>
          </a:p>
        </p:txBody>
      </p:sp>
    </p:spTree>
    <p:extLst>
      <p:ext uri="{BB962C8B-B14F-4D97-AF65-F5344CB8AC3E}">
        <p14:creationId xmlns="" xmlns:p14="http://schemas.microsoft.com/office/powerpoint/2010/main" val="3621497749"/>
      </p:ext>
    </p:extLst>
  </p:cSld>
  <p:clrMapOvr>
    <a:masterClrMapping/>
  </p:clrMapOvr>
  <p:transition spd="slow">
    <p:wheel spokes="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FFA08DE-5C93-4876-A5D3-FD9D040376B5}" type="datetime1">
              <a:rPr lang="ru-RU" smtClean="0"/>
              <a:pPr/>
              <a:t>06.11.2014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3562A2-C426-41B1-8EBE-8B3EE5784A3B}" type="slidenum">
              <a:rPr lang="ru-RU" smtClean="0"/>
              <a:pPr/>
              <a:t>‹#›</a:t>
            </a:fld>
            <a:endParaRPr lang="ru-RU"/>
          </a:p>
        </p:txBody>
      </p:sp>
    </p:spTree>
    <p:extLst>
      <p:ext uri="{BB962C8B-B14F-4D97-AF65-F5344CB8AC3E}">
        <p14:creationId xmlns="" xmlns:p14="http://schemas.microsoft.com/office/powerpoint/2010/main" val="3539957217"/>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2C25602-4D49-4574-8A79-5D6EB19FE645}" type="datetime1">
              <a:rPr lang="ru-RU" smtClean="0"/>
              <a:pPr/>
              <a:t>06.11.2014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3562A2-C426-41B1-8EBE-8B3EE5784A3B}" type="slidenum">
              <a:rPr lang="ru-RU" smtClean="0"/>
              <a:pPr/>
              <a:t>‹#›</a:t>
            </a:fld>
            <a:endParaRPr lang="ru-RU"/>
          </a:p>
        </p:txBody>
      </p:sp>
    </p:spTree>
    <p:extLst>
      <p:ext uri="{BB962C8B-B14F-4D97-AF65-F5344CB8AC3E}">
        <p14:creationId xmlns="" xmlns:p14="http://schemas.microsoft.com/office/powerpoint/2010/main" val="1448589256"/>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E9900E2-AD70-446A-8FF2-3D5BEE72655C}" type="datetime1">
              <a:rPr lang="ru-RU" smtClean="0"/>
              <a:pPr/>
              <a:t>06.11.2014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3562A2-C426-41B1-8EBE-8B3EE5784A3B}" type="slidenum">
              <a:rPr lang="ru-RU" smtClean="0"/>
              <a:pPr/>
              <a:t>‹#›</a:t>
            </a:fld>
            <a:endParaRPr lang="ru-RU"/>
          </a:p>
        </p:txBody>
      </p:sp>
    </p:spTree>
    <p:extLst>
      <p:ext uri="{BB962C8B-B14F-4D97-AF65-F5344CB8AC3E}">
        <p14:creationId xmlns="" xmlns:p14="http://schemas.microsoft.com/office/powerpoint/2010/main" val="1486879792"/>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79870E-159A-49B0-8F8A-5C2A57FDD671}" type="datetime1">
              <a:rPr lang="ru-RU" smtClean="0"/>
              <a:pPr/>
              <a:t>06.11.2014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3562A2-C426-41B1-8EBE-8B3EE5784A3B}" type="slidenum">
              <a:rPr lang="ru-RU" smtClean="0"/>
              <a:pPr/>
              <a:t>‹#›</a:t>
            </a:fld>
            <a:endParaRPr lang="ru-RU"/>
          </a:p>
        </p:txBody>
      </p:sp>
    </p:spTree>
    <p:extLst>
      <p:ext uri="{BB962C8B-B14F-4D97-AF65-F5344CB8AC3E}">
        <p14:creationId xmlns="" xmlns:p14="http://schemas.microsoft.com/office/powerpoint/2010/main" val="3240446017"/>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B174D6C-FE7C-441D-BFFB-248F832EE9E4}" type="datetime1">
              <a:rPr lang="ru-RU" smtClean="0"/>
              <a:pPr/>
              <a:t>06.11.2014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23562A2-C426-41B1-8EBE-8B3EE5784A3B}" type="slidenum">
              <a:rPr lang="ru-RU" smtClean="0"/>
              <a:pPr/>
              <a:t>‹#›</a:t>
            </a:fld>
            <a:endParaRPr lang="ru-RU"/>
          </a:p>
        </p:txBody>
      </p:sp>
    </p:spTree>
    <p:extLst>
      <p:ext uri="{BB962C8B-B14F-4D97-AF65-F5344CB8AC3E}">
        <p14:creationId xmlns="" xmlns:p14="http://schemas.microsoft.com/office/powerpoint/2010/main" val="2527378796"/>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BEE9A5B-28B8-4926-8037-AAAFE83D2A36}" type="datetime1">
              <a:rPr lang="ru-RU" smtClean="0"/>
              <a:pPr/>
              <a:t>06.11.2014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23562A2-C426-41B1-8EBE-8B3EE5784A3B}" type="slidenum">
              <a:rPr lang="ru-RU" smtClean="0"/>
              <a:pPr/>
              <a:t>‹#›</a:t>
            </a:fld>
            <a:endParaRPr lang="ru-RU"/>
          </a:p>
        </p:txBody>
      </p:sp>
    </p:spTree>
    <p:extLst>
      <p:ext uri="{BB962C8B-B14F-4D97-AF65-F5344CB8AC3E}">
        <p14:creationId xmlns="" xmlns:p14="http://schemas.microsoft.com/office/powerpoint/2010/main" val="4197638690"/>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7E4A76B-3994-4DCB-B754-D9546ECDE30A}" type="datetime1">
              <a:rPr lang="ru-RU" smtClean="0"/>
              <a:pPr/>
              <a:t>06.11.2014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23562A2-C426-41B1-8EBE-8B3EE5784A3B}" type="slidenum">
              <a:rPr lang="ru-RU" smtClean="0"/>
              <a:pPr/>
              <a:t>‹#›</a:t>
            </a:fld>
            <a:endParaRPr lang="ru-RU"/>
          </a:p>
        </p:txBody>
      </p:sp>
    </p:spTree>
    <p:extLst>
      <p:ext uri="{BB962C8B-B14F-4D97-AF65-F5344CB8AC3E}">
        <p14:creationId xmlns="" xmlns:p14="http://schemas.microsoft.com/office/powerpoint/2010/main" val="420878137"/>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1231F-130D-48CC-B2EB-E1EC7F803FCE}" type="datetime1">
              <a:rPr lang="ru-RU" smtClean="0"/>
              <a:pPr/>
              <a:t>06.11.2014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23562A2-C426-41B1-8EBE-8B3EE5784A3B}" type="slidenum">
              <a:rPr lang="ru-RU" smtClean="0"/>
              <a:pPr/>
              <a:t>‹#›</a:t>
            </a:fld>
            <a:endParaRPr lang="ru-RU"/>
          </a:p>
        </p:txBody>
      </p:sp>
    </p:spTree>
    <p:extLst>
      <p:ext uri="{BB962C8B-B14F-4D97-AF65-F5344CB8AC3E}">
        <p14:creationId xmlns="" xmlns:p14="http://schemas.microsoft.com/office/powerpoint/2010/main" val="3782043041"/>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55CAA05-0258-44D1-B63E-D2DF0446CC40}" type="datetime1">
              <a:rPr lang="ru-RU" smtClean="0"/>
              <a:pPr/>
              <a:t>06.11.2014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23562A2-C426-41B1-8EBE-8B3EE5784A3B}" type="slidenum">
              <a:rPr lang="ru-RU" smtClean="0"/>
              <a:pPr/>
              <a:t>‹#›</a:t>
            </a:fld>
            <a:endParaRPr lang="ru-RU"/>
          </a:p>
        </p:txBody>
      </p:sp>
    </p:spTree>
    <p:extLst>
      <p:ext uri="{BB962C8B-B14F-4D97-AF65-F5344CB8AC3E}">
        <p14:creationId xmlns="" xmlns:p14="http://schemas.microsoft.com/office/powerpoint/2010/main" val="1887329831"/>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2FBDF73-8589-4DD8-9722-F8E760195670}" type="datetime1">
              <a:rPr lang="ru-RU" smtClean="0"/>
              <a:pPr/>
              <a:t>06.11.2014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23562A2-C426-41B1-8EBE-8B3EE5784A3B}" type="slidenum">
              <a:rPr lang="ru-RU" smtClean="0"/>
              <a:pPr/>
              <a:t>‹#›</a:t>
            </a:fld>
            <a:endParaRPr lang="ru-RU"/>
          </a:p>
        </p:txBody>
      </p:sp>
    </p:spTree>
    <p:extLst>
      <p:ext uri="{BB962C8B-B14F-4D97-AF65-F5344CB8AC3E}">
        <p14:creationId xmlns="" xmlns:p14="http://schemas.microsoft.com/office/powerpoint/2010/main" val="1809894661"/>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60A9D-1E52-467D-BE6A-2265071C48DB}" type="datetime1">
              <a:rPr lang="ru-RU" smtClean="0"/>
              <a:pPr/>
              <a:t>06.11.2014</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562A2-C426-41B1-8EBE-8B3EE5784A3B}" type="slidenum">
              <a:rPr lang="ru-RU" smtClean="0"/>
              <a:pPr/>
              <a:t>‹#›</a:t>
            </a:fld>
            <a:endParaRPr lang="ru-RU"/>
          </a:p>
        </p:txBody>
      </p:sp>
    </p:spTree>
    <p:extLst>
      <p:ext uri="{BB962C8B-B14F-4D97-AF65-F5344CB8AC3E}">
        <p14:creationId xmlns="" xmlns:p14="http://schemas.microsoft.com/office/powerpoint/2010/main" val="3625080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heel spokes="1"/>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15462" y="688102"/>
            <a:ext cx="7884655" cy="2623269"/>
          </a:xfrm>
          <a:prstGeom prst="rect">
            <a:avLst/>
          </a:prstGeom>
          <a:solidFill>
            <a:schemeClr val="lt1">
              <a:alpha val="7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7" name="Прямоугольник 6"/>
          <p:cNvSpPr/>
          <p:nvPr/>
        </p:nvSpPr>
        <p:spPr>
          <a:xfrm rot="19784176">
            <a:off x="-593937" y="74463"/>
            <a:ext cx="2913597" cy="627961"/>
          </a:xfrm>
          <a:prstGeom prst="rect">
            <a:avLst/>
          </a:prstGeom>
          <a:solidFill>
            <a:schemeClr val="lt1">
              <a:alpha val="7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8" name="TextBox 7"/>
          <p:cNvSpPr txBox="1"/>
          <p:nvPr/>
        </p:nvSpPr>
        <p:spPr>
          <a:xfrm>
            <a:off x="2161298" y="1437257"/>
            <a:ext cx="5199961" cy="923330"/>
          </a:xfrm>
          <a:prstGeom prst="rect">
            <a:avLst/>
          </a:prstGeom>
          <a:noFill/>
        </p:spPr>
        <p:txBody>
          <a:bodyPr wrap="square" rtlCol="0">
            <a:spAutoFit/>
          </a:bodyPr>
          <a:lstStyle/>
          <a:p>
            <a:pPr algn="ctr"/>
            <a:r>
              <a:rPr lang="ru-RU" sz="5400" b="1" dirty="0" smtClean="0"/>
              <a:t>Землетрясения</a:t>
            </a:r>
            <a:endParaRPr lang="ru-RU" sz="5400" b="1" dirty="0"/>
          </a:p>
        </p:txBody>
      </p:sp>
      <p:sp>
        <p:nvSpPr>
          <p:cNvPr id="9" name="Номер слайда 8"/>
          <p:cNvSpPr>
            <a:spLocks noGrp="1"/>
          </p:cNvSpPr>
          <p:nvPr>
            <p:ph type="sldNum" sz="quarter" idx="12"/>
          </p:nvPr>
        </p:nvSpPr>
        <p:spPr>
          <a:xfrm>
            <a:off x="8163499" y="6036458"/>
            <a:ext cx="473724" cy="365125"/>
          </a:xfrm>
        </p:spPr>
        <p:txBody>
          <a:bodyPr/>
          <a:lstStyle/>
          <a:p>
            <a:fld id="{E23562A2-C426-41B1-8EBE-8B3EE5784A3B}" type="slidenum">
              <a:rPr lang="ru-RU" smtClean="0">
                <a:solidFill>
                  <a:schemeClr val="bg2">
                    <a:lumMod val="25000"/>
                  </a:schemeClr>
                </a:solidFill>
              </a:rPr>
              <a:pPr/>
              <a:t>1</a:t>
            </a:fld>
            <a:endParaRPr lang="ru-RU">
              <a:solidFill>
                <a:schemeClr val="bg2">
                  <a:lumMod val="25000"/>
                </a:schemeClr>
              </a:solidFill>
            </a:endParaRPr>
          </a:p>
        </p:txBody>
      </p:sp>
    </p:spTree>
    <p:extLst>
      <p:ext uri="{BB962C8B-B14F-4D97-AF65-F5344CB8AC3E}">
        <p14:creationId xmlns="" xmlns:p14="http://schemas.microsoft.com/office/powerpoint/2010/main" val="1674293461"/>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6858000"/>
          </a:xfrm>
          <a:prstGeom prst="rect">
            <a:avLst/>
          </a:prstGeom>
          <a:solidFill>
            <a:schemeClr val="lt1">
              <a:alpha val="7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marL="609600" indent="-609600"/>
            <a:endParaRPr lang="ru-RU" sz="1600" dirty="0" smtClean="0"/>
          </a:p>
        </p:txBody>
      </p:sp>
      <p:sp>
        <p:nvSpPr>
          <p:cNvPr id="2" name="TextBox 1"/>
          <p:cNvSpPr txBox="1"/>
          <p:nvPr/>
        </p:nvSpPr>
        <p:spPr>
          <a:xfrm>
            <a:off x="133165" y="168676"/>
            <a:ext cx="8358245" cy="584775"/>
          </a:xfrm>
          <a:prstGeom prst="rect">
            <a:avLst/>
          </a:prstGeom>
          <a:noFill/>
        </p:spPr>
        <p:txBody>
          <a:bodyPr wrap="square" rtlCol="0">
            <a:spAutoFit/>
          </a:bodyPr>
          <a:lstStyle/>
          <a:p>
            <a:pPr algn="ctr"/>
            <a:r>
              <a:rPr lang="ru-RU" sz="3200" b="1" spc="50" dirty="0" smtClean="0">
                <a:ln w="12700" cmpd="sng">
                  <a:solidFill>
                    <a:schemeClr val="accent6">
                      <a:satMod val="120000"/>
                      <a:shade val="80000"/>
                    </a:schemeClr>
                  </a:solidFill>
                  <a:prstDash val="solid"/>
                </a:ln>
                <a:effectLst>
                  <a:glow rad="53100">
                    <a:schemeClr val="accent6">
                      <a:satMod val="180000"/>
                      <a:alpha val="30000"/>
                    </a:schemeClr>
                  </a:glow>
                </a:effectLst>
                <a:latin typeface="Comic Sans MS" pitchFamily="66" charset="0"/>
              </a:rPr>
              <a:t>В общественном месте</a:t>
            </a:r>
            <a:endParaRPr lang="ru-RU" sz="3200" b="1" spc="50" dirty="0">
              <a:ln w="12700" cmpd="sng">
                <a:solidFill>
                  <a:schemeClr val="accent6">
                    <a:satMod val="120000"/>
                    <a:shade val="80000"/>
                  </a:schemeClr>
                </a:solidFill>
                <a:prstDash val="solid"/>
              </a:ln>
              <a:effectLst>
                <a:glow rad="53100">
                  <a:schemeClr val="accent6">
                    <a:satMod val="180000"/>
                    <a:alpha val="30000"/>
                  </a:schemeClr>
                </a:glow>
              </a:effectLst>
              <a:latin typeface="Comic Sans MS" pitchFamily="66" charset="0"/>
            </a:endParaRPr>
          </a:p>
        </p:txBody>
      </p:sp>
      <p:sp>
        <p:nvSpPr>
          <p:cNvPr id="3" name="TextBox 2"/>
          <p:cNvSpPr txBox="1"/>
          <p:nvPr/>
        </p:nvSpPr>
        <p:spPr>
          <a:xfrm>
            <a:off x="4429092" y="1071546"/>
            <a:ext cx="4714908" cy="3693319"/>
          </a:xfrm>
          <a:prstGeom prst="rect">
            <a:avLst/>
          </a:prstGeom>
          <a:noFill/>
        </p:spPr>
        <p:txBody>
          <a:bodyPr wrap="square" rtlCol="0">
            <a:spAutoFit/>
          </a:bodyPr>
          <a:lstStyle/>
          <a:p>
            <a:r>
              <a:rPr lang="ru-RU" dirty="0" smtClean="0">
                <a:latin typeface="Comic Sans MS" pitchFamily="66" charset="0"/>
              </a:rPr>
              <a:t>Главную опасность представляет толпа, которая, поддавшись панике, бежит, не разбирая дороги. </a:t>
            </a:r>
          </a:p>
          <a:p>
            <a:endParaRPr lang="ru-RU" dirty="0" smtClean="0">
              <a:latin typeface="Comic Sans MS" pitchFamily="66" charset="0"/>
            </a:endParaRPr>
          </a:p>
          <a:p>
            <a:r>
              <a:rPr lang="ru-RU" dirty="0" smtClean="0">
                <a:latin typeface="Comic Sans MS" pitchFamily="66" charset="0"/>
              </a:rPr>
              <a:t>В этом случае постарайтесь выбрать более безопасный путь (другой выход, или запасный выход). </a:t>
            </a:r>
          </a:p>
          <a:p>
            <a:endParaRPr lang="ru-RU" dirty="0" smtClean="0">
              <a:latin typeface="Comic Sans MS" pitchFamily="66" charset="0"/>
            </a:endParaRPr>
          </a:p>
          <a:p>
            <a:r>
              <a:rPr lang="ru-RU" dirty="0" smtClean="0">
                <a:latin typeface="Comic Sans MS" pitchFamily="66" charset="0"/>
              </a:rPr>
              <a:t>Постарайтесь не падать, скрестить руки на животе, чтобы не сломать грудную клетку, следите за тем, чтобы не оказаться между толпой и препятствием.</a:t>
            </a:r>
            <a:endParaRPr lang="ru-RU" dirty="0">
              <a:latin typeface="Comic Sans MS" pitchFamily="66" charset="0"/>
            </a:endParaRPr>
          </a:p>
        </p:txBody>
      </p:sp>
      <p:pic>
        <p:nvPicPr>
          <p:cNvPr id="5" name="Рисунок 4" descr="Рисунок8.jpg"/>
          <p:cNvPicPr>
            <a:picLocks noChangeAspect="1"/>
          </p:cNvPicPr>
          <p:nvPr/>
        </p:nvPicPr>
        <p:blipFill>
          <a:blip r:embed="rId2" cstate="print"/>
          <a:stretch>
            <a:fillRect/>
          </a:stretch>
        </p:blipFill>
        <p:spPr>
          <a:xfrm>
            <a:off x="484362" y="1773715"/>
            <a:ext cx="3754720" cy="28160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6858000"/>
          </a:xfrm>
          <a:prstGeom prst="rect">
            <a:avLst/>
          </a:prstGeom>
          <a:solidFill>
            <a:schemeClr val="lt1">
              <a:alpha val="7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marL="609600" indent="-609600"/>
            <a:endParaRPr lang="ru-RU" sz="1600" dirty="0" smtClean="0"/>
          </a:p>
        </p:txBody>
      </p:sp>
      <p:sp>
        <p:nvSpPr>
          <p:cNvPr id="3" name="TextBox 2"/>
          <p:cNvSpPr txBox="1"/>
          <p:nvPr/>
        </p:nvSpPr>
        <p:spPr>
          <a:xfrm>
            <a:off x="0" y="0"/>
            <a:ext cx="8358245" cy="584775"/>
          </a:xfrm>
          <a:prstGeom prst="rect">
            <a:avLst/>
          </a:prstGeom>
          <a:noFill/>
        </p:spPr>
        <p:txBody>
          <a:bodyPr wrap="square" rtlCol="0">
            <a:spAutoFit/>
          </a:bodyPr>
          <a:lstStyle/>
          <a:p>
            <a:r>
              <a:rPr lang="ru-RU" sz="3200" b="1" spc="50" dirty="0" smtClean="0">
                <a:ln w="12700" cmpd="sng">
                  <a:solidFill>
                    <a:schemeClr val="accent6">
                      <a:satMod val="120000"/>
                      <a:shade val="80000"/>
                    </a:schemeClr>
                  </a:solidFill>
                  <a:prstDash val="solid"/>
                </a:ln>
                <a:effectLst>
                  <a:glow rad="53100">
                    <a:schemeClr val="accent6">
                      <a:satMod val="180000"/>
                      <a:alpha val="30000"/>
                    </a:schemeClr>
                  </a:glow>
                </a:effectLst>
                <a:latin typeface="Comic Sans MS" pitchFamily="66" charset="0"/>
              </a:rPr>
              <a:t>В здании</a:t>
            </a:r>
            <a:endParaRPr lang="ru-RU" sz="3200" b="1" spc="50" dirty="0">
              <a:ln w="12700" cmpd="sng">
                <a:solidFill>
                  <a:schemeClr val="accent6">
                    <a:satMod val="120000"/>
                    <a:shade val="80000"/>
                  </a:schemeClr>
                </a:solidFill>
                <a:prstDash val="solid"/>
              </a:ln>
              <a:effectLst>
                <a:glow rad="53100">
                  <a:schemeClr val="accent6">
                    <a:satMod val="180000"/>
                    <a:alpha val="30000"/>
                  </a:schemeClr>
                </a:glow>
              </a:effectLst>
              <a:latin typeface="Comic Sans MS" pitchFamily="66" charset="0"/>
            </a:endParaRPr>
          </a:p>
        </p:txBody>
      </p:sp>
      <p:sp>
        <p:nvSpPr>
          <p:cNvPr id="4" name="TextBox 3"/>
          <p:cNvSpPr txBox="1"/>
          <p:nvPr/>
        </p:nvSpPr>
        <p:spPr>
          <a:xfrm>
            <a:off x="357158" y="4429132"/>
            <a:ext cx="8429684" cy="1754326"/>
          </a:xfrm>
          <a:prstGeom prst="rect">
            <a:avLst/>
          </a:prstGeom>
          <a:noFill/>
        </p:spPr>
        <p:txBody>
          <a:bodyPr wrap="square" rtlCol="0">
            <a:spAutoFit/>
          </a:bodyPr>
          <a:lstStyle/>
          <a:p>
            <a:r>
              <a:rPr lang="ru-RU" b="1" i="1" dirty="0" smtClean="0">
                <a:solidFill>
                  <a:srgbClr val="FF0000"/>
                </a:solidFill>
                <a:latin typeface="Comic Sans MS" pitchFamily="66" charset="0"/>
              </a:rPr>
              <a:t>Если вы находитесь после землетрясения в поврежденной квартире </a:t>
            </a:r>
            <a:endParaRPr lang="ru-RU" i="1" dirty="0" smtClean="0">
              <a:solidFill>
                <a:srgbClr val="FF0000"/>
              </a:solidFill>
              <a:latin typeface="Comic Sans MS" pitchFamily="66" charset="0"/>
            </a:endParaRPr>
          </a:p>
          <a:p>
            <a:r>
              <a:rPr lang="ru-RU" b="1" i="1" dirty="0" smtClean="0">
                <a:solidFill>
                  <a:srgbClr val="FF0000"/>
                </a:solidFill>
                <a:latin typeface="Comic Sans MS" pitchFamily="66" charset="0"/>
              </a:rPr>
              <a:t>и слышите предупреждение, что толчки могут повториться: </a:t>
            </a:r>
            <a:endParaRPr lang="ru-RU" i="1" dirty="0" smtClean="0">
              <a:solidFill>
                <a:srgbClr val="FF0000"/>
              </a:solidFill>
              <a:latin typeface="Comic Sans MS" pitchFamily="66" charset="0"/>
            </a:endParaRPr>
          </a:p>
          <a:p>
            <a:r>
              <a:rPr lang="ru-RU" dirty="0" smtClean="0">
                <a:latin typeface="Comic Sans MS" pitchFamily="66" charset="0"/>
              </a:rPr>
              <a:t> 1 - окажите помощь пострадавшим;   </a:t>
            </a:r>
            <a:br>
              <a:rPr lang="ru-RU" dirty="0" smtClean="0">
                <a:latin typeface="Comic Sans MS" pitchFamily="66" charset="0"/>
              </a:rPr>
            </a:br>
            <a:r>
              <a:rPr lang="ru-RU" dirty="0" smtClean="0">
                <a:latin typeface="Comic Sans MS" pitchFamily="66" charset="0"/>
              </a:rPr>
              <a:t>2 - проверьте, есть ли повреждения электропроводки; </a:t>
            </a:r>
            <a:br>
              <a:rPr lang="ru-RU" dirty="0" smtClean="0">
                <a:latin typeface="Comic Sans MS" pitchFamily="66" charset="0"/>
              </a:rPr>
            </a:br>
            <a:r>
              <a:rPr lang="ru-RU" dirty="0" smtClean="0">
                <a:latin typeface="Comic Sans MS" pitchFamily="66" charset="0"/>
              </a:rPr>
              <a:t>3 - проверьте исправность водопроводной сети; </a:t>
            </a:r>
            <a:br>
              <a:rPr lang="ru-RU" dirty="0" smtClean="0">
                <a:latin typeface="Comic Sans MS" pitchFamily="66" charset="0"/>
              </a:rPr>
            </a:br>
            <a:r>
              <a:rPr lang="ru-RU" dirty="0" smtClean="0">
                <a:latin typeface="Comic Sans MS" pitchFamily="66" charset="0"/>
              </a:rPr>
              <a:t>4 - осторожно выходите из здания </a:t>
            </a:r>
            <a:endParaRPr lang="ru-RU" dirty="0">
              <a:latin typeface="Comic Sans MS" pitchFamily="66" charset="0"/>
            </a:endParaRPr>
          </a:p>
        </p:txBody>
      </p:sp>
      <p:pic>
        <p:nvPicPr>
          <p:cNvPr id="5" name="Рисунок 4" descr="Рисунок11.jpg"/>
          <p:cNvPicPr>
            <a:picLocks noChangeAspect="1"/>
          </p:cNvPicPr>
          <p:nvPr/>
        </p:nvPicPr>
        <p:blipFill>
          <a:blip r:embed="rId2" cstate="print"/>
          <a:stretch>
            <a:fillRect/>
          </a:stretch>
        </p:blipFill>
        <p:spPr>
          <a:xfrm>
            <a:off x="2354089" y="0"/>
            <a:ext cx="6286544" cy="4526312"/>
          </a:xfrm>
          <a:prstGeom prst="rect">
            <a:avLst/>
          </a:prstGeom>
        </p:spPr>
      </p:pic>
    </p:spTree>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23562A2-C426-41B1-8EBE-8B3EE5784A3B}" type="slidenum">
              <a:rPr lang="ru-RU" smtClean="0"/>
              <a:pPr/>
              <a:t>12</a:t>
            </a:fld>
            <a:endParaRPr lang="ru-RU"/>
          </a:p>
        </p:txBody>
      </p:sp>
      <p:sp>
        <p:nvSpPr>
          <p:cNvPr id="3" name="Прямоугольник 2"/>
          <p:cNvSpPr/>
          <p:nvPr/>
        </p:nvSpPr>
        <p:spPr>
          <a:xfrm>
            <a:off x="0" y="0"/>
            <a:ext cx="9144000" cy="6858000"/>
          </a:xfrm>
          <a:prstGeom prst="rect">
            <a:avLst/>
          </a:prstGeom>
          <a:solidFill>
            <a:schemeClr val="lt1">
              <a:alpha val="7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marL="609600" indent="-609600"/>
            <a:endParaRPr lang="ru-RU" sz="1600" dirty="0" smtClean="0"/>
          </a:p>
        </p:txBody>
      </p:sp>
      <p:pic>
        <p:nvPicPr>
          <p:cNvPr id="1026" name="Picture 2" descr="D:\Мои рисунки\10903285_33.gif"/>
          <p:cNvPicPr>
            <a:picLocks noChangeAspect="1" noChangeArrowheads="1" noCrop="1"/>
          </p:cNvPicPr>
          <p:nvPr/>
        </p:nvPicPr>
        <p:blipFill>
          <a:blip r:embed="rId2" cstate="print"/>
          <a:srcRect/>
          <a:stretch>
            <a:fillRect/>
          </a:stretch>
        </p:blipFill>
        <p:spPr bwMode="auto">
          <a:xfrm>
            <a:off x="8149978" y="5708897"/>
            <a:ext cx="1149103" cy="1149103"/>
          </a:xfrm>
          <a:prstGeom prst="rect">
            <a:avLst/>
          </a:prstGeom>
          <a:noFill/>
        </p:spPr>
      </p:pic>
      <p:pic>
        <p:nvPicPr>
          <p:cNvPr id="1027" name="Picture 3" descr="D:\Мои рисунки\картинки\Заголовки и надписи\zagolovok-17.gif"/>
          <p:cNvPicPr>
            <a:picLocks noChangeAspect="1" noChangeArrowheads="1" noCrop="1"/>
          </p:cNvPicPr>
          <p:nvPr/>
        </p:nvPicPr>
        <p:blipFill>
          <a:blip r:embed="rId3" cstate="print"/>
          <a:srcRect/>
          <a:stretch>
            <a:fillRect/>
          </a:stretch>
        </p:blipFill>
        <p:spPr bwMode="auto">
          <a:xfrm>
            <a:off x="3036164" y="0"/>
            <a:ext cx="2654423" cy="2182525"/>
          </a:xfrm>
          <a:prstGeom prst="rect">
            <a:avLst/>
          </a:prstGeom>
          <a:noFill/>
        </p:spPr>
      </p:pic>
      <p:sp>
        <p:nvSpPr>
          <p:cNvPr id="8" name="TextBox 7"/>
          <p:cNvSpPr txBox="1"/>
          <p:nvPr/>
        </p:nvSpPr>
        <p:spPr>
          <a:xfrm>
            <a:off x="3817398" y="4180344"/>
            <a:ext cx="1713390" cy="2677656"/>
          </a:xfrm>
          <a:prstGeom prst="rect">
            <a:avLst/>
          </a:prstGeom>
          <a:noFill/>
        </p:spPr>
        <p:txBody>
          <a:bodyPr wrap="square" rtlCol="0">
            <a:spAutoFit/>
          </a:bodyPr>
          <a:lstStyle/>
          <a:p>
            <a:r>
              <a:rPr lang="ru-RU" sz="1200" dirty="0" smtClean="0">
                <a:latin typeface="Comic Sans MS" pitchFamily="66" charset="0"/>
              </a:rPr>
              <a:t>3) В одной из пивных японского города </a:t>
            </a:r>
            <a:r>
              <a:rPr lang="ru-RU" sz="1200" dirty="0" err="1" smtClean="0">
                <a:latin typeface="Comic Sans MS" pitchFamily="66" charset="0"/>
              </a:rPr>
              <a:t>Матсуширо</a:t>
            </a:r>
            <a:r>
              <a:rPr lang="ru-RU" sz="1200" dirty="0" smtClean="0">
                <a:latin typeface="Comic Sans MS" pitchFamily="66" charset="0"/>
              </a:rPr>
              <a:t> висит объявление о том, что при землетрясении силой до трех баллов (по японской шкале) клиент получает бесплатно кружку пива.</a:t>
            </a:r>
            <a:r>
              <a:rPr lang="ru-RU" sz="1200" dirty="0" smtClean="0"/>
              <a:t/>
            </a:r>
            <a:br>
              <a:rPr lang="ru-RU" sz="1200" dirty="0" smtClean="0"/>
            </a:br>
            <a:r>
              <a:rPr lang="ru-RU" sz="1200" dirty="0" smtClean="0"/>
              <a:t/>
            </a:r>
            <a:br>
              <a:rPr lang="ru-RU" sz="1200" dirty="0" smtClean="0"/>
            </a:br>
            <a:endParaRPr lang="ru-RU" sz="1200" dirty="0"/>
          </a:p>
        </p:txBody>
      </p:sp>
      <p:sp>
        <p:nvSpPr>
          <p:cNvPr id="9" name="TextBox 8"/>
          <p:cNvSpPr txBox="1"/>
          <p:nvPr/>
        </p:nvSpPr>
        <p:spPr>
          <a:xfrm>
            <a:off x="133165" y="506027"/>
            <a:ext cx="2823099" cy="2677656"/>
          </a:xfrm>
          <a:prstGeom prst="rect">
            <a:avLst/>
          </a:prstGeom>
          <a:noFill/>
        </p:spPr>
        <p:txBody>
          <a:bodyPr wrap="square" rtlCol="0">
            <a:spAutoFit/>
          </a:bodyPr>
          <a:lstStyle/>
          <a:p>
            <a:r>
              <a:rPr lang="ru-RU" sz="1400" dirty="0" smtClean="0">
                <a:latin typeface="Comic Sans MS" pitchFamily="66" charset="0"/>
              </a:rPr>
              <a:t>1) Самое большое число жертв в наше время зарегистрировано при </a:t>
            </a:r>
            <a:r>
              <a:rPr lang="ru-RU" sz="1400" dirty="0" err="1" smtClean="0">
                <a:latin typeface="Comic Sans MS" pitchFamily="66" charset="0"/>
              </a:rPr>
              <a:t>Тянь-Шаньском</a:t>
            </a:r>
            <a:r>
              <a:rPr lang="ru-RU" sz="1400" dirty="0" smtClean="0">
                <a:latin typeface="Comic Sans MS" pitchFamily="66" charset="0"/>
              </a:rPr>
              <a:t> землетрясении (силой почти 8 баллов по шкале Рихтера), произошедшем в Восточном Китае в 1976 году. Тогда погибло около 700 тысяч человек.</a:t>
            </a:r>
            <a:r>
              <a:rPr lang="ru-RU" sz="1400" dirty="0" smtClean="0"/>
              <a:t/>
            </a:r>
            <a:br>
              <a:rPr lang="ru-RU" sz="1400" dirty="0" smtClean="0"/>
            </a:br>
            <a:r>
              <a:rPr lang="ru-RU" sz="1400" dirty="0" smtClean="0"/>
              <a:t/>
            </a:r>
            <a:br>
              <a:rPr lang="ru-RU" sz="1400" dirty="0" smtClean="0"/>
            </a:br>
            <a:endParaRPr lang="ru-RU" sz="1400" dirty="0"/>
          </a:p>
        </p:txBody>
      </p:sp>
      <p:sp>
        <p:nvSpPr>
          <p:cNvPr id="10" name="TextBox 9"/>
          <p:cNvSpPr txBox="1"/>
          <p:nvPr/>
        </p:nvSpPr>
        <p:spPr>
          <a:xfrm>
            <a:off x="5788241" y="165923"/>
            <a:ext cx="1926455" cy="1754326"/>
          </a:xfrm>
          <a:prstGeom prst="rect">
            <a:avLst/>
          </a:prstGeom>
          <a:noFill/>
        </p:spPr>
        <p:txBody>
          <a:bodyPr wrap="square" rtlCol="0">
            <a:spAutoFit/>
          </a:bodyPr>
          <a:lstStyle/>
          <a:p>
            <a:r>
              <a:rPr lang="ru-RU" sz="1200" dirty="0" smtClean="0">
                <a:latin typeface="Comic Sans MS" pitchFamily="66" charset="0"/>
              </a:rPr>
              <a:t>2) Первое землетрясение было описано в Китае в 1177 году до нашей эры. К 17 веку описания последствий землетрясений были опубликованы по всему миру.</a:t>
            </a:r>
            <a:endParaRPr lang="ru-RU" sz="1200" dirty="0">
              <a:latin typeface="Comic Sans MS" pitchFamily="66" charset="0"/>
            </a:endParaRPr>
          </a:p>
        </p:txBody>
      </p:sp>
      <p:pic>
        <p:nvPicPr>
          <p:cNvPr id="1028" name="Picture 4" descr="C:\Documents and Settings\User\Рабочий стол\aftershock2010al.jpg"/>
          <p:cNvPicPr>
            <a:picLocks noChangeAspect="1" noChangeArrowheads="1"/>
          </p:cNvPicPr>
          <p:nvPr/>
        </p:nvPicPr>
        <p:blipFill>
          <a:blip r:embed="rId4" cstate="print"/>
          <a:srcRect/>
          <a:stretch>
            <a:fillRect/>
          </a:stretch>
        </p:blipFill>
        <p:spPr bwMode="auto">
          <a:xfrm>
            <a:off x="194901" y="2747501"/>
            <a:ext cx="3757667" cy="2117462"/>
          </a:xfrm>
          <a:prstGeom prst="rect">
            <a:avLst/>
          </a:prstGeom>
          <a:ln>
            <a:noFill/>
          </a:ln>
          <a:effectLst>
            <a:softEdge rad="112500"/>
          </a:effectLst>
        </p:spPr>
      </p:pic>
      <p:pic>
        <p:nvPicPr>
          <p:cNvPr id="1029" name="Picture 5" descr="C:\Documents and Settings\User\Рабочий стол\klligrafi.jpg"/>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5532675" y="2069655"/>
            <a:ext cx="3611325" cy="2413569"/>
          </a:xfrm>
          <a:prstGeom prst="rect">
            <a:avLst/>
          </a:prstGeom>
          <a:ln>
            <a:noFill/>
          </a:ln>
          <a:effectLst>
            <a:softEdge rad="112500"/>
          </a:effectLst>
        </p:spPr>
      </p:pic>
      <p:pic>
        <p:nvPicPr>
          <p:cNvPr id="1030" name="Picture 6" descr="C:\Documents and Settings\User\Рабочий стол\332017db6b7d08cbc0be8a7b98f13a74.jpg"/>
          <p:cNvPicPr>
            <a:picLocks noChangeAspect="1" noChangeArrowheads="1"/>
          </p:cNvPicPr>
          <p:nvPr/>
        </p:nvPicPr>
        <p:blipFill>
          <a:blip r:embed="rId6" cstate="print"/>
          <a:srcRect/>
          <a:stretch>
            <a:fillRect/>
          </a:stretch>
        </p:blipFill>
        <p:spPr bwMode="auto">
          <a:xfrm>
            <a:off x="5353235" y="4516959"/>
            <a:ext cx="3036163" cy="2341042"/>
          </a:xfrm>
          <a:prstGeom prst="rect">
            <a:avLst/>
          </a:prstGeom>
          <a:ln>
            <a:noFill/>
          </a:ln>
          <a:effectLst>
            <a:softEdge rad="112500"/>
          </a:effectLst>
        </p:spPr>
      </p:pic>
    </p:spTree>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23562A2-C426-41B1-8EBE-8B3EE5784A3B}" type="slidenum">
              <a:rPr lang="ru-RU" smtClean="0"/>
              <a:pPr/>
              <a:t>2</a:t>
            </a:fld>
            <a:endParaRPr lang="ru-RU"/>
          </a:p>
        </p:txBody>
      </p:sp>
      <p:sp>
        <p:nvSpPr>
          <p:cNvPr id="3" name="Прямоугольник 2"/>
          <p:cNvSpPr/>
          <p:nvPr/>
        </p:nvSpPr>
        <p:spPr>
          <a:xfrm>
            <a:off x="0" y="665611"/>
            <a:ext cx="9144000" cy="5420299"/>
          </a:xfrm>
          <a:prstGeom prst="rect">
            <a:avLst/>
          </a:prstGeom>
          <a:solidFill>
            <a:schemeClr val="lt1">
              <a:alpha val="7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u="sng"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latin typeface="Comic Sans MS" pitchFamily="66" charset="0"/>
              </a:rPr>
              <a:t>Землетрясения</a:t>
            </a:r>
            <a:r>
              <a:rPr lang="ru-RU"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pitchFamily="66" charset="0"/>
              </a:rPr>
              <a:t> </a:t>
            </a:r>
            <a:r>
              <a:rPr lang="ru-RU" b="1" dirty="0" smtClean="0">
                <a:solidFill>
                  <a:schemeClr val="tx1"/>
                </a:solidFill>
                <a:latin typeface="Comic Sans MS" pitchFamily="66" charset="0"/>
              </a:rPr>
              <a:t>— подземные толчки и колебания поверхности Земли, вызванные естественными причинами (главным образом тектоническими процессами), или (иногда) искусственными процессами (взрывы, заполнение водохранилищ, обрушение подземных полостей горных выработок). Небольшие толчки могут вызываться также подъёмом лавы при вулканических извержениях.</a:t>
            </a:r>
            <a:endParaRPr lang="ru-RU" dirty="0"/>
          </a:p>
        </p:txBody>
      </p:sp>
      <p:sp>
        <p:nvSpPr>
          <p:cNvPr id="4" name="TextBox 3"/>
          <p:cNvSpPr txBox="1"/>
          <p:nvPr/>
        </p:nvSpPr>
        <p:spPr>
          <a:xfrm>
            <a:off x="2027852" y="753038"/>
            <a:ext cx="5199961" cy="1323439"/>
          </a:xfrm>
          <a:prstGeom prst="rect">
            <a:avLst/>
          </a:prstGeom>
          <a:noFill/>
        </p:spPr>
        <p:txBody>
          <a:bodyPr wrap="square" rtlCol="0">
            <a:spAutoFit/>
          </a:bodyPr>
          <a:lstStyle/>
          <a:p>
            <a:pPr algn="ctr"/>
            <a:r>
              <a:rPr lang="ru-RU" sz="4000" b="1" dirty="0" smtClean="0"/>
              <a:t>Что такое землетрясение?</a:t>
            </a:r>
            <a:endParaRPr lang="ru-RU" sz="4000" b="1" dirty="0"/>
          </a:p>
        </p:txBody>
      </p:sp>
      <p:sp>
        <p:nvSpPr>
          <p:cNvPr id="5" name="TextBox 4"/>
          <p:cNvSpPr txBox="1"/>
          <p:nvPr/>
        </p:nvSpPr>
        <p:spPr>
          <a:xfrm>
            <a:off x="705079" y="1774744"/>
            <a:ext cx="5199961" cy="584775"/>
          </a:xfrm>
          <a:prstGeom prst="rect">
            <a:avLst/>
          </a:prstGeom>
          <a:noFill/>
        </p:spPr>
        <p:txBody>
          <a:bodyPr wrap="square" rtlCol="0">
            <a:spAutoFit/>
          </a:bodyPr>
          <a:lstStyle/>
          <a:p>
            <a:endParaRPr lang="ru-RU" sz="3200" dirty="0">
              <a:solidFill>
                <a:schemeClr val="tx1">
                  <a:lumMod val="85000"/>
                  <a:lumOff val="15000"/>
                </a:schemeClr>
              </a:solidFill>
            </a:endParaRPr>
          </a:p>
        </p:txBody>
      </p:sp>
      <p:cxnSp>
        <p:nvCxnSpPr>
          <p:cNvPr id="6" name="Прямая соединительная линия 5"/>
          <p:cNvCxnSpPr/>
          <p:nvPr/>
        </p:nvCxnSpPr>
        <p:spPr>
          <a:xfrm>
            <a:off x="561172" y="1503964"/>
            <a:ext cx="8053330" cy="0"/>
          </a:xfrm>
          <a:prstGeom prst="line">
            <a:avLst/>
          </a:prstGeom>
          <a:ln w="28575">
            <a:solidFill>
              <a:srgbClr val="92D050"/>
            </a:solidFill>
            <a:prstDash val="lgDashDot"/>
          </a:ln>
        </p:spPr>
        <p:style>
          <a:lnRef idx="1">
            <a:schemeClr val="accent6"/>
          </a:lnRef>
          <a:fillRef idx="0">
            <a:schemeClr val="accent6"/>
          </a:fillRef>
          <a:effectRef idx="0">
            <a:schemeClr val="accent6"/>
          </a:effectRef>
          <a:fontRef idx="minor">
            <a:schemeClr val="tx1"/>
          </a:fontRef>
        </p:style>
      </p:cxnSp>
      <p:pic>
        <p:nvPicPr>
          <p:cNvPr id="4098" name="Picture 2" descr="C:\Documents and Settings\User\Рабочий стол\damage13-jpg.jpg"/>
          <p:cNvPicPr>
            <a:picLocks noChangeAspect="1" noChangeArrowheads="1"/>
          </p:cNvPicPr>
          <p:nvPr/>
        </p:nvPicPr>
        <p:blipFill>
          <a:blip r:embed="rId3" cstate="print"/>
          <a:srcRect/>
          <a:stretch>
            <a:fillRect/>
          </a:stretch>
        </p:blipFill>
        <p:spPr bwMode="auto">
          <a:xfrm>
            <a:off x="5672831" y="4254623"/>
            <a:ext cx="3471169" cy="2603377"/>
          </a:xfrm>
          <a:prstGeom prst="rect">
            <a:avLst/>
          </a:prstGeom>
          <a:ln>
            <a:noFill/>
          </a:ln>
          <a:effectLst>
            <a:softEdge rad="112500"/>
          </a:effectLst>
        </p:spPr>
      </p:pic>
    </p:spTree>
    <p:extLst>
      <p:ext uri="{BB962C8B-B14F-4D97-AF65-F5344CB8AC3E}">
        <p14:creationId xmlns="" xmlns:p14="http://schemas.microsoft.com/office/powerpoint/2010/main" val="48268665"/>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6557102" y="6356351"/>
            <a:ext cx="2057400" cy="365125"/>
          </a:xfrm>
        </p:spPr>
        <p:txBody>
          <a:bodyPr/>
          <a:lstStyle/>
          <a:p>
            <a:fld id="{E23562A2-C426-41B1-8EBE-8B3EE5784A3B}" type="slidenum">
              <a:rPr lang="ru-RU" smtClean="0"/>
              <a:pPr/>
              <a:t>3</a:t>
            </a:fld>
            <a:endParaRPr lang="ru-RU" dirty="0"/>
          </a:p>
        </p:txBody>
      </p:sp>
      <p:sp>
        <p:nvSpPr>
          <p:cNvPr id="3" name="Прямоугольник 2"/>
          <p:cNvSpPr/>
          <p:nvPr/>
        </p:nvSpPr>
        <p:spPr>
          <a:xfrm>
            <a:off x="490151" y="674488"/>
            <a:ext cx="8053330" cy="5420299"/>
          </a:xfrm>
          <a:prstGeom prst="rect">
            <a:avLst/>
          </a:prstGeom>
          <a:solidFill>
            <a:schemeClr val="lt1">
              <a:alpha val="7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b="1" dirty="0" smtClean="0"/>
              <a:t> </a:t>
            </a:r>
            <a:endParaRPr lang="ru-RU" b="1" dirty="0">
              <a:latin typeface="Arial" pitchFamily="34" charset="0"/>
              <a:cs typeface="Arial" pitchFamily="34" charset="0"/>
            </a:endParaRPr>
          </a:p>
        </p:txBody>
      </p:sp>
      <p:sp>
        <p:nvSpPr>
          <p:cNvPr id="5" name="TextBox 4"/>
          <p:cNvSpPr txBox="1"/>
          <p:nvPr/>
        </p:nvSpPr>
        <p:spPr>
          <a:xfrm>
            <a:off x="705079" y="717528"/>
            <a:ext cx="5199961" cy="707886"/>
          </a:xfrm>
          <a:prstGeom prst="rect">
            <a:avLst/>
          </a:prstGeom>
          <a:noFill/>
        </p:spPr>
        <p:txBody>
          <a:bodyPr wrap="square" rtlCol="0">
            <a:spAutoFit/>
          </a:bodyPr>
          <a:lstStyle/>
          <a:p>
            <a:endParaRPr lang="ru-RU" sz="4000" dirty="0">
              <a:solidFill>
                <a:srgbClr val="0070C0"/>
              </a:solidFill>
            </a:endParaRPr>
          </a:p>
        </p:txBody>
      </p:sp>
      <p:sp>
        <p:nvSpPr>
          <p:cNvPr id="6" name="TextBox 5"/>
          <p:cNvSpPr txBox="1"/>
          <p:nvPr/>
        </p:nvSpPr>
        <p:spPr>
          <a:xfrm>
            <a:off x="705079" y="1774744"/>
            <a:ext cx="5199961" cy="584775"/>
          </a:xfrm>
          <a:prstGeom prst="rect">
            <a:avLst/>
          </a:prstGeom>
          <a:noFill/>
        </p:spPr>
        <p:txBody>
          <a:bodyPr wrap="square" rtlCol="0">
            <a:spAutoFit/>
          </a:bodyPr>
          <a:lstStyle/>
          <a:p>
            <a:endParaRPr lang="ru-RU" sz="3200" dirty="0">
              <a:solidFill>
                <a:schemeClr val="tx1">
                  <a:lumMod val="85000"/>
                  <a:lumOff val="15000"/>
                </a:schemeClr>
              </a:solidFill>
            </a:endParaRPr>
          </a:p>
        </p:txBody>
      </p:sp>
      <p:cxnSp>
        <p:nvCxnSpPr>
          <p:cNvPr id="8" name="Прямая соединительная линия 7"/>
          <p:cNvCxnSpPr/>
          <p:nvPr/>
        </p:nvCxnSpPr>
        <p:spPr>
          <a:xfrm>
            <a:off x="543417" y="1512842"/>
            <a:ext cx="8053330" cy="0"/>
          </a:xfrm>
          <a:prstGeom prst="line">
            <a:avLst/>
          </a:prstGeom>
          <a:ln w="28575">
            <a:solidFill>
              <a:srgbClr val="92D050"/>
            </a:solidFill>
            <a:prstDash val="lgDashDot"/>
          </a:ln>
        </p:spPr>
        <p:style>
          <a:lnRef idx="1">
            <a:schemeClr val="accent6"/>
          </a:lnRef>
          <a:fillRef idx="0">
            <a:schemeClr val="accent6"/>
          </a:fillRef>
          <a:effectRef idx="0">
            <a:schemeClr val="accent6"/>
          </a:effectRef>
          <a:fontRef idx="minor">
            <a:schemeClr val="tx1"/>
          </a:fontRef>
        </p:style>
      </p:cxnSp>
      <p:sp>
        <p:nvSpPr>
          <p:cNvPr id="9" name="Прямоугольник 8"/>
          <p:cNvSpPr/>
          <p:nvPr/>
        </p:nvSpPr>
        <p:spPr>
          <a:xfrm>
            <a:off x="688019" y="1522028"/>
            <a:ext cx="6236563" cy="1200329"/>
          </a:xfrm>
          <a:prstGeom prst="rect">
            <a:avLst/>
          </a:prstGeom>
        </p:spPr>
        <p:txBody>
          <a:bodyPr wrap="square">
            <a:spAutoFit/>
          </a:bodyPr>
          <a:lstStyle/>
          <a:p>
            <a:r>
              <a:rPr lang="ru-RU" b="1" i="1" u="sng" spc="50" dirty="0" smtClean="0">
                <a:ln w="12700" cmpd="sng">
                  <a:solidFill>
                    <a:schemeClr val="accent6">
                      <a:satMod val="120000"/>
                      <a:shade val="80000"/>
                    </a:schemeClr>
                  </a:solidFill>
                  <a:prstDash val="solid"/>
                </a:ln>
                <a:effectLst>
                  <a:glow rad="53100">
                    <a:schemeClr val="accent6">
                      <a:satMod val="180000"/>
                      <a:alpha val="30000"/>
                    </a:schemeClr>
                  </a:glow>
                </a:effectLst>
                <a:latin typeface="Comic Sans MS" pitchFamily="66" charset="0"/>
              </a:rPr>
              <a:t>Очагом землетрясения</a:t>
            </a:r>
            <a:r>
              <a:rPr lang="ru-RU" b="1" spc="50" dirty="0" smtClean="0">
                <a:ln w="12700" cmpd="sng">
                  <a:solidFill>
                    <a:schemeClr val="accent6">
                      <a:satMod val="120000"/>
                      <a:shade val="80000"/>
                    </a:schemeClr>
                  </a:solidFill>
                  <a:prstDash val="solid"/>
                </a:ln>
                <a:effectLst>
                  <a:glow rad="53100">
                    <a:schemeClr val="accent6">
                      <a:satMod val="180000"/>
                      <a:alpha val="30000"/>
                    </a:schemeClr>
                  </a:glow>
                </a:effectLst>
                <a:latin typeface="Comic Sans MS" pitchFamily="66" charset="0"/>
              </a:rPr>
              <a:t> </a:t>
            </a:r>
            <a:r>
              <a:rPr lang="ru-RU" dirty="0" smtClean="0">
                <a:latin typeface="Comic Sans MS" pitchFamily="66" charset="0"/>
              </a:rPr>
              <a:t>называют место в земных глубинах, где зарождается землетрясение, откуда во все стороны расходятся упругие сейсмические волны.</a:t>
            </a:r>
            <a:endParaRPr lang="ru-RU" dirty="0"/>
          </a:p>
        </p:txBody>
      </p:sp>
      <p:pic>
        <p:nvPicPr>
          <p:cNvPr id="5122" name="Picture 2" descr="C:\Documents and Settings\User\Рабочий стол\002.jpg"/>
          <p:cNvPicPr>
            <a:picLocks noChangeAspect="1" noChangeArrowheads="1"/>
          </p:cNvPicPr>
          <p:nvPr/>
        </p:nvPicPr>
        <p:blipFill>
          <a:blip r:embed="rId2" cstate="print"/>
          <a:srcRect/>
          <a:stretch>
            <a:fillRect/>
          </a:stretch>
        </p:blipFill>
        <p:spPr bwMode="auto">
          <a:xfrm>
            <a:off x="6152225" y="4060494"/>
            <a:ext cx="2991775" cy="2797505"/>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550415" y="2716567"/>
            <a:ext cx="5663954" cy="2062103"/>
          </a:xfrm>
          <a:prstGeom prst="rect">
            <a:avLst/>
          </a:prstGeom>
          <a:noFill/>
        </p:spPr>
        <p:txBody>
          <a:bodyPr wrap="square" rtlCol="0">
            <a:spAutoFit/>
          </a:bodyPr>
          <a:lstStyle/>
          <a:p>
            <a:pPr algn="ctr"/>
            <a:r>
              <a:rPr lang="ru-RU" sz="1600" dirty="0" smtClean="0">
                <a:latin typeface="Comic Sans MS" pitchFamily="66" charset="0"/>
                <a:cs typeface="Arial" pitchFamily="34" charset="0"/>
              </a:rPr>
              <a:t>Место внутри земной коры, откуда исходит сотрясение, называют очагом землетрясения или </a:t>
            </a:r>
            <a:r>
              <a:rPr lang="ru-RU" sz="1600" b="1" i="1" spc="50" dirty="0" smtClean="0">
                <a:ln w="12700" cmpd="sng">
                  <a:solidFill>
                    <a:schemeClr val="accent6">
                      <a:satMod val="120000"/>
                      <a:shade val="80000"/>
                    </a:schemeClr>
                  </a:solidFill>
                  <a:prstDash val="solid"/>
                </a:ln>
                <a:effectLst>
                  <a:glow rad="53100">
                    <a:schemeClr val="accent6">
                      <a:satMod val="180000"/>
                      <a:alpha val="30000"/>
                    </a:schemeClr>
                  </a:glow>
                </a:effectLst>
                <a:latin typeface="Comic Sans MS" pitchFamily="66" charset="0"/>
                <a:cs typeface="Arial" pitchFamily="34" charset="0"/>
              </a:rPr>
              <a:t>гипоцентром</a:t>
            </a:r>
            <a:r>
              <a:rPr lang="ru-RU" sz="1600" i="1" dirty="0" smtClean="0">
                <a:latin typeface="Comic Sans MS" pitchFamily="66" charset="0"/>
                <a:cs typeface="Arial" pitchFamily="34" charset="0"/>
              </a:rPr>
              <a:t>. </a:t>
            </a:r>
          </a:p>
          <a:p>
            <a:pPr algn="ctr"/>
            <a:r>
              <a:rPr lang="ru-RU" sz="1600" dirty="0" smtClean="0">
                <a:latin typeface="Comic Sans MS" pitchFamily="66" charset="0"/>
                <a:cs typeface="Arial" pitchFamily="34" charset="0"/>
              </a:rPr>
              <a:t>Очаг землетрясения в большинстве случаев представляет собой не точку, а линию или даже целую площадь.  Район, лежащий на поверхности Земли прямо над очагом землетрясения, называется </a:t>
            </a:r>
            <a:r>
              <a:rPr lang="ru-RU" sz="1600" b="1" i="1" spc="50" dirty="0" smtClean="0">
                <a:ln w="12700" cmpd="sng">
                  <a:solidFill>
                    <a:schemeClr val="accent6">
                      <a:satMod val="120000"/>
                      <a:shade val="80000"/>
                    </a:schemeClr>
                  </a:solidFill>
                  <a:prstDash val="solid"/>
                </a:ln>
                <a:effectLst>
                  <a:glow rad="53100">
                    <a:schemeClr val="accent6">
                      <a:satMod val="180000"/>
                      <a:alpha val="30000"/>
                    </a:schemeClr>
                  </a:glow>
                </a:effectLst>
                <a:latin typeface="Comic Sans MS" pitchFamily="66" charset="0"/>
                <a:cs typeface="Arial" pitchFamily="34" charset="0"/>
              </a:rPr>
              <a:t>эпицентром</a:t>
            </a:r>
            <a:r>
              <a:rPr lang="ru-RU" sz="1600" b="1" spc="50" dirty="0" smtClean="0">
                <a:ln w="12700" cmpd="sng">
                  <a:solidFill>
                    <a:schemeClr val="accent6">
                      <a:satMod val="120000"/>
                      <a:shade val="80000"/>
                    </a:schemeClr>
                  </a:solidFill>
                  <a:prstDash val="solid"/>
                </a:ln>
                <a:effectLst>
                  <a:glow rad="53100">
                    <a:schemeClr val="accent6">
                      <a:satMod val="180000"/>
                      <a:alpha val="30000"/>
                    </a:schemeClr>
                  </a:glow>
                </a:effectLst>
                <a:latin typeface="Comic Sans MS" pitchFamily="66" charset="0"/>
                <a:cs typeface="Arial" pitchFamily="34" charset="0"/>
              </a:rPr>
              <a:t>.</a:t>
            </a:r>
            <a:r>
              <a:rPr lang="ru-RU" sz="1600" dirty="0" smtClean="0">
                <a:latin typeface="Comic Sans MS" pitchFamily="66" charset="0"/>
                <a:cs typeface="Arial" pitchFamily="34" charset="0"/>
              </a:rPr>
              <a:t> </a:t>
            </a:r>
            <a:endParaRPr lang="ru-RU" sz="1600" b="1" dirty="0">
              <a:latin typeface="Comic Sans MS" pitchFamily="66" charset="0"/>
              <a:cs typeface="Arial" pitchFamily="34" charset="0"/>
            </a:endParaRPr>
          </a:p>
        </p:txBody>
      </p:sp>
    </p:spTree>
    <p:extLst>
      <p:ext uri="{BB962C8B-B14F-4D97-AF65-F5344CB8AC3E}">
        <p14:creationId xmlns="" xmlns:p14="http://schemas.microsoft.com/office/powerpoint/2010/main" val="2445155221"/>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6557102" y="6356351"/>
            <a:ext cx="2057400" cy="365125"/>
          </a:xfrm>
        </p:spPr>
        <p:txBody>
          <a:bodyPr/>
          <a:lstStyle/>
          <a:p>
            <a:fld id="{E23562A2-C426-41B1-8EBE-8B3EE5784A3B}" type="slidenum">
              <a:rPr lang="ru-RU" smtClean="0"/>
              <a:pPr/>
              <a:t>4</a:t>
            </a:fld>
            <a:endParaRPr lang="ru-RU" dirty="0"/>
          </a:p>
        </p:txBody>
      </p:sp>
      <p:sp>
        <p:nvSpPr>
          <p:cNvPr id="3" name="Прямоугольник 2"/>
          <p:cNvSpPr/>
          <p:nvPr/>
        </p:nvSpPr>
        <p:spPr>
          <a:xfrm>
            <a:off x="543417" y="656733"/>
            <a:ext cx="8053330" cy="5420299"/>
          </a:xfrm>
          <a:prstGeom prst="rect">
            <a:avLst/>
          </a:prstGeom>
          <a:solidFill>
            <a:schemeClr val="lt1">
              <a:alpha val="7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600" b="1" dirty="0" smtClean="0">
              <a:latin typeface="Arial" pitchFamily="34" charset="0"/>
              <a:cs typeface="Arial" pitchFamily="34" charset="0"/>
            </a:endParaRPr>
          </a:p>
          <a:p>
            <a:pPr algn="ctr"/>
            <a:r>
              <a:rPr lang="ru-RU" sz="1600" b="1" dirty="0" smtClean="0">
                <a:latin typeface="Arial" pitchFamily="34" charset="0"/>
                <a:cs typeface="Arial" pitchFamily="34" charset="0"/>
              </a:rPr>
              <a:t>Самые большие землетрясения на Земле происходят в основном в поясах совпадающих с границами тектонических плит. Наиболее важным поясом сейсмической активности является Тихоокеанский пояс, который затрагивает многие густонаселенные прибрежные регионы вокруг Тихого океана, такие как Новая Зеландия, Новая Гвинея, Япония, Алеутские острова, Аляска и западное побережье Северной и Южной Америки. Здесь происходит 80 процентов всех землетрясений земного шара</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            </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             </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           .</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           </a:t>
            </a:r>
            <a:endParaRPr lang="ru-RU" sz="1600" b="1" dirty="0">
              <a:latin typeface="Arial" pitchFamily="34" charset="0"/>
              <a:cs typeface="Arial" pitchFamily="34" charset="0"/>
            </a:endParaRPr>
          </a:p>
        </p:txBody>
      </p:sp>
      <p:sp>
        <p:nvSpPr>
          <p:cNvPr id="5" name="TextBox 4"/>
          <p:cNvSpPr txBox="1"/>
          <p:nvPr/>
        </p:nvSpPr>
        <p:spPr>
          <a:xfrm>
            <a:off x="705079" y="717528"/>
            <a:ext cx="5199961" cy="707886"/>
          </a:xfrm>
          <a:prstGeom prst="rect">
            <a:avLst/>
          </a:prstGeom>
          <a:noFill/>
        </p:spPr>
        <p:txBody>
          <a:bodyPr wrap="square" rtlCol="0">
            <a:spAutoFit/>
          </a:bodyPr>
          <a:lstStyle/>
          <a:p>
            <a:endParaRPr lang="ru-RU" sz="4000" dirty="0">
              <a:solidFill>
                <a:srgbClr val="0070C0"/>
              </a:solidFill>
            </a:endParaRPr>
          </a:p>
        </p:txBody>
      </p:sp>
      <p:sp>
        <p:nvSpPr>
          <p:cNvPr id="6" name="TextBox 5"/>
          <p:cNvSpPr txBox="1"/>
          <p:nvPr/>
        </p:nvSpPr>
        <p:spPr>
          <a:xfrm>
            <a:off x="705079" y="1774744"/>
            <a:ext cx="5199961" cy="584775"/>
          </a:xfrm>
          <a:prstGeom prst="rect">
            <a:avLst/>
          </a:prstGeom>
          <a:noFill/>
        </p:spPr>
        <p:txBody>
          <a:bodyPr wrap="square" rtlCol="0">
            <a:spAutoFit/>
          </a:bodyPr>
          <a:lstStyle/>
          <a:p>
            <a:endParaRPr lang="ru-RU" sz="3200" dirty="0">
              <a:solidFill>
                <a:schemeClr val="tx1">
                  <a:lumMod val="85000"/>
                  <a:lumOff val="15000"/>
                </a:schemeClr>
              </a:solidFill>
            </a:endParaRPr>
          </a:p>
        </p:txBody>
      </p:sp>
      <p:cxnSp>
        <p:nvCxnSpPr>
          <p:cNvPr id="8" name="Прямая соединительная линия 7"/>
          <p:cNvCxnSpPr/>
          <p:nvPr/>
        </p:nvCxnSpPr>
        <p:spPr>
          <a:xfrm>
            <a:off x="561172" y="1503964"/>
            <a:ext cx="8053330" cy="0"/>
          </a:xfrm>
          <a:prstGeom prst="line">
            <a:avLst/>
          </a:prstGeom>
          <a:ln w="28575">
            <a:solidFill>
              <a:srgbClr val="92D050"/>
            </a:solidFill>
            <a:prstDash val="lgDashDot"/>
          </a:ln>
        </p:spPr>
        <p:style>
          <a:lnRef idx="1">
            <a:schemeClr val="accent6"/>
          </a:lnRef>
          <a:fillRef idx="0">
            <a:schemeClr val="accent6"/>
          </a:fillRef>
          <a:effectRef idx="0">
            <a:schemeClr val="accent6"/>
          </a:effectRef>
          <a:fontRef idx="minor">
            <a:schemeClr val="tx1"/>
          </a:fontRef>
        </p:style>
      </p:cxnSp>
      <p:pic>
        <p:nvPicPr>
          <p:cNvPr id="4098" name="Picture 2" descr="C:\Documents and Settings\User\Рабочий стол\tectonic-plates_1831842c (1).jpg"/>
          <p:cNvPicPr>
            <a:picLocks noChangeAspect="1" noChangeArrowheads="1"/>
          </p:cNvPicPr>
          <p:nvPr/>
        </p:nvPicPr>
        <p:blipFill>
          <a:blip r:embed="rId2" cstate="print"/>
          <a:srcRect/>
          <a:stretch>
            <a:fillRect/>
          </a:stretch>
        </p:blipFill>
        <p:spPr bwMode="auto">
          <a:xfrm>
            <a:off x="3710865" y="3651657"/>
            <a:ext cx="4882965" cy="3046546"/>
          </a:xfrm>
          <a:prstGeom prst="rect">
            <a:avLst/>
          </a:prstGeom>
          <a:ln>
            <a:noFill/>
          </a:ln>
          <a:effectLst>
            <a:softEdge rad="112500"/>
          </a:effectLst>
        </p:spPr>
      </p:pic>
    </p:spTree>
    <p:extLst>
      <p:ext uri="{BB962C8B-B14F-4D97-AF65-F5344CB8AC3E}">
        <p14:creationId xmlns="" xmlns:p14="http://schemas.microsoft.com/office/powerpoint/2010/main" val="2445155221"/>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6557102" y="6356351"/>
            <a:ext cx="2057400" cy="365125"/>
          </a:xfrm>
        </p:spPr>
        <p:txBody>
          <a:bodyPr/>
          <a:lstStyle/>
          <a:p>
            <a:fld id="{E23562A2-C426-41B1-8EBE-8B3EE5784A3B}" type="slidenum">
              <a:rPr lang="ru-RU" smtClean="0"/>
              <a:pPr/>
              <a:t>5</a:t>
            </a:fld>
            <a:endParaRPr lang="ru-RU" dirty="0"/>
          </a:p>
        </p:txBody>
      </p:sp>
      <p:sp>
        <p:nvSpPr>
          <p:cNvPr id="3" name="Прямоугольник 2"/>
          <p:cNvSpPr/>
          <p:nvPr/>
        </p:nvSpPr>
        <p:spPr>
          <a:xfrm>
            <a:off x="0" y="0"/>
            <a:ext cx="9144000" cy="6858000"/>
          </a:xfrm>
          <a:prstGeom prst="rect">
            <a:avLst/>
          </a:prstGeom>
          <a:solidFill>
            <a:schemeClr val="lt1">
              <a:alpha val="7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marL="609600" indent="-609600"/>
            <a:endParaRPr lang="ru-RU" sz="1600" dirty="0" smtClean="0"/>
          </a:p>
        </p:txBody>
      </p:sp>
      <p:sp>
        <p:nvSpPr>
          <p:cNvPr id="5" name="TextBox 4"/>
          <p:cNvSpPr txBox="1"/>
          <p:nvPr/>
        </p:nvSpPr>
        <p:spPr>
          <a:xfrm>
            <a:off x="705079" y="717528"/>
            <a:ext cx="5199961" cy="707886"/>
          </a:xfrm>
          <a:prstGeom prst="rect">
            <a:avLst/>
          </a:prstGeom>
          <a:noFill/>
        </p:spPr>
        <p:txBody>
          <a:bodyPr wrap="square" rtlCol="0">
            <a:spAutoFit/>
          </a:bodyPr>
          <a:lstStyle/>
          <a:p>
            <a:endParaRPr lang="ru-RU" sz="4000" dirty="0">
              <a:solidFill>
                <a:srgbClr val="0070C0"/>
              </a:solidFill>
            </a:endParaRPr>
          </a:p>
        </p:txBody>
      </p:sp>
      <p:sp>
        <p:nvSpPr>
          <p:cNvPr id="6" name="TextBox 5"/>
          <p:cNvSpPr txBox="1"/>
          <p:nvPr/>
        </p:nvSpPr>
        <p:spPr>
          <a:xfrm>
            <a:off x="705079" y="1774744"/>
            <a:ext cx="5199961" cy="584775"/>
          </a:xfrm>
          <a:prstGeom prst="rect">
            <a:avLst/>
          </a:prstGeom>
          <a:noFill/>
        </p:spPr>
        <p:txBody>
          <a:bodyPr wrap="square" rtlCol="0">
            <a:spAutoFit/>
          </a:bodyPr>
          <a:lstStyle/>
          <a:p>
            <a:endParaRPr lang="ru-RU" sz="3200" dirty="0">
              <a:solidFill>
                <a:schemeClr val="tx1">
                  <a:lumMod val="85000"/>
                  <a:lumOff val="15000"/>
                </a:schemeClr>
              </a:solidFill>
            </a:endParaRPr>
          </a:p>
        </p:txBody>
      </p:sp>
      <p:cxnSp>
        <p:nvCxnSpPr>
          <p:cNvPr id="8" name="Прямая соединительная линия 7"/>
          <p:cNvCxnSpPr/>
          <p:nvPr/>
        </p:nvCxnSpPr>
        <p:spPr>
          <a:xfrm>
            <a:off x="543417" y="1512842"/>
            <a:ext cx="8053330" cy="0"/>
          </a:xfrm>
          <a:prstGeom prst="line">
            <a:avLst/>
          </a:prstGeom>
          <a:ln w="28575">
            <a:solidFill>
              <a:srgbClr val="92D050"/>
            </a:solidFill>
            <a:prstDash val="lgDashDot"/>
          </a:ln>
        </p:spPr>
        <p:style>
          <a:lnRef idx="1">
            <a:schemeClr val="accent6"/>
          </a:lnRef>
          <a:fillRef idx="0">
            <a:schemeClr val="accent6"/>
          </a:fillRef>
          <a:effectRef idx="0">
            <a:schemeClr val="accent6"/>
          </a:effectRef>
          <a:fontRef idx="minor">
            <a:schemeClr val="tx1"/>
          </a:fontRef>
        </p:style>
      </p:cxnSp>
      <p:sp>
        <p:nvSpPr>
          <p:cNvPr id="12" name="TextBox 11"/>
          <p:cNvSpPr txBox="1"/>
          <p:nvPr/>
        </p:nvSpPr>
        <p:spPr>
          <a:xfrm>
            <a:off x="399494" y="168674"/>
            <a:ext cx="6196613" cy="461665"/>
          </a:xfrm>
          <a:prstGeom prst="rect">
            <a:avLst/>
          </a:prstGeom>
          <a:noFill/>
        </p:spPr>
        <p:txBody>
          <a:bodyPr wrap="square" rtlCol="0">
            <a:spAutoFit/>
          </a:bodyPr>
          <a:lstStyle/>
          <a:p>
            <a:pPr marL="609600" indent="-609600"/>
            <a:r>
              <a:rPr lang="ru-RU" sz="2400" b="1" spc="50" dirty="0" smtClean="0">
                <a:ln w="12700" cmpd="sng">
                  <a:solidFill>
                    <a:schemeClr val="accent6">
                      <a:satMod val="120000"/>
                      <a:shade val="80000"/>
                    </a:schemeClr>
                  </a:solidFill>
                  <a:prstDash val="solid"/>
                </a:ln>
                <a:effectLst>
                  <a:glow rad="53100">
                    <a:schemeClr val="accent6">
                      <a:satMod val="180000"/>
                      <a:alpha val="30000"/>
                    </a:schemeClr>
                  </a:glow>
                </a:effectLst>
                <a:latin typeface="Comic Sans MS" pitchFamily="66" charset="0"/>
              </a:rPr>
              <a:t>Признаки близкого землетрясения:</a:t>
            </a:r>
          </a:p>
        </p:txBody>
      </p:sp>
      <p:sp>
        <p:nvSpPr>
          <p:cNvPr id="13" name="TextBox 12"/>
          <p:cNvSpPr txBox="1"/>
          <p:nvPr/>
        </p:nvSpPr>
        <p:spPr>
          <a:xfrm>
            <a:off x="0" y="967667"/>
            <a:ext cx="7767961" cy="5509200"/>
          </a:xfrm>
          <a:prstGeom prst="rect">
            <a:avLst/>
          </a:prstGeom>
          <a:noFill/>
        </p:spPr>
        <p:txBody>
          <a:bodyPr wrap="square" rtlCol="0">
            <a:spAutoFit/>
          </a:bodyPr>
          <a:lstStyle/>
          <a:p>
            <a:pPr marL="609600" indent="-609600">
              <a:buAutoNum type="arabicParenR"/>
            </a:pPr>
            <a:r>
              <a:rPr lang="ru-RU" sz="1600" dirty="0" smtClean="0">
                <a:latin typeface="Comic Sans MS" pitchFamily="66" charset="0"/>
              </a:rPr>
              <a:t>резкие изменения уровня воды </a:t>
            </a:r>
          </a:p>
          <a:p>
            <a:pPr marL="609600" indent="-609600"/>
            <a:r>
              <a:rPr lang="ru-RU" sz="1600" dirty="0" smtClean="0">
                <a:latin typeface="Comic Sans MS" pitchFamily="66" charset="0"/>
              </a:rPr>
              <a:t>в водоемах или ее помутнение;</a:t>
            </a:r>
          </a:p>
          <a:p>
            <a:pPr marL="609600" indent="-609600"/>
            <a:endParaRPr lang="ru-RU" sz="1600" dirty="0" smtClean="0">
              <a:latin typeface="Comic Sans MS" pitchFamily="66" charset="0"/>
            </a:endParaRPr>
          </a:p>
          <a:p>
            <a:pPr marL="609600" indent="-609600">
              <a:buAutoNum type="arabicParenR" startAt="2"/>
            </a:pPr>
            <a:r>
              <a:rPr lang="ru-RU" sz="1600" dirty="0" smtClean="0">
                <a:latin typeface="Comic Sans MS" pitchFamily="66" charset="0"/>
              </a:rPr>
              <a:t>запах газа в районах, где раньше </a:t>
            </a:r>
          </a:p>
          <a:p>
            <a:pPr marL="609600" indent="-609600"/>
            <a:r>
              <a:rPr lang="ru-RU" sz="1600" dirty="0" smtClean="0">
                <a:latin typeface="Comic Sans MS" pitchFamily="66" charset="0"/>
              </a:rPr>
              <a:t>этого не было;</a:t>
            </a:r>
          </a:p>
          <a:p>
            <a:pPr marL="609600" indent="-609600"/>
            <a:endParaRPr lang="ru-RU" sz="1600" dirty="0" smtClean="0">
              <a:latin typeface="Comic Sans MS" pitchFamily="66" charset="0"/>
            </a:endParaRPr>
          </a:p>
          <a:p>
            <a:pPr marL="609600" indent="-609600"/>
            <a:r>
              <a:rPr lang="ru-RU" sz="1600" dirty="0" smtClean="0">
                <a:latin typeface="Comic Sans MS" pitchFamily="66" charset="0"/>
              </a:rPr>
              <a:t>3) беспокойство птиц и домашних животных;</a:t>
            </a:r>
          </a:p>
          <a:p>
            <a:pPr marL="609600" indent="-609600"/>
            <a:endParaRPr lang="ru-RU" sz="1600" dirty="0" smtClean="0">
              <a:latin typeface="Comic Sans MS" pitchFamily="66" charset="0"/>
            </a:endParaRPr>
          </a:p>
          <a:p>
            <a:pPr marL="609600" indent="-609600"/>
            <a:r>
              <a:rPr lang="ru-RU" sz="1600" dirty="0" smtClean="0">
                <a:latin typeface="Comic Sans MS" pitchFamily="66" charset="0"/>
              </a:rPr>
              <a:t>4) слабые толчки земной поверхности;</a:t>
            </a:r>
          </a:p>
          <a:p>
            <a:pPr marL="609600" indent="-609600"/>
            <a:endParaRPr lang="ru-RU" sz="1600" dirty="0" smtClean="0">
              <a:latin typeface="Comic Sans MS" pitchFamily="66" charset="0"/>
            </a:endParaRPr>
          </a:p>
          <a:p>
            <a:pPr marL="609600" indent="-609600"/>
            <a:endParaRPr lang="ru-RU" sz="1600" dirty="0" smtClean="0">
              <a:latin typeface="Comic Sans MS" pitchFamily="66" charset="0"/>
            </a:endParaRPr>
          </a:p>
          <a:p>
            <a:pPr marL="609600" indent="-609600"/>
            <a:endParaRPr lang="ru-RU" sz="1600" dirty="0" smtClean="0">
              <a:latin typeface="Comic Sans MS" pitchFamily="66" charset="0"/>
            </a:endParaRPr>
          </a:p>
          <a:p>
            <a:pPr marL="609600" indent="-609600"/>
            <a:endParaRPr lang="ru-RU" sz="1600" dirty="0" smtClean="0">
              <a:latin typeface="Comic Sans MS" pitchFamily="66" charset="0"/>
            </a:endParaRPr>
          </a:p>
          <a:p>
            <a:pPr marL="609600" indent="-609600"/>
            <a:endParaRPr lang="ru-RU" sz="1600" dirty="0" smtClean="0">
              <a:latin typeface="Comic Sans MS" pitchFamily="66" charset="0"/>
            </a:endParaRPr>
          </a:p>
          <a:p>
            <a:pPr marL="609600" indent="-609600"/>
            <a:endParaRPr lang="ru-RU" sz="1600" dirty="0" smtClean="0">
              <a:latin typeface="Comic Sans MS" pitchFamily="66" charset="0"/>
            </a:endParaRPr>
          </a:p>
          <a:p>
            <a:pPr marL="609600" indent="-609600"/>
            <a:endParaRPr lang="ru-RU" sz="1600" dirty="0" smtClean="0">
              <a:latin typeface="Comic Sans MS" pitchFamily="66" charset="0"/>
            </a:endParaRPr>
          </a:p>
          <a:p>
            <a:pPr marL="609600" indent="-609600"/>
            <a:endParaRPr lang="ru-RU" sz="1600" dirty="0" smtClean="0">
              <a:latin typeface="Comic Sans MS" pitchFamily="66" charset="0"/>
            </a:endParaRPr>
          </a:p>
          <a:p>
            <a:pPr marL="609600" indent="-609600"/>
            <a:endParaRPr lang="ru-RU" sz="1600" dirty="0" smtClean="0">
              <a:latin typeface="Comic Sans MS" pitchFamily="66" charset="0"/>
            </a:endParaRPr>
          </a:p>
          <a:p>
            <a:pPr marL="609600" indent="-609600"/>
            <a:endParaRPr lang="ru-RU" sz="1600" dirty="0" smtClean="0">
              <a:latin typeface="Comic Sans MS" pitchFamily="66" charset="0"/>
            </a:endParaRPr>
          </a:p>
          <a:p>
            <a:pPr marL="609600" indent="-609600"/>
            <a:endParaRPr lang="ru-RU" sz="1600" dirty="0" smtClean="0">
              <a:latin typeface="Comic Sans MS" pitchFamily="66" charset="0"/>
            </a:endParaRPr>
          </a:p>
          <a:p>
            <a:pPr marL="609600" indent="-609600"/>
            <a:r>
              <a:rPr lang="ru-RU" sz="1600" dirty="0" smtClean="0">
                <a:latin typeface="Comic Sans MS" pitchFamily="66" charset="0"/>
              </a:rPr>
              <a:t>5) нарушение в работе радио, телеграфа, электромагнитных приборов.</a:t>
            </a:r>
          </a:p>
          <a:p>
            <a:endParaRPr lang="ru-RU" sz="1600" dirty="0"/>
          </a:p>
        </p:txBody>
      </p:sp>
      <p:pic>
        <p:nvPicPr>
          <p:cNvPr id="6146" name="Picture 2" descr="C:\Documents and Settings\User\Рабочий стол\гифки-землетрясение-pixel-art-1482618.gif"/>
          <p:cNvPicPr>
            <a:picLocks noChangeAspect="1" noChangeArrowheads="1"/>
          </p:cNvPicPr>
          <p:nvPr/>
        </p:nvPicPr>
        <p:blipFill>
          <a:blip r:embed="rId2" cstate="print"/>
          <a:srcRect/>
          <a:stretch>
            <a:fillRect/>
          </a:stretch>
        </p:blipFill>
        <p:spPr bwMode="auto">
          <a:xfrm>
            <a:off x="0" y="3207243"/>
            <a:ext cx="3550184" cy="2527731"/>
          </a:xfrm>
          <a:prstGeom prst="rect">
            <a:avLst/>
          </a:prstGeom>
          <a:ln>
            <a:noFill/>
          </a:ln>
          <a:effectLst>
            <a:softEdge rad="112500"/>
          </a:effectLst>
        </p:spPr>
      </p:pic>
      <p:pic>
        <p:nvPicPr>
          <p:cNvPr id="6147" name="Picture 3" descr="C:\Documents and Settings\User\Рабочий стол\bca1bba6514bf57754d999e4a443975e0867515c_676.jpg"/>
          <p:cNvPicPr>
            <a:picLocks noChangeAspect="1" noChangeArrowheads="1"/>
          </p:cNvPicPr>
          <p:nvPr/>
        </p:nvPicPr>
        <p:blipFill>
          <a:blip r:embed="rId3" cstate="print"/>
          <a:srcRect/>
          <a:stretch>
            <a:fillRect/>
          </a:stretch>
        </p:blipFill>
        <p:spPr bwMode="auto">
          <a:xfrm>
            <a:off x="4749553" y="1509202"/>
            <a:ext cx="2325947" cy="2446374"/>
          </a:xfrm>
          <a:prstGeom prst="rect">
            <a:avLst/>
          </a:prstGeom>
          <a:ln>
            <a:noFill/>
          </a:ln>
          <a:effectLst>
            <a:softEdge rad="112500"/>
          </a:effectLst>
        </p:spPr>
      </p:pic>
      <p:pic>
        <p:nvPicPr>
          <p:cNvPr id="6150" name="Picture 6" descr="C:\Documents and Settings\User\Рабочий стол\0c2957896668542841fec8f28a3617f6.jpg"/>
          <p:cNvPicPr>
            <a:picLocks noChangeAspect="1" noChangeArrowheads="1"/>
          </p:cNvPicPr>
          <p:nvPr/>
        </p:nvPicPr>
        <p:blipFill>
          <a:blip r:embed="rId4" cstate="print"/>
          <a:srcRect/>
          <a:stretch>
            <a:fillRect/>
          </a:stretch>
        </p:blipFill>
        <p:spPr bwMode="auto">
          <a:xfrm>
            <a:off x="3987354" y="3968353"/>
            <a:ext cx="2697532" cy="1720384"/>
          </a:xfrm>
          <a:prstGeom prst="rect">
            <a:avLst/>
          </a:prstGeom>
          <a:ln>
            <a:noFill/>
          </a:ln>
          <a:effectLst>
            <a:softEdge rad="112500"/>
          </a:effectLst>
        </p:spPr>
      </p:pic>
      <p:pic>
        <p:nvPicPr>
          <p:cNvPr id="6151" name="Picture 7" descr="C:\Documents and Settings\User\Рабочий стол\1383632931_radio.jpg"/>
          <p:cNvPicPr>
            <a:picLocks noChangeAspect="1" noChangeArrowheads="1"/>
          </p:cNvPicPr>
          <p:nvPr/>
        </p:nvPicPr>
        <p:blipFill>
          <a:blip r:embed="rId5" cstate="print"/>
          <a:srcRect/>
          <a:stretch>
            <a:fillRect/>
          </a:stretch>
        </p:blipFill>
        <p:spPr bwMode="auto">
          <a:xfrm>
            <a:off x="7155402" y="4098726"/>
            <a:ext cx="1837677" cy="2759274"/>
          </a:xfrm>
          <a:prstGeom prst="rect">
            <a:avLst/>
          </a:prstGeom>
          <a:noFill/>
        </p:spPr>
      </p:pic>
    </p:spTree>
    <p:extLst>
      <p:ext uri="{BB962C8B-B14F-4D97-AF65-F5344CB8AC3E}">
        <p14:creationId xmlns="" xmlns:p14="http://schemas.microsoft.com/office/powerpoint/2010/main" val="2445155221"/>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6557102" y="6356351"/>
            <a:ext cx="2057400" cy="365125"/>
          </a:xfrm>
        </p:spPr>
        <p:txBody>
          <a:bodyPr/>
          <a:lstStyle/>
          <a:p>
            <a:fld id="{E23562A2-C426-41B1-8EBE-8B3EE5784A3B}" type="slidenum">
              <a:rPr lang="ru-RU" smtClean="0"/>
              <a:pPr/>
              <a:t>6</a:t>
            </a:fld>
            <a:endParaRPr lang="ru-RU" dirty="0"/>
          </a:p>
        </p:txBody>
      </p:sp>
      <p:sp>
        <p:nvSpPr>
          <p:cNvPr id="3" name="Прямоугольник 2"/>
          <p:cNvSpPr/>
          <p:nvPr/>
        </p:nvSpPr>
        <p:spPr>
          <a:xfrm>
            <a:off x="0" y="0"/>
            <a:ext cx="9143999" cy="6857999"/>
          </a:xfrm>
          <a:prstGeom prst="rect">
            <a:avLst/>
          </a:prstGeom>
          <a:solidFill>
            <a:schemeClr val="lt1">
              <a:alpha val="7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smtClean="0">
                <a:latin typeface="Comic Sans MS" pitchFamily="66" charset="0"/>
              </a:rPr>
              <a:t/>
            </a:r>
            <a:br>
              <a:rPr lang="ru-RU" sz="1600" dirty="0" smtClean="0">
                <a:latin typeface="Comic Sans MS" pitchFamily="66" charset="0"/>
              </a:rPr>
            </a:br>
            <a:endParaRPr lang="ru-RU" b="1" dirty="0">
              <a:latin typeface="Comic Sans MS" pitchFamily="66" charset="0"/>
              <a:cs typeface="Arial" pitchFamily="34" charset="0"/>
            </a:endParaRPr>
          </a:p>
        </p:txBody>
      </p:sp>
      <p:sp>
        <p:nvSpPr>
          <p:cNvPr id="5" name="TextBox 4"/>
          <p:cNvSpPr txBox="1"/>
          <p:nvPr/>
        </p:nvSpPr>
        <p:spPr>
          <a:xfrm>
            <a:off x="705079" y="717528"/>
            <a:ext cx="5199961" cy="707886"/>
          </a:xfrm>
          <a:prstGeom prst="rect">
            <a:avLst/>
          </a:prstGeom>
          <a:noFill/>
        </p:spPr>
        <p:txBody>
          <a:bodyPr wrap="square" rtlCol="0">
            <a:spAutoFit/>
          </a:bodyPr>
          <a:lstStyle/>
          <a:p>
            <a:endParaRPr lang="ru-RU" sz="4000" dirty="0">
              <a:solidFill>
                <a:srgbClr val="0070C0"/>
              </a:solidFill>
            </a:endParaRPr>
          </a:p>
        </p:txBody>
      </p:sp>
      <p:sp>
        <p:nvSpPr>
          <p:cNvPr id="6" name="TextBox 5"/>
          <p:cNvSpPr txBox="1"/>
          <p:nvPr/>
        </p:nvSpPr>
        <p:spPr>
          <a:xfrm>
            <a:off x="705079" y="1774744"/>
            <a:ext cx="5199961" cy="584775"/>
          </a:xfrm>
          <a:prstGeom prst="rect">
            <a:avLst/>
          </a:prstGeom>
          <a:noFill/>
        </p:spPr>
        <p:txBody>
          <a:bodyPr wrap="square" rtlCol="0">
            <a:spAutoFit/>
          </a:bodyPr>
          <a:lstStyle/>
          <a:p>
            <a:endParaRPr lang="ru-RU" sz="3200" dirty="0">
              <a:solidFill>
                <a:schemeClr val="tx1">
                  <a:lumMod val="85000"/>
                  <a:lumOff val="15000"/>
                </a:schemeClr>
              </a:solidFill>
            </a:endParaRPr>
          </a:p>
        </p:txBody>
      </p:sp>
      <p:cxnSp>
        <p:nvCxnSpPr>
          <p:cNvPr id="8" name="Прямая соединительная линия 7"/>
          <p:cNvCxnSpPr/>
          <p:nvPr/>
        </p:nvCxnSpPr>
        <p:spPr>
          <a:xfrm>
            <a:off x="543417" y="1512842"/>
            <a:ext cx="8053330" cy="0"/>
          </a:xfrm>
          <a:prstGeom prst="line">
            <a:avLst/>
          </a:prstGeom>
          <a:ln w="28575">
            <a:solidFill>
              <a:srgbClr val="92D050"/>
            </a:solidFill>
            <a:prstDash val="lgDashDot"/>
          </a:ln>
        </p:spPr>
        <p:style>
          <a:lnRef idx="1">
            <a:schemeClr val="accent6"/>
          </a:lnRef>
          <a:fillRef idx="0">
            <a:schemeClr val="accent6"/>
          </a:fillRef>
          <a:effectRef idx="0">
            <a:schemeClr val="accent6"/>
          </a:effectRef>
          <a:fontRef idx="minor">
            <a:schemeClr val="tx1"/>
          </a:fontRef>
        </p:style>
      </p:cxnSp>
      <p:sp>
        <p:nvSpPr>
          <p:cNvPr id="9" name="TextBox 8"/>
          <p:cNvSpPr txBox="1"/>
          <p:nvPr/>
        </p:nvSpPr>
        <p:spPr>
          <a:xfrm>
            <a:off x="1349406" y="932155"/>
            <a:ext cx="6116714" cy="369332"/>
          </a:xfrm>
          <a:prstGeom prst="rect">
            <a:avLst/>
          </a:prstGeom>
          <a:noFill/>
        </p:spPr>
        <p:txBody>
          <a:bodyPr wrap="square" rtlCol="0">
            <a:spAutoFit/>
          </a:bodyPr>
          <a:lstStyle/>
          <a:p>
            <a:endParaRPr lang="ru-RU" dirty="0"/>
          </a:p>
        </p:txBody>
      </p:sp>
      <p:sp>
        <p:nvSpPr>
          <p:cNvPr id="10" name="TextBox 9"/>
          <p:cNvSpPr txBox="1"/>
          <p:nvPr/>
        </p:nvSpPr>
        <p:spPr>
          <a:xfrm>
            <a:off x="1599461" y="125768"/>
            <a:ext cx="6116714" cy="400110"/>
          </a:xfrm>
          <a:prstGeom prst="rect">
            <a:avLst/>
          </a:prstGeom>
          <a:noFill/>
        </p:spPr>
        <p:txBody>
          <a:bodyPr wrap="square" rtlCol="0">
            <a:spAutoFit/>
          </a:bodyPr>
          <a:lstStyle/>
          <a:p>
            <a:pPr algn="ctr"/>
            <a:r>
              <a:rPr lang="ru-RU" sz="2000" b="1" spc="50" dirty="0" smtClean="0">
                <a:ln w="12700" cmpd="sng">
                  <a:solidFill>
                    <a:schemeClr val="accent6">
                      <a:satMod val="120000"/>
                      <a:shade val="80000"/>
                    </a:schemeClr>
                  </a:solidFill>
                  <a:prstDash val="solid"/>
                </a:ln>
                <a:effectLst>
                  <a:glow rad="53100">
                    <a:schemeClr val="accent6">
                      <a:satMod val="180000"/>
                      <a:alpha val="30000"/>
                    </a:schemeClr>
                  </a:glow>
                </a:effectLst>
                <a:latin typeface="Comic Sans MS" pitchFamily="66" charset="0"/>
              </a:rPr>
              <a:t>Как вести себя во время землетрясения</a:t>
            </a:r>
            <a:endParaRPr lang="ru-RU" sz="2000" b="1" spc="50" dirty="0">
              <a:ln w="12700" cmpd="sng">
                <a:solidFill>
                  <a:schemeClr val="accent6">
                    <a:satMod val="120000"/>
                    <a:shade val="80000"/>
                  </a:schemeClr>
                </a:solidFill>
                <a:prstDash val="solid"/>
              </a:ln>
              <a:effectLst>
                <a:glow rad="53100">
                  <a:schemeClr val="accent6">
                    <a:satMod val="180000"/>
                    <a:alpha val="30000"/>
                  </a:schemeClr>
                </a:glow>
              </a:effectLst>
              <a:latin typeface="Comic Sans MS" pitchFamily="66" charset="0"/>
            </a:endParaRPr>
          </a:p>
        </p:txBody>
      </p:sp>
      <p:pic>
        <p:nvPicPr>
          <p:cNvPr id="12" name="Рисунок 11" descr="Рисунок4.jpg"/>
          <p:cNvPicPr>
            <a:picLocks noChangeAspect="1"/>
          </p:cNvPicPr>
          <p:nvPr/>
        </p:nvPicPr>
        <p:blipFill>
          <a:blip r:embed="rId2" cstate="print"/>
          <a:stretch>
            <a:fillRect/>
          </a:stretch>
        </p:blipFill>
        <p:spPr>
          <a:xfrm>
            <a:off x="1287262" y="669135"/>
            <a:ext cx="6676008" cy="4682183"/>
          </a:xfrm>
          <a:prstGeom prst="rect">
            <a:avLst/>
          </a:prstGeom>
        </p:spPr>
      </p:pic>
      <p:sp>
        <p:nvSpPr>
          <p:cNvPr id="14" name="TextBox 13"/>
          <p:cNvSpPr txBox="1"/>
          <p:nvPr/>
        </p:nvSpPr>
        <p:spPr>
          <a:xfrm>
            <a:off x="0" y="5166803"/>
            <a:ext cx="6995604" cy="1754326"/>
          </a:xfrm>
          <a:prstGeom prst="rect">
            <a:avLst/>
          </a:prstGeom>
          <a:noFill/>
        </p:spPr>
        <p:txBody>
          <a:bodyPr wrap="square" rtlCol="0">
            <a:spAutoFit/>
          </a:bodyPr>
          <a:lstStyle/>
          <a:p>
            <a:r>
              <a:rPr lang="ru-RU" b="1" i="1" dirty="0" smtClean="0">
                <a:solidFill>
                  <a:srgbClr val="FF0000"/>
                </a:solidFill>
                <a:latin typeface="Comic Sans MS" pitchFamily="66" charset="0"/>
              </a:rPr>
              <a:t>Если землетрясение началось: </a:t>
            </a:r>
          </a:p>
          <a:p>
            <a:r>
              <a:rPr lang="ru-RU" dirty="0" smtClean="0">
                <a:latin typeface="Comic Sans MS" pitchFamily="66" charset="0"/>
              </a:rPr>
              <a:t>1 - при колебании пола не поддавайтесь панике; </a:t>
            </a:r>
            <a:br>
              <a:rPr lang="ru-RU" dirty="0" smtClean="0">
                <a:latin typeface="Comic Sans MS" pitchFamily="66" charset="0"/>
              </a:rPr>
            </a:br>
            <a:r>
              <a:rPr lang="ru-RU" dirty="0" smtClean="0">
                <a:latin typeface="Comic Sans MS" pitchFamily="66" charset="0"/>
              </a:rPr>
              <a:t>2 - срочно возьмите с собой документы; </a:t>
            </a:r>
            <a:br>
              <a:rPr lang="ru-RU" dirty="0" smtClean="0">
                <a:latin typeface="Comic Sans MS" pitchFamily="66" charset="0"/>
              </a:rPr>
            </a:br>
            <a:r>
              <a:rPr lang="ru-RU" dirty="0" smtClean="0">
                <a:latin typeface="Comic Sans MS" pitchFamily="66" charset="0"/>
              </a:rPr>
              <a:t>3 - выходите из здания по лестнице, не пользуясь лифтом; </a:t>
            </a:r>
            <a:br>
              <a:rPr lang="ru-RU" dirty="0" smtClean="0">
                <a:latin typeface="Comic Sans MS" pitchFamily="66" charset="0"/>
              </a:rPr>
            </a:br>
            <a:r>
              <a:rPr lang="ru-RU" dirty="0" smtClean="0">
                <a:latin typeface="Comic Sans MS" pitchFamily="66" charset="0"/>
              </a:rPr>
              <a:t>4 - выходите из населенного пункта по центру улицы, так как здания могут обрушиться</a:t>
            </a:r>
            <a:endParaRPr lang="ru-RU" dirty="0">
              <a:latin typeface="Comic Sans MS" pitchFamily="66" charset="0"/>
            </a:endParaRPr>
          </a:p>
        </p:txBody>
      </p:sp>
    </p:spTree>
    <p:extLst>
      <p:ext uri="{BB962C8B-B14F-4D97-AF65-F5344CB8AC3E}">
        <p14:creationId xmlns="" xmlns:p14="http://schemas.microsoft.com/office/powerpoint/2010/main" val="2445155221"/>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6557102" y="6356351"/>
            <a:ext cx="2057400" cy="365125"/>
          </a:xfrm>
        </p:spPr>
        <p:txBody>
          <a:bodyPr/>
          <a:lstStyle/>
          <a:p>
            <a:fld id="{E23562A2-C426-41B1-8EBE-8B3EE5784A3B}" type="slidenum">
              <a:rPr lang="ru-RU" smtClean="0"/>
              <a:pPr/>
              <a:t>7</a:t>
            </a:fld>
            <a:endParaRPr lang="ru-RU" dirty="0"/>
          </a:p>
        </p:txBody>
      </p:sp>
      <p:sp>
        <p:nvSpPr>
          <p:cNvPr id="3" name="Прямоугольник 2"/>
          <p:cNvSpPr/>
          <p:nvPr/>
        </p:nvSpPr>
        <p:spPr>
          <a:xfrm>
            <a:off x="0" y="0"/>
            <a:ext cx="9143999" cy="6858000"/>
          </a:xfrm>
          <a:prstGeom prst="rect">
            <a:avLst/>
          </a:prstGeom>
          <a:solidFill>
            <a:schemeClr val="lt1">
              <a:alpha val="7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marL="609600" indent="-609600"/>
            <a:endParaRPr lang="ru-RU" sz="1600" dirty="0" smtClean="0"/>
          </a:p>
        </p:txBody>
      </p:sp>
      <p:sp>
        <p:nvSpPr>
          <p:cNvPr id="5" name="TextBox 4"/>
          <p:cNvSpPr txBox="1"/>
          <p:nvPr/>
        </p:nvSpPr>
        <p:spPr>
          <a:xfrm>
            <a:off x="705079" y="717528"/>
            <a:ext cx="5199961" cy="707886"/>
          </a:xfrm>
          <a:prstGeom prst="rect">
            <a:avLst/>
          </a:prstGeom>
          <a:noFill/>
        </p:spPr>
        <p:txBody>
          <a:bodyPr wrap="square" rtlCol="0">
            <a:spAutoFit/>
          </a:bodyPr>
          <a:lstStyle/>
          <a:p>
            <a:endParaRPr lang="ru-RU" sz="4000" dirty="0">
              <a:solidFill>
                <a:srgbClr val="0070C0"/>
              </a:solidFill>
            </a:endParaRPr>
          </a:p>
        </p:txBody>
      </p:sp>
      <p:sp>
        <p:nvSpPr>
          <p:cNvPr id="6" name="TextBox 5"/>
          <p:cNvSpPr txBox="1"/>
          <p:nvPr/>
        </p:nvSpPr>
        <p:spPr>
          <a:xfrm>
            <a:off x="705079" y="1774744"/>
            <a:ext cx="5199961" cy="584775"/>
          </a:xfrm>
          <a:prstGeom prst="rect">
            <a:avLst/>
          </a:prstGeom>
          <a:noFill/>
        </p:spPr>
        <p:txBody>
          <a:bodyPr wrap="square" rtlCol="0">
            <a:spAutoFit/>
          </a:bodyPr>
          <a:lstStyle/>
          <a:p>
            <a:endParaRPr lang="ru-RU" sz="3200" dirty="0">
              <a:solidFill>
                <a:schemeClr val="tx1">
                  <a:lumMod val="85000"/>
                  <a:lumOff val="15000"/>
                </a:schemeClr>
              </a:solidFill>
            </a:endParaRPr>
          </a:p>
        </p:txBody>
      </p:sp>
      <p:cxnSp>
        <p:nvCxnSpPr>
          <p:cNvPr id="8" name="Прямая соединительная линия 7"/>
          <p:cNvCxnSpPr/>
          <p:nvPr/>
        </p:nvCxnSpPr>
        <p:spPr>
          <a:xfrm>
            <a:off x="543417" y="1512842"/>
            <a:ext cx="8053330" cy="0"/>
          </a:xfrm>
          <a:prstGeom prst="line">
            <a:avLst/>
          </a:prstGeom>
          <a:ln w="28575">
            <a:solidFill>
              <a:srgbClr val="92D050"/>
            </a:solidFill>
            <a:prstDash val="lgDashDot"/>
          </a:ln>
        </p:spPr>
        <p:style>
          <a:lnRef idx="1">
            <a:schemeClr val="accent6"/>
          </a:lnRef>
          <a:fillRef idx="0">
            <a:schemeClr val="accent6"/>
          </a:fillRef>
          <a:effectRef idx="0">
            <a:schemeClr val="accent6"/>
          </a:effectRef>
          <a:fontRef idx="minor">
            <a:schemeClr val="tx1"/>
          </a:fontRef>
        </p:style>
      </p:cxnSp>
      <p:sp>
        <p:nvSpPr>
          <p:cNvPr id="9" name="TextBox 8"/>
          <p:cNvSpPr txBox="1"/>
          <p:nvPr/>
        </p:nvSpPr>
        <p:spPr>
          <a:xfrm>
            <a:off x="1917576" y="0"/>
            <a:ext cx="5663953" cy="954107"/>
          </a:xfrm>
          <a:prstGeom prst="rect">
            <a:avLst/>
          </a:prstGeom>
          <a:noFill/>
        </p:spPr>
        <p:txBody>
          <a:bodyPr wrap="square" rtlCol="0">
            <a:spAutoFit/>
          </a:bodyPr>
          <a:lstStyle/>
          <a:p>
            <a:pPr algn="ctr"/>
            <a:r>
              <a:rPr lang="ru-RU" sz="2800" b="1" spc="50" dirty="0" smtClean="0">
                <a:ln w="12700" cmpd="sng">
                  <a:solidFill>
                    <a:schemeClr val="accent6">
                      <a:satMod val="120000"/>
                      <a:shade val="80000"/>
                    </a:schemeClr>
                  </a:solidFill>
                  <a:prstDash val="solid"/>
                </a:ln>
                <a:effectLst>
                  <a:glow rad="53100">
                    <a:schemeClr val="accent6">
                      <a:satMod val="180000"/>
                      <a:alpha val="30000"/>
                    </a:schemeClr>
                  </a:glow>
                </a:effectLst>
              </a:rPr>
              <a:t>Как вести себя во время землетрясения</a:t>
            </a:r>
            <a:endParaRPr lang="ru-RU" sz="2800" b="1" spc="50" dirty="0">
              <a:ln w="12700" cmpd="sng">
                <a:solidFill>
                  <a:schemeClr val="accent6">
                    <a:satMod val="120000"/>
                    <a:shade val="80000"/>
                  </a:schemeClr>
                </a:solidFill>
                <a:prstDash val="solid"/>
              </a:ln>
              <a:effectLst>
                <a:glow rad="53100">
                  <a:schemeClr val="accent6">
                    <a:satMod val="180000"/>
                    <a:alpha val="30000"/>
                  </a:schemeClr>
                </a:glow>
              </a:effectLst>
            </a:endParaRPr>
          </a:p>
        </p:txBody>
      </p:sp>
      <p:pic>
        <p:nvPicPr>
          <p:cNvPr id="10" name="Рисунок 9" descr="Рисунок5.jpg"/>
          <p:cNvPicPr>
            <a:picLocks noChangeAspect="1"/>
          </p:cNvPicPr>
          <p:nvPr/>
        </p:nvPicPr>
        <p:blipFill>
          <a:blip r:embed="rId2" cstate="print"/>
          <a:stretch>
            <a:fillRect/>
          </a:stretch>
        </p:blipFill>
        <p:spPr>
          <a:xfrm>
            <a:off x="1056442" y="890659"/>
            <a:ext cx="7146524" cy="4460644"/>
          </a:xfrm>
          <a:prstGeom prst="rect">
            <a:avLst/>
          </a:prstGeom>
        </p:spPr>
      </p:pic>
      <p:sp>
        <p:nvSpPr>
          <p:cNvPr id="11" name="TextBox 10"/>
          <p:cNvSpPr txBox="1"/>
          <p:nvPr/>
        </p:nvSpPr>
        <p:spPr>
          <a:xfrm>
            <a:off x="399495" y="5257562"/>
            <a:ext cx="7759083" cy="1600438"/>
          </a:xfrm>
          <a:prstGeom prst="rect">
            <a:avLst/>
          </a:prstGeom>
          <a:noFill/>
        </p:spPr>
        <p:txBody>
          <a:bodyPr wrap="square" rtlCol="0">
            <a:spAutoFit/>
          </a:bodyPr>
          <a:lstStyle/>
          <a:p>
            <a:r>
              <a:rPr lang="ru-RU" sz="1400" b="1" i="1" dirty="0" smtClean="0">
                <a:solidFill>
                  <a:srgbClr val="FF0000"/>
                </a:solidFill>
                <a:latin typeface="Comic Sans MS" pitchFamily="66" charset="0"/>
              </a:rPr>
              <a:t>Если землетрясение началось неожиданно, когда вы находитесь в помещении: </a:t>
            </a:r>
            <a:br>
              <a:rPr lang="ru-RU" sz="1400" b="1" i="1" dirty="0" smtClean="0">
                <a:solidFill>
                  <a:srgbClr val="FF0000"/>
                </a:solidFill>
                <a:latin typeface="Comic Sans MS" pitchFamily="66" charset="0"/>
              </a:rPr>
            </a:br>
            <a:r>
              <a:rPr lang="ru-RU" sz="1400" dirty="0" smtClean="0">
                <a:latin typeface="Comic Sans MS" pitchFamily="66" charset="0"/>
              </a:rPr>
              <a:t>1 - встаньте в дверной проем у внутренней стены; </a:t>
            </a:r>
            <a:br>
              <a:rPr lang="ru-RU" sz="1400" dirty="0" smtClean="0">
                <a:latin typeface="Comic Sans MS" pitchFamily="66" charset="0"/>
              </a:rPr>
            </a:br>
            <a:r>
              <a:rPr lang="ru-RU" sz="1400" dirty="0" smtClean="0">
                <a:latin typeface="Comic Sans MS" pitchFamily="66" charset="0"/>
              </a:rPr>
              <a:t>2 - при обрушении потолка, спрячьтесь под столом; </a:t>
            </a:r>
            <a:br>
              <a:rPr lang="ru-RU" sz="1400" dirty="0" smtClean="0">
                <a:latin typeface="Comic Sans MS" pitchFamily="66" charset="0"/>
              </a:rPr>
            </a:br>
            <a:r>
              <a:rPr lang="ru-RU" sz="1400" dirty="0" smtClean="0">
                <a:latin typeface="Comic Sans MS" pitchFamily="66" charset="0"/>
              </a:rPr>
              <a:t>3 - в темноте пользуйтесь фонариком. а не спичками и свечами; </a:t>
            </a:r>
            <a:br>
              <a:rPr lang="ru-RU" sz="1400" dirty="0" smtClean="0">
                <a:latin typeface="Comic Sans MS" pitchFamily="66" charset="0"/>
              </a:rPr>
            </a:br>
            <a:r>
              <a:rPr lang="ru-RU" sz="1400" dirty="0" smtClean="0">
                <a:latin typeface="Comic Sans MS" pitchFamily="66" charset="0"/>
              </a:rPr>
              <a:t>4 - по лестнице подъезда спускайтесь, спиной прижимаясь к стене; </a:t>
            </a:r>
            <a:br>
              <a:rPr lang="ru-RU" sz="1400" dirty="0" smtClean="0">
                <a:latin typeface="Comic Sans MS" pitchFamily="66" charset="0"/>
              </a:rPr>
            </a:br>
            <a:r>
              <a:rPr lang="ru-RU" sz="1400" dirty="0" smtClean="0">
                <a:latin typeface="Comic Sans MS" pitchFamily="66" charset="0"/>
              </a:rPr>
              <a:t>5 - на улице старайтесь выбираться через боковые улицы в стороне от бегущей в панике толпы </a:t>
            </a:r>
            <a:endParaRPr lang="ru-RU" sz="1400" dirty="0">
              <a:latin typeface="Comic Sans MS" pitchFamily="66" charset="0"/>
            </a:endParaRPr>
          </a:p>
        </p:txBody>
      </p:sp>
    </p:spTree>
    <p:extLst>
      <p:ext uri="{BB962C8B-B14F-4D97-AF65-F5344CB8AC3E}">
        <p14:creationId xmlns="" xmlns:p14="http://schemas.microsoft.com/office/powerpoint/2010/main" val="2445155221"/>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33165" y="115410"/>
            <a:ext cx="8788893" cy="6578353"/>
          </a:xfrm>
          <a:prstGeom prst="rect">
            <a:avLst/>
          </a:prstGeom>
          <a:solidFill>
            <a:schemeClr val="lt1">
              <a:alpha val="7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marL="609600" indent="-609600"/>
            <a:endParaRPr lang="ru-RU" sz="1600" dirty="0" smtClean="0"/>
          </a:p>
        </p:txBody>
      </p:sp>
      <p:sp>
        <p:nvSpPr>
          <p:cNvPr id="2" name="TextBox 1"/>
          <p:cNvSpPr txBox="1"/>
          <p:nvPr/>
        </p:nvSpPr>
        <p:spPr>
          <a:xfrm>
            <a:off x="0" y="0"/>
            <a:ext cx="8358245" cy="584775"/>
          </a:xfrm>
          <a:prstGeom prst="rect">
            <a:avLst/>
          </a:prstGeom>
          <a:noFill/>
        </p:spPr>
        <p:txBody>
          <a:bodyPr wrap="square" rtlCol="0">
            <a:spAutoFit/>
          </a:bodyPr>
          <a:lstStyle/>
          <a:p>
            <a:pPr algn="ctr"/>
            <a:r>
              <a:rPr lang="ru-RU" sz="3200" b="1" spc="50" dirty="0" smtClean="0">
                <a:ln w="12700" cmpd="sng">
                  <a:solidFill>
                    <a:schemeClr val="accent6">
                      <a:satMod val="120000"/>
                      <a:shade val="80000"/>
                    </a:schemeClr>
                  </a:solidFill>
                  <a:prstDash val="solid"/>
                </a:ln>
                <a:effectLst>
                  <a:glow rad="53100">
                    <a:schemeClr val="accent6">
                      <a:satMod val="180000"/>
                      <a:alpha val="30000"/>
                    </a:schemeClr>
                  </a:glow>
                </a:effectLst>
              </a:rPr>
              <a:t>Помни!</a:t>
            </a:r>
            <a:endParaRPr lang="ru-RU" sz="3200" b="1" spc="50" dirty="0">
              <a:ln w="12700" cmpd="sng">
                <a:solidFill>
                  <a:schemeClr val="accent6">
                    <a:satMod val="120000"/>
                    <a:shade val="80000"/>
                  </a:schemeClr>
                </a:solidFill>
                <a:prstDash val="solid"/>
              </a:ln>
              <a:effectLst>
                <a:glow rad="53100">
                  <a:schemeClr val="accent6">
                    <a:satMod val="180000"/>
                    <a:alpha val="30000"/>
                  </a:schemeClr>
                </a:glow>
              </a:effectLst>
            </a:endParaRPr>
          </a:p>
        </p:txBody>
      </p:sp>
      <p:sp>
        <p:nvSpPr>
          <p:cNvPr id="3" name="TextBox 2"/>
          <p:cNvSpPr txBox="1"/>
          <p:nvPr/>
        </p:nvSpPr>
        <p:spPr>
          <a:xfrm>
            <a:off x="500034" y="571480"/>
            <a:ext cx="7643866" cy="1938992"/>
          </a:xfrm>
          <a:prstGeom prst="rect">
            <a:avLst/>
          </a:prstGeom>
          <a:noFill/>
        </p:spPr>
        <p:txBody>
          <a:bodyPr wrap="square" rtlCol="0">
            <a:spAutoFit/>
          </a:bodyPr>
          <a:lstStyle/>
          <a:p>
            <a:r>
              <a:rPr lang="ru-RU" sz="2400" dirty="0" smtClean="0"/>
              <a:t>Сильному землетрясению очень часто предшествуют слабые толчки - </a:t>
            </a:r>
            <a:r>
              <a:rPr lang="ru-RU" sz="2400" b="1" i="1" dirty="0" err="1" smtClean="0">
                <a:solidFill>
                  <a:schemeClr val="accent1">
                    <a:lumMod val="75000"/>
                  </a:schemeClr>
                </a:solidFill>
              </a:rPr>
              <a:t>форшоки</a:t>
            </a:r>
            <a:r>
              <a:rPr lang="ru-RU" sz="2400" dirty="0" smtClean="0">
                <a:solidFill>
                  <a:schemeClr val="accent1">
                    <a:lumMod val="75000"/>
                  </a:schemeClr>
                </a:solidFill>
              </a:rPr>
              <a:t>. </a:t>
            </a:r>
            <a:r>
              <a:rPr lang="ru-RU" sz="2400" dirty="0" smtClean="0"/>
              <a:t>Известно немало случаев, когда после первых слабых толчков люди покидали дома и тем самым  спасались от последующего, более сильного сотрясения.</a:t>
            </a:r>
            <a:endParaRPr lang="ru-RU" sz="2400" dirty="0"/>
          </a:p>
        </p:txBody>
      </p:sp>
      <p:sp>
        <p:nvSpPr>
          <p:cNvPr id="4" name="TextBox 3"/>
          <p:cNvSpPr txBox="1"/>
          <p:nvPr/>
        </p:nvSpPr>
        <p:spPr>
          <a:xfrm>
            <a:off x="4786314" y="2428868"/>
            <a:ext cx="4143404" cy="3139321"/>
          </a:xfrm>
          <a:prstGeom prst="rect">
            <a:avLst/>
          </a:prstGeom>
          <a:noFill/>
        </p:spPr>
        <p:txBody>
          <a:bodyPr wrap="square" rtlCol="0">
            <a:spAutoFit/>
          </a:bodyPr>
          <a:lstStyle/>
          <a:p>
            <a:r>
              <a:rPr lang="ru-RU" dirty="0" smtClean="0"/>
              <a:t>Ощутив колебания здания, увидев качание светильников, падение предметов, услышав нарастающий гул и звон бьющегося стекла, не поддавайтесь панике (от момента, когда вы почувствуете первые толчки, до опасных для здания колебаний у вас есть 15-20 с). Быстро выйдите из здания, взяв документы, деньги и предметы первой необходимости. </a:t>
            </a:r>
          </a:p>
          <a:p>
            <a:endParaRPr lang="ru-RU" dirty="0"/>
          </a:p>
        </p:txBody>
      </p:sp>
      <p:sp>
        <p:nvSpPr>
          <p:cNvPr id="6" name="TextBox 5"/>
          <p:cNvSpPr txBox="1"/>
          <p:nvPr/>
        </p:nvSpPr>
        <p:spPr>
          <a:xfrm>
            <a:off x="428596" y="5643578"/>
            <a:ext cx="8143932" cy="954107"/>
          </a:xfrm>
          <a:prstGeom prst="rect">
            <a:avLst/>
          </a:prstGeom>
          <a:noFill/>
        </p:spPr>
        <p:txBody>
          <a:bodyPr wrap="square" rtlCol="0">
            <a:spAutoFit/>
          </a:bodyPr>
          <a:lstStyle/>
          <a:p>
            <a:pPr algn="ctr"/>
            <a:r>
              <a:rPr lang="ru-RU" sz="2800" b="1" dirty="0" smtClean="0">
                <a:solidFill>
                  <a:srgbClr val="FF0000"/>
                </a:solidFill>
              </a:rPr>
              <a:t>При землетрясении спускайтесь по лестнице, </a:t>
            </a:r>
            <a:br>
              <a:rPr lang="ru-RU" sz="2800" b="1" dirty="0" smtClean="0">
                <a:solidFill>
                  <a:srgbClr val="FF0000"/>
                </a:solidFill>
              </a:rPr>
            </a:br>
            <a:r>
              <a:rPr lang="ru-RU" sz="2800" b="1" dirty="0" smtClean="0">
                <a:solidFill>
                  <a:srgbClr val="FF0000"/>
                </a:solidFill>
              </a:rPr>
              <a:t>а не в лифте! </a:t>
            </a:r>
            <a:endParaRPr lang="ru-RU" sz="2800" dirty="0">
              <a:solidFill>
                <a:srgbClr val="FF0000"/>
              </a:solidFill>
            </a:endParaRPr>
          </a:p>
        </p:txBody>
      </p:sp>
      <p:pic>
        <p:nvPicPr>
          <p:cNvPr id="7170" name="Picture 2" descr="C:\Documents and Settings\User\Рабочий стол\F77_quake.gif"/>
          <p:cNvPicPr>
            <a:picLocks noChangeAspect="1" noChangeArrowheads="1" noCrop="1"/>
          </p:cNvPicPr>
          <p:nvPr/>
        </p:nvPicPr>
        <p:blipFill>
          <a:blip r:embed="rId2" cstate="print"/>
          <a:srcRect/>
          <a:stretch>
            <a:fillRect/>
          </a:stretch>
        </p:blipFill>
        <p:spPr bwMode="auto">
          <a:xfrm>
            <a:off x="905522" y="2630009"/>
            <a:ext cx="3135529" cy="2853183"/>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 y="0"/>
            <a:ext cx="9144000" cy="6858000"/>
          </a:xfrm>
          <a:prstGeom prst="rect">
            <a:avLst/>
          </a:prstGeom>
          <a:solidFill>
            <a:schemeClr val="lt1">
              <a:alpha val="7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marL="609600" indent="-609600"/>
            <a:endParaRPr lang="ru-RU" sz="1600" dirty="0" smtClean="0"/>
          </a:p>
        </p:txBody>
      </p:sp>
      <p:sp>
        <p:nvSpPr>
          <p:cNvPr id="2" name="TextBox 1"/>
          <p:cNvSpPr txBox="1"/>
          <p:nvPr/>
        </p:nvSpPr>
        <p:spPr>
          <a:xfrm>
            <a:off x="0" y="0"/>
            <a:ext cx="8358245" cy="1077218"/>
          </a:xfrm>
          <a:prstGeom prst="rect">
            <a:avLst/>
          </a:prstGeom>
          <a:noFill/>
        </p:spPr>
        <p:txBody>
          <a:bodyPr wrap="square" rtlCol="0">
            <a:spAutoFit/>
          </a:bodyPr>
          <a:lstStyle/>
          <a:p>
            <a:pPr algn="ctr"/>
            <a:r>
              <a:rPr lang="ru-RU" sz="3200" b="1" spc="50" dirty="0" smtClean="0">
                <a:ln w="12700" cmpd="sng">
                  <a:solidFill>
                    <a:schemeClr val="accent6">
                      <a:satMod val="120000"/>
                      <a:shade val="80000"/>
                    </a:schemeClr>
                  </a:solidFill>
                  <a:prstDash val="solid"/>
                </a:ln>
                <a:effectLst>
                  <a:glow rad="53100">
                    <a:schemeClr val="accent6">
                      <a:satMod val="180000"/>
                      <a:alpha val="30000"/>
                    </a:schemeClr>
                  </a:glow>
                </a:effectLst>
                <a:latin typeface="Comic Sans MS" pitchFamily="66" charset="0"/>
              </a:rPr>
              <a:t>Если вы вынужденно остались в помещении</a:t>
            </a:r>
            <a:endParaRPr lang="ru-RU" sz="3200" b="1" spc="50" dirty="0">
              <a:ln w="12700" cmpd="sng">
                <a:solidFill>
                  <a:schemeClr val="accent6">
                    <a:satMod val="120000"/>
                    <a:shade val="80000"/>
                  </a:schemeClr>
                </a:solidFill>
                <a:prstDash val="solid"/>
              </a:ln>
              <a:effectLst>
                <a:glow rad="53100">
                  <a:schemeClr val="accent6">
                    <a:satMod val="180000"/>
                    <a:alpha val="30000"/>
                  </a:schemeClr>
                </a:glow>
              </a:effectLst>
              <a:latin typeface="Comic Sans MS" pitchFamily="66" charset="0"/>
            </a:endParaRPr>
          </a:p>
        </p:txBody>
      </p:sp>
      <p:sp>
        <p:nvSpPr>
          <p:cNvPr id="3" name="TextBox 2"/>
          <p:cNvSpPr txBox="1"/>
          <p:nvPr/>
        </p:nvSpPr>
        <p:spPr>
          <a:xfrm>
            <a:off x="4063056" y="1061835"/>
            <a:ext cx="4714908" cy="3970318"/>
          </a:xfrm>
          <a:prstGeom prst="rect">
            <a:avLst/>
          </a:prstGeom>
          <a:noFill/>
        </p:spPr>
        <p:txBody>
          <a:bodyPr wrap="square" rtlCol="0">
            <a:spAutoFit/>
          </a:bodyPr>
          <a:lstStyle/>
          <a:p>
            <a:r>
              <a:rPr lang="ru-RU" dirty="0" smtClean="0">
                <a:latin typeface="Comic Sans MS" pitchFamily="66" charset="0"/>
              </a:rPr>
              <a:t>Станьте в безопасном месте: у внутренней стены, в углу, во внутреннем стенном проеме или у несущей опоры, потому что главная опасность исходит от падения боковых стен дома, потолков, люстр. </a:t>
            </a:r>
          </a:p>
          <a:p>
            <a:endParaRPr lang="ru-RU" dirty="0" smtClean="0">
              <a:latin typeface="Comic Sans MS" pitchFamily="66" charset="0"/>
            </a:endParaRPr>
          </a:p>
          <a:p>
            <a:r>
              <a:rPr lang="ru-RU" dirty="0" smtClean="0">
                <a:latin typeface="Comic Sans MS" pitchFamily="66" charset="0"/>
              </a:rPr>
              <a:t>Если возможно, до обрушения потолка спрячьтесь под стол - он защитит вас от падающих предметов и обломков. </a:t>
            </a:r>
          </a:p>
          <a:p>
            <a:endParaRPr lang="ru-RU" dirty="0" smtClean="0">
              <a:latin typeface="Comic Sans MS" pitchFamily="66" charset="0"/>
            </a:endParaRPr>
          </a:p>
          <a:p>
            <a:r>
              <a:rPr lang="ru-RU" dirty="0" smtClean="0">
                <a:latin typeface="Comic Sans MS" pitchFamily="66" charset="0"/>
              </a:rPr>
              <a:t>Держитесь подальше от окон и тяжелой мебели, не пользуйтесь спичками и др. - при утечке газа возможен пожар.</a:t>
            </a:r>
            <a:endParaRPr lang="ru-RU" dirty="0">
              <a:latin typeface="Comic Sans MS" pitchFamily="66" charset="0"/>
            </a:endParaRPr>
          </a:p>
        </p:txBody>
      </p:sp>
      <p:pic>
        <p:nvPicPr>
          <p:cNvPr id="5122" name="Picture 2" descr="C:\Documents and Settings\User\Рабочий стол\earthquake.gif"/>
          <p:cNvPicPr>
            <a:picLocks noChangeAspect="1" noChangeArrowheads="1" noCrop="1"/>
          </p:cNvPicPr>
          <p:nvPr/>
        </p:nvPicPr>
        <p:blipFill>
          <a:blip r:embed="rId2" cstate="print"/>
          <a:srcRect/>
          <a:stretch>
            <a:fillRect/>
          </a:stretch>
        </p:blipFill>
        <p:spPr bwMode="auto">
          <a:xfrm>
            <a:off x="695417" y="1801890"/>
            <a:ext cx="3048000" cy="26860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heel spokes="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b784d13c4d7810973aaeb2b34ec3e311d1a9a7"/>
</p:tagLst>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963</TotalTime>
  <Words>559</Words>
  <Application>Microsoft Office PowerPoint</Application>
  <PresentationFormat>Экран (4:3)</PresentationFormat>
  <Paragraphs>69</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DNS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Олег Грибан</dc:creator>
  <cp:lastModifiedBy>RePack by SPecialiST</cp:lastModifiedBy>
  <cp:revision>35</cp:revision>
  <dcterms:created xsi:type="dcterms:W3CDTF">2013-03-17T03:36:32Z</dcterms:created>
  <dcterms:modified xsi:type="dcterms:W3CDTF">2014-11-06T17:38:12Z</dcterms:modified>
</cp:coreProperties>
</file>