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9" r:id="rId4"/>
    <p:sldId id="260" r:id="rId5"/>
    <p:sldId id="261" r:id="rId6"/>
    <p:sldId id="271" r:id="rId7"/>
    <p:sldId id="272" r:id="rId8"/>
    <p:sldId id="273" r:id="rId9"/>
    <p:sldId id="281" r:id="rId10"/>
    <p:sldId id="267" r:id="rId11"/>
    <p:sldId id="266" r:id="rId12"/>
    <p:sldId id="279" r:id="rId13"/>
    <p:sldId id="280" r:id="rId14"/>
    <p:sldId id="282" r:id="rId15"/>
    <p:sldId id="275" r:id="rId16"/>
    <p:sldId id="27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0080"/>
    <a:srgbClr val="660033"/>
    <a:srgbClr val="FFFFFF"/>
    <a:srgbClr val="FF9999"/>
    <a:srgbClr val="FFCCCC"/>
    <a:srgbClr val="FF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06" autoAdjust="0"/>
    <p:restoredTop sz="99761" autoAdjust="0"/>
  </p:normalViewPr>
  <p:slideViewPr>
    <p:cSldViewPr>
      <p:cViewPr varScale="1">
        <p:scale>
          <a:sx n="74" d="100"/>
          <a:sy n="74" d="100"/>
        </p:scale>
        <p:origin x="-108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6B126-5BD2-4FFC-9199-81F5A0B8D5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10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90A6B-F7D7-408E-9D5F-BB8097531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62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69141-6CB3-42FC-9734-B8F868EB1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343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6CBF4-99AC-4C07-AD72-E08BAC8B71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48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F770E-2901-4D1D-B981-AFE22698E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02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25327-C7BB-4955-B9B9-F9677AF31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72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7F86B-50DC-4C91-8F4A-0EA66A3ED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16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49404-E3B8-4F8A-BAF3-6435BA31D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996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79E6E-49CD-4B8E-BD8C-98CF59605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88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FBB64-9217-4D9E-8F33-2945BE3CB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894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763D9-E9AC-4EC7-90EB-74E896D4B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70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31B7302-7A53-4CEB-8949-4F08B2F69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E6842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6648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63891F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eg"/><Relationship Id="rId9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98475" y="439738"/>
            <a:ext cx="7620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51" name="Объект 2"/>
          <p:cNvSpPr>
            <a:spLocks noGrp="1"/>
          </p:cNvSpPr>
          <p:nvPr>
            <p:ph sz="quarter" idx="4294967295"/>
          </p:nvPr>
        </p:nvSpPr>
        <p:spPr>
          <a:xfrm>
            <a:off x="0" y="381000"/>
            <a:ext cx="7772400" cy="4943475"/>
          </a:xfrm>
        </p:spPr>
        <p:txBody>
          <a:bodyPr/>
          <a:lstStyle/>
          <a:p>
            <a:pPr marL="114300" indent="0" algn="ctr">
              <a:buFont typeface="Arial" charset="0"/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Исключите лишнее</a:t>
            </a:r>
          </a:p>
          <a:p>
            <a:pPr marL="114300" indent="0">
              <a:buFont typeface="Arial" charset="0"/>
              <a:buNone/>
            </a:pPr>
            <a:endParaRPr lang="ru-RU" dirty="0" smtClean="0">
              <a:solidFill>
                <a:srgbClr val="002060"/>
              </a:solidFill>
            </a:endParaRPr>
          </a:p>
        </p:txBody>
      </p:sp>
      <p:grpSp>
        <p:nvGrpSpPr>
          <p:cNvPr id="18" name="Группа 17"/>
          <p:cNvGrpSpPr>
            <a:grpSpLocks/>
          </p:cNvGrpSpPr>
          <p:nvPr/>
        </p:nvGrpSpPr>
        <p:grpSpPr bwMode="auto">
          <a:xfrm>
            <a:off x="938213" y="4822825"/>
            <a:ext cx="1517650" cy="100013"/>
            <a:chOff x="920262" y="4824316"/>
            <a:chExt cx="3011842" cy="100186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989572" y="4862482"/>
              <a:ext cx="2895274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920262" y="4824316"/>
              <a:ext cx="75611" cy="76332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206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5267" y="4827665"/>
              <a:ext cx="96837" cy="96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Прямоугольник 11"/>
          <p:cNvSpPr/>
          <p:nvPr/>
        </p:nvSpPr>
        <p:spPr>
          <a:xfrm>
            <a:off x="1701800" y="3810000"/>
            <a:ext cx="5029200" cy="533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chemeClr val="tx1"/>
                </a:solidFill>
              </a:rPr>
              <a:t>квадрат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01800" y="1981200"/>
            <a:ext cx="5029200" cy="533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chemeClr val="tx1"/>
                </a:solidFill>
              </a:rPr>
              <a:t>прямоугольник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11175" y="2667000"/>
            <a:ext cx="7772400" cy="533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chemeClr val="tx1"/>
                </a:solidFill>
              </a:rPr>
              <a:t>прямоугольный параллелепипед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920750" y="3200400"/>
            <a:ext cx="6775450" cy="533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chemeClr val="tx1"/>
                </a:solidFill>
              </a:rPr>
              <a:t>треугольник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882775" y="1447800"/>
            <a:ext cx="5029200" cy="533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chemeClr val="tx1"/>
                </a:solidFill>
              </a:rPr>
              <a:t>отрезок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14375" y="5410200"/>
            <a:ext cx="2338388" cy="814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813175" y="4846638"/>
            <a:ext cx="99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ый треугольник 20"/>
          <p:cNvSpPr/>
          <p:nvPr/>
        </p:nvSpPr>
        <p:spPr>
          <a:xfrm>
            <a:off x="6019800" y="4846638"/>
            <a:ext cx="1447800" cy="137795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228600" y="1201232"/>
            <a:ext cx="86106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Aharoni" pitchFamily="2" charset="-79"/>
              </a:rPr>
              <a:t>длина - 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Aharoni" pitchFamily="2" charset="-79"/>
              </a:rPr>
              <a:t>5 </a:t>
            </a: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Aharoni" pitchFamily="2" charset="-79"/>
              </a:rPr>
              <a:t>см, ширина – 2 см</a:t>
            </a:r>
          </a:p>
          <a:p>
            <a:pPr eaLnBrk="0" hangingPunct="0"/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Aharoni" pitchFamily="2" charset="-79"/>
              </a:rPr>
              <a:t>1.Сожмите  кисть  столько  раз чему равна  площадь  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Aharoni" pitchFamily="2" charset="-79"/>
              </a:rPr>
              <a:t>прямоугольника.</a:t>
            </a:r>
          </a:p>
          <a:p>
            <a:pPr eaLnBrk="0" hangingPunct="0"/>
            <a:endParaRPr lang="ru-RU" sz="3200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Aharoni" pitchFamily="2" charset="-79"/>
            </a:endParaRPr>
          </a:p>
          <a:p>
            <a:pPr eaLnBrk="0" hangingPunct="0"/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Aharoni" pitchFamily="2" charset="-79"/>
              </a:rPr>
              <a:t>2. Хлопните в ладоши столько раз, чему равен периметр прямоугольника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Aharoni" pitchFamily="2" charset="-79"/>
              </a:rPr>
              <a:t>	</a:t>
            </a:r>
          </a:p>
          <a:p>
            <a:pPr eaLnBrk="0" hangingPunct="0"/>
            <a:endParaRPr lang="ru-RU" sz="1000" dirty="0">
              <a:solidFill>
                <a:srgbClr val="000000"/>
              </a:solidFill>
              <a:ea typeface="Calibri" pitchFamily="34" charset="0"/>
              <a:cs typeface="Aharoni" pitchFamily="2" charset="-79"/>
            </a:endParaRPr>
          </a:p>
          <a:p>
            <a:pPr eaLnBrk="0" hangingPunct="0"/>
            <a:endParaRPr lang="ru-RU" sz="1000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Aharoni" pitchFamily="2" charset="-79"/>
            </a:endParaRPr>
          </a:p>
          <a:p>
            <a:pPr eaLnBrk="0" hangingPunct="0"/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Aharoni" pitchFamily="2" charset="-79"/>
              </a:rPr>
              <a:t>3.Присядьте  столько  раз,  чему равна  площадь  квадрата  со  стороной  </a:t>
            </a: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Aharoni" pitchFamily="2" charset="-79"/>
              </a:rPr>
              <a:t>2 см.</a:t>
            </a:r>
            <a:endParaRPr lang="ru-RU" sz="3200" dirty="0">
              <a:solidFill>
                <a:srgbClr val="000000"/>
              </a:solidFill>
              <a:ea typeface="Calibri" pitchFamily="34" charset="0"/>
              <a:cs typeface="Aharoni" pitchFamily="2" charset="-79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66800" y="616457"/>
            <a:ext cx="6019800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dirty="0">
                <a:ln w="11430"/>
                <a:solidFill>
                  <a:srgbClr val="000000"/>
                </a:solidFill>
                <a:latin typeface="+mj-lt"/>
                <a:cs typeface="Times New Roman" pitchFamily="18" charset="0"/>
              </a:rPr>
              <a:t>Физкультминутка:</a:t>
            </a:r>
            <a:endParaRPr lang="ru-RU" sz="3200" dirty="0">
              <a:ln w="11430"/>
              <a:solidFill>
                <a:srgbClr val="00000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077200" cy="114300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Построение</a:t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>прямоугольного параллелепипеда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030"/>
          <a:stretch/>
        </p:blipFill>
        <p:spPr bwMode="auto">
          <a:xfrm>
            <a:off x="1126435" y="1922740"/>
            <a:ext cx="6188765" cy="4809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76400" y="4191000"/>
            <a:ext cx="3352800" cy="1676400"/>
          </a:xfrm>
          <a:prstGeom prst="rect">
            <a:avLst/>
          </a:prstGeom>
          <a:solidFill>
            <a:schemeClr val="bg1">
              <a:alpha val="0"/>
            </a:schemeClr>
          </a:solidFill>
          <a:ln w="508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1676400" y="3048000"/>
            <a:ext cx="1143000" cy="1143000"/>
          </a:xfrm>
          <a:prstGeom prst="line">
            <a:avLst/>
          </a:prstGeom>
          <a:ln w="508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5004352" y="3048000"/>
            <a:ext cx="1143000" cy="1143000"/>
          </a:xfrm>
          <a:prstGeom prst="line">
            <a:avLst/>
          </a:prstGeom>
          <a:ln w="508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819400" y="3048000"/>
            <a:ext cx="3327952" cy="0"/>
          </a:xfrm>
          <a:prstGeom prst="line">
            <a:avLst/>
          </a:prstGeom>
          <a:ln w="508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147352" y="3048000"/>
            <a:ext cx="0" cy="1752600"/>
          </a:xfrm>
          <a:prstGeom prst="line">
            <a:avLst/>
          </a:prstGeom>
          <a:ln w="508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5029200" y="4724400"/>
            <a:ext cx="1143000" cy="1143000"/>
          </a:xfrm>
          <a:prstGeom prst="line">
            <a:avLst/>
          </a:prstGeom>
          <a:ln w="508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819400" y="3048000"/>
            <a:ext cx="0" cy="1676400"/>
          </a:xfrm>
          <a:prstGeom prst="line">
            <a:avLst/>
          </a:prstGeom>
          <a:ln w="50800">
            <a:solidFill>
              <a:srgbClr val="800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1676400" y="4800600"/>
            <a:ext cx="1143000" cy="1066800"/>
          </a:xfrm>
          <a:prstGeom prst="line">
            <a:avLst/>
          </a:prstGeom>
          <a:ln w="50800">
            <a:solidFill>
              <a:srgbClr val="800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819400" y="4724400"/>
            <a:ext cx="3327952" cy="0"/>
          </a:xfrm>
          <a:prstGeom prst="line">
            <a:avLst/>
          </a:prstGeom>
          <a:ln w="50800">
            <a:solidFill>
              <a:srgbClr val="80008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4" name="Прямоугольник 11263"/>
          <p:cNvSpPr/>
          <p:nvPr/>
        </p:nvSpPr>
        <p:spPr>
          <a:xfrm>
            <a:off x="1126435" y="5867400"/>
            <a:ext cx="549965" cy="685800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</a:rPr>
              <a:t>А</a:t>
            </a:r>
            <a:endParaRPr lang="ru-RU" sz="40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147352" y="2362200"/>
            <a:ext cx="957469" cy="685800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00"/>
                </a:solidFill>
              </a:rPr>
              <a:t>C</a:t>
            </a:r>
            <a:r>
              <a:rPr lang="ru-RU" sz="4000" b="1" baseline="-25000" dirty="0" smtClean="0">
                <a:solidFill>
                  <a:srgbClr val="000000"/>
                </a:solidFill>
              </a:rPr>
              <a:t>1</a:t>
            </a:r>
            <a:endParaRPr lang="ru-RU" sz="40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276021" y="5705061"/>
            <a:ext cx="549965" cy="685800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0000"/>
                </a:solidFill>
              </a:rPr>
              <a:t>В</a:t>
            </a:r>
            <a:endParaRPr lang="ru-RU" sz="40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187108" y="4457700"/>
            <a:ext cx="549965" cy="685800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0000"/>
                </a:solidFill>
              </a:rPr>
              <a:t>С</a:t>
            </a:r>
            <a:endParaRPr lang="ru-RU" sz="40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839278" y="4800600"/>
            <a:ext cx="549965" cy="685800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00"/>
                </a:solidFill>
              </a:rPr>
              <a:t>D</a:t>
            </a:r>
            <a:endParaRPr lang="ru-RU" sz="40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35525" y="2282205"/>
            <a:ext cx="957469" cy="685800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00"/>
                </a:solidFill>
              </a:rPr>
              <a:t>D</a:t>
            </a:r>
            <a:r>
              <a:rPr lang="ru-RU" sz="4000" b="1" baseline="-25000" dirty="0" smtClean="0">
                <a:solidFill>
                  <a:srgbClr val="000000"/>
                </a:solidFill>
              </a:rPr>
              <a:t>1</a:t>
            </a:r>
            <a:endParaRPr lang="ru-RU" sz="40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838200" y="3657600"/>
            <a:ext cx="957469" cy="685800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0000"/>
                </a:solidFill>
              </a:rPr>
              <a:t>А</a:t>
            </a:r>
            <a:r>
              <a:rPr lang="ru-RU" sz="4000" b="1" baseline="-25000" dirty="0" smtClean="0">
                <a:solidFill>
                  <a:srgbClr val="000000"/>
                </a:solidFill>
              </a:rPr>
              <a:t>1</a:t>
            </a:r>
            <a:endParaRPr lang="ru-RU" sz="40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315240" y="3485322"/>
            <a:ext cx="957469" cy="685800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0000"/>
                </a:solidFill>
              </a:rPr>
              <a:t>В</a:t>
            </a:r>
            <a:r>
              <a:rPr lang="ru-RU" sz="4000" b="1" baseline="-25000" dirty="0" smtClean="0">
                <a:solidFill>
                  <a:srgbClr val="000000"/>
                </a:solidFill>
              </a:rPr>
              <a:t>1</a:t>
            </a:r>
            <a:endParaRPr lang="ru-RU" sz="4000" b="1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152400"/>
            <a:ext cx="3822700" cy="2129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126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Прямоугольный параллелепипед </a:t>
            </a:r>
          </a:p>
          <a:p>
            <a:pPr marL="114300" indent="0" algn="ctr">
              <a:buNone/>
            </a:pPr>
            <a:r>
              <a:rPr lang="en-US" sz="3600" dirty="0" smtClean="0"/>
              <a:t> ABCD A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B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C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D</a:t>
            </a:r>
            <a:r>
              <a:rPr lang="en-US" sz="3600" baseline="-25000" dirty="0" smtClean="0"/>
              <a:t>1 </a:t>
            </a:r>
            <a:endParaRPr lang="ru-RU" sz="3600" baseline="-25000" dirty="0" smtClean="0"/>
          </a:p>
          <a:p>
            <a:r>
              <a:rPr lang="ru-RU" sz="3600" b="1" i="1" dirty="0" smtClean="0"/>
              <a:t>Вершины:</a:t>
            </a:r>
            <a:r>
              <a:rPr lang="ru-RU" sz="3600" dirty="0" smtClean="0"/>
              <a:t> А, В,С, </a:t>
            </a:r>
            <a:r>
              <a:rPr lang="en-US" sz="3600" dirty="0" smtClean="0"/>
              <a:t>D</a:t>
            </a:r>
            <a:r>
              <a:rPr lang="ru-RU" sz="3600" dirty="0" smtClean="0"/>
              <a:t>, </a:t>
            </a:r>
            <a:r>
              <a:rPr lang="en-US" sz="3600" dirty="0" smtClean="0">
                <a:solidFill>
                  <a:prstClr val="black"/>
                </a:solidFill>
              </a:rPr>
              <a:t>A</a:t>
            </a:r>
            <a:r>
              <a:rPr lang="en-US" sz="3600" baseline="-25000" dirty="0" smtClean="0">
                <a:solidFill>
                  <a:prstClr val="black"/>
                </a:solidFill>
              </a:rPr>
              <a:t>1</a:t>
            </a:r>
            <a:r>
              <a:rPr lang="ru-RU" sz="3600" dirty="0" smtClean="0">
                <a:solidFill>
                  <a:prstClr val="black"/>
                </a:solidFill>
              </a:rPr>
              <a:t>,</a:t>
            </a:r>
            <a:r>
              <a:rPr lang="en-US" sz="3600" dirty="0" smtClean="0">
                <a:solidFill>
                  <a:prstClr val="black"/>
                </a:solidFill>
              </a:rPr>
              <a:t> B</a:t>
            </a:r>
            <a:r>
              <a:rPr lang="en-US" sz="3600" baseline="-25000" dirty="0" smtClean="0">
                <a:solidFill>
                  <a:prstClr val="black"/>
                </a:solidFill>
              </a:rPr>
              <a:t>1</a:t>
            </a:r>
            <a:r>
              <a:rPr lang="ru-RU" sz="3600" baseline="-25000" dirty="0" smtClean="0">
                <a:solidFill>
                  <a:prstClr val="black"/>
                </a:solidFill>
              </a:rPr>
              <a:t>,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>
                <a:solidFill>
                  <a:prstClr val="black"/>
                </a:solidFill>
              </a:rPr>
              <a:t>C</a:t>
            </a:r>
            <a:r>
              <a:rPr lang="en-US" sz="3600" baseline="-25000" dirty="0">
                <a:solidFill>
                  <a:prstClr val="black"/>
                </a:solidFill>
              </a:rPr>
              <a:t>1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ru-RU" sz="3600" dirty="0" smtClean="0">
                <a:solidFill>
                  <a:prstClr val="black"/>
                </a:solidFill>
              </a:rPr>
              <a:t>,</a:t>
            </a:r>
            <a:r>
              <a:rPr lang="en-US" sz="3600" dirty="0" smtClean="0">
                <a:solidFill>
                  <a:prstClr val="black"/>
                </a:solidFill>
              </a:rPr>
              <a:t>D</a:t>
            </a:r>
            <a:r>
              <a:rPr lang="en-US" sz="3600" baseline="-25000" dirty="0" smtClean="0">
                <a:solidFill>
                  <a:prstClr val="black"/>
                </a:solidFill>
              </a:rPr>
              <a:t>1 </a:t>
            </a:r>
            <a:endParaRPr lang="ru-RU" sz="3600" baseline="-25000" dirty="0" smtClean="0">
              <a:solidFill>
                <a:prstClr val="black"/>
              </a:solidFill>
            </a:endParaRPr>
          </a:p>
          <a:p>
            <a:r>
              <a:rPr lang="ru-RU" sz="3600" b="1" i="1" dirty="0" smtClean="0">
                <a:solidFill>
                  <a:prstClr val="black"/>
                </a:solidFill>
              </a:rPr>
              <a:t>Рёбра</a:t>
            </a:r>
            <a:r>
              <a:rPr lang="ru-RU" sz="3600" dirty="0" smtClean="0">
                <a:solidFill>
                  <a:prstClr val="black"/>
                </a:solidFill>
              </a:rPr>
              <a:t> :АВ, ВС, С</a:t>
            </a:r>
            <a:r>
              <a:rPr lang="en-US" sz="3600" dirty="0" smtClean="0">
                <a:solidFill>
                  <a:prstClr val="black"/>
                </a:solidFill>
              </a:rPr>
              <a:t>D</a:t>
            </a:r>
            <a:r>
              <a:rPr lang="ru-RU" sz="3600" dirty="0" smtClean="0">
                <a:solidFill>
                  <a:prstClr val="black"/>
                </a:solidFill>
              </a:rPr>
              <a:t>, </a:t>
            </a:r>
            <a:r>
              <a:rPr lang="en-US" sz="3600" dirty="0" smtClean="0">
                <a:solidFill>
                  <a:prstClr val="black"/>
                </a:solidFill>
              </a:rPr>
              <a:t>D</a:t>
            </a:r>
            <a:r>
              <a:rPr lang="ru-RU" sz="3600" dirty="0" smtClean="0">
                <a:solidFill>
                  <a:prstClr val="black"/>
                </a:solidFill>
              </a:rPr>
              <a:t>А, </a:t>
            </a:r>
            <a:r>
              <a:rPr lang="en-US" sz="3600" dirty="0" smtClean="0">
                <a:solidFill>
                  <a:prstClr val="black"/>
                </a:solidFill>
              </a:rPr>
              <a:t>A</a:t>
            </a:r>
            <a:r>
              <a:rPr lang="en-US" sz="3600" baseline="-25000" dirty="0" smtClean="0">
                <a:solidFill>
                  <a:prstClr val="black"/>
                </a:solidFill>
              </a:rPr>
              <a:t>1</a:t>
            </a:r>
            <a:r>
              <a:rPr lang="en-US" sz="3600" dirty="0" smtClean="0">
                <a:solidFill>
                  <a:prstClr val="black"/>
                </a:solidFill>
              </a:rPr>
              <a:t>B</a:t>
            </a:r>
            <a:r>
              <a:rPr lang="en-US" sz="3600" baseline="-25000" dirty="0" smtClean="0">
                <a:solidFill>
                  <a:prstClr val="black"/>
                </a:solidFill>
              </a:rPr>
              <a:t>1</a:t>
            </a:r>
            <a:r>
              <a:rPr lang="ru-RU" sz="3600" baseline="-25000" dirty="0" smtClean="0">
                <a:solidFill>
                  <a:prstClr val="black"/>
                </a:solidFill>
              </a:rPr>
              <a:t>,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>
                <a:solidFill>
                  <a:prstClr val="black"/>
                </a:solidFill>
              </a:rPr>
              <a:t>B</a:t>
            </a:r>
            <a:r>
              <a:rPr lang="en-US" sz="3600" baseline="-25000" dirty="0">
                <a:solidFill>
                  <a:prstClr val="black"/>
                </a:solidFill>
              </a:rPr>
              <a:t>1 </a:t>
            </a:r>
            <a:r>
              <a:rPr lang="en-US" sz="3600" dirty="0" smtClean="0">
                <a:solidFill>
                  <a:prstClr val="black"/>
                </a:solidFill>
              </a:rPr>
              <a:t>C</a:t>
            </a:r>
            <a:r>
              <a:rPr lang="en-US" sz="3600" baseline="-25000" dirty="0" smtClean="0">
                <a:solidFill>
                  <a:prstClr val="black"/>
                </a:solidFill>
              </a:rPr>
              <a:t>1</a:t>
            </a:r>
            <a:r>
              <a:rPr lang="ru-RU" sz="3600" baseline="-25000" dirty="0" smtClean="0">
                <a:solidFill>
                  <a:prstClr val="black"/>
                </a:solidFill>
              </a:rPr>
              <a:t>,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ru-RU" sz="3600" dirty="0" smtClean="0">
                <a:solidFill>
                  <a:prstClr val="black"/>
                </a:solidFill>
              </a:rPr>
              <a:t>   </a:t>
            </a:r>
            <a:r>
              <a:rPr lang="en-US" sz="3600" dirty="0" smtClean="0">
                <a:solidFill>
                  <a:prstClr val="black"/>
                </a:solidFill>
              </a:rPr>
              <a:t>C</a:t>
            </a:r>
            <a:r>
              <a:rPr lang="en-US" sz="3600" baseline="-25000" dirty="0" smtClean="0">
                <a:solidFill>
                  <a:prstClr val="black"/>
                </a:solidFill>
              </a:rPr>
              <a:t>1</a:t>
            </a:r>
            <a:r>
              <a:rPr lang="en-US" sz="3600" dirty="0" smtClean="0">
                <a:solidFill>
                  <a:prstClr val="black"/>
                </a:solidFill>
              </a:rPr>
              <a:t> D</a:t>
            </a:r>
            <a:r>
              <a:rPr lang="en-US" sz="3600" baseline="-25000" dirty="0" smtClean="0">
                <a:solidFill>
                  <a:prstClr val="black"/>
                </a:solidFill>
              </a:rPr>
              <a:t>1 </a:t>
            </a:r>
            <a:r>
              <a:rPr lang="ru-RU" sz="3600" baseline="-25000" dirty="0" smtClean="0">
                <a:solidFill>
                  <a:prstClr val="black"/>
                </a:solidFill>
              </a:rPr>
              <a:t>,</a:t>
            </a:r>
            <a:r>
              <a:rPr lang="en-US" sz="3600" dirty="0" smtClean="0"/>
              <a:t> A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D</a:t>
            </a:r>
            <a:r>
              <a:rPr lang="en-US" sz="3600" baseline="-25000" dirty="0" smtClean="0"/>
              <a:t>1 </a:t>
            </a:r>
            <a:r>
              <a:rPr lang="ru-RU" sz="3600" baseline="-25000" dirty="0" smtClean="0"/>
              <a:t>,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ru-RU" sz="3600" dirty="0" smtClean="0">
                <a:solidFill>
                  <a:prstClr val="black"/>
                </a:solidFill>
              </a:rPr>
              <a:t>А</a:t>
            </a:r>
            <a:r>
              <a:rPr lang="en-US" sz="3600" dirty="0" smtClean="0">
                <a:solidFill>
                  <a:prstClr val="black"/>
                </a:solidFill>
              </a:rPr>
              <a:t>A</a:t>
            </a:r>
            <a:r>
              <a:rPr lang="en-US" sz="3600" baseline="-25000" dirty="0" smtClean="0">
                <a:solidFill>
                  <a:prstClr val="black"/>
                </a:solidFill>
              </a:rPr>
              <a:t>1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ru-RU" sz="3600" dirty="0" smtClean="0">
                <a:solidFill>
                  <a:prstClr val="black"/>
                </a:solidFill>
              </a:rPr>
              <a:t>, В</a:t>
            </a:r>
            <a:r>
              <a:rPr lang="en-US" sz="3600" dirty="0" smtClean="0">
                <a:solidFill>
                  <a:prstClr val="black"/>
                </a:solidFill>
              </a:rPr>
              <a:t> B</a:t>
            </a:r>
            <a:r>
              <a:rPr lang="en-US" sz="3600" baseline="-25000" dirty="0" smtClean="0">
                <a:solidFill>
                  <a:prstClr val="black"/>
                </a:solidFill>
              </a:rPr>
              <a:t>1</a:t>
            </a:r>
            <a:r>
              <a:rPr lang="ru-RU" sz="3600" dirty="0" smtClean="0">
                <a:solidFill>
                  <a:prstClr val="black"/>
                </a:solidFill>
              </a:rPr>
              <a:t>, С</a:t>
            </a:r>
            <a:r>
              <a:rPr lang="en-US" sz="3600" dirty="0" smtClean="0">
                <a:solidFill>
                  <a:prstClr val="black"/>
                </a:solidFill>
              </a:rPr>
              <a:t>C</a:t>
            </a:r>
            <a:r>
              <a:rPr lang="en-US" sz="3600" baseline="-25000" dirty="0" smtClean="0">
                <a:solidFill>
                  <a:prstClr val="black"/>
                </a:solidFill>
              </a:rPr>
              <a:t>1</a:t>
            </a:r>
            <a:r>
              <a:rPr lang="ru-RU" sz="3600" dirty="0" smtClean="0">
                <a:solidFill>
                  <a:prstClr val="black"/>
                </a:solidFill>
              </a:rPr>
              <a:t>,</a:t>
            </a:r>
            <a:r>
              <a:rPr lang="en-US" sz="3600" dirty="0" smtClean="0">
                <a:solidFill>
                  <a:prstClr val="black"/>
                </a:solidFill>
              </a:rPr>
              <a:t>DD</a:t>
            </a:r>
            <a:r>
              <a:rPr lang="en-US" sz="3600" baseline="-25000" dirty="0" smtClean="0">
                <a:solidFill>
                  <a:prstClr val="black"/>
                </a:solidFill>
              </a:rPr>
              <a:t>1 </a:t>
            </a:r>
            <a:endParaRPr lang="en-US" sz="3600" dirty="0" smtClean="0"/>
          </a:p>
          <a:p>
            <a:r>
              <a:rPr lang="ru-RU" sz="3600" b="1" i="1" dirty="0" smtClean="0"/>
              <a:t>Грани:</a:t>
            </a:r>
            <a:r>
              <a:rPr lang="en-US" sz="3600" dirty="0">
                <a:solidFill>
                  <a:prstClr val="black"/>
                </a:solidFill>
              </a:rPr>
              <a:t> A B C </a:t>
            </a:r>
            <a:r>
              <a:rPr lang="en-US" sz="3600" dirty="0" smtClean="0">
                <a:solidFill>
                  <a:prstClr val="black"/>
                </a:solidFill>
              </a:rPr>
              <a:t>D</a:t>
            </a:r>
            <a:r>
              <a:rPr lang="ru-RU" sz="3600" dirty="0" smtClean="0">
                <a:solidFill>
                  <a:prstClr val="black"/>
                </a:solidFill>
              </a:rPr>
              <a:t>,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ru-RU" sz="3600" dirty="0" smtClean="0">
                <a:solidFill>
                  <a:prstClr val="black"/>
                </a:solidFill>
              </a:rPr>
              <a:t>  </a:t>
            </a:r>
            <a:r>
              <a:rPr lang="en-US" sz="3600" dirty="0" smtClean="0">
                <a:solidFill>
                  <a:prstClr val="black"/>
                </a:solidFill>
              </a:rPr>
              <a:t>A</a:t>
            </a:r>
            <a:r>
              <a:rPr lang="en-US" sz="3600" baseline="-25000" dirty="0" smtClean="0">
                <a:solidFill>
                  <a:prstClr val="black"/>
                </a:solidFill>
              </a:rPr>
              <a:t>1</a:t>
            </a:r>
            <a:r>
              <a:rPr lang="en-US" sz="3600" dirty="0" smtClean="0">
                <a:solidFill>
                  <a:prstClr val="black"/>
                </a:solidFill>
              </a:rPr>
              <a:t>  </a:t>
            </a:r>
            <a:r>
              <a:rPr lang="en-US" sz="3600" dirty="0">
                <a:solidFill>
                  <a:prstClr val="black"/>
                </a:solidFill>
              </a:rPr>
              <a:t>B</a:t>
            </a:r>
            <a:r>
              <a:rPr lang="en-US" sz="3600" baseline="-25000" dirty="0">
                <a:solidFill>
                  <a:prstClr val="black"/>
                </a:solidFill>
              </a:rPr>
              <a:t>1</a:t>
            </a:r>
            <a:r>
              <a:rPr lang="en-US" sz="3600" dirty="0">
                <a:solidFill>
                  <a:prstClr val="black"/>
                </a:solidFill>
              </a:rPr>
              <a:t> C</a:t>
            </a:r>
            <a:r>
              <a:rPr lang="en-US" sz="3600" baseline="-25000" dirty="0">
                <a:solidFill>
                  <a:prstClr val="black"/>
                </a:solidFill>
              </a:rPr>
              <a:t>1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 smtClean="0">
                <a:solidFill>
                  <a:prstClr val="black"/>
                </a:solidFill>
              </a:rPr>
              <a:t>D</a:t>
            </a:r>
            <a:r>
              <a:rPr lang="en-US" sz="3600" baseline="-25000" dirty="0" smtClean="0">
                <a:solidFill>
                  <a:prstClr val="black"/>
                </a:solidFill>
              </a:rPr>
              <a:t>1</a:t>
            </a:r>
            <a:r>
              <a:rPr lang="ru-RU" sz="3600" baseline="-25000" dirty="0" smtClean="0">
                <a:solidFill>
                  <a:prstClr val="black"/>
                </a:solidFill>
              </a:rPr>
              <a:t>,</a:t>
            </a:r>
            <a:r>
              <a:rPr lang="en-US" sz="3600" baseline="-25000" dirty="0" smtClean="0">
                <a:solidFill>
                  <a:prstClr val="black"/>
                </a:solidFill>
              </a:rPr>
              <a:t> </a:t>
            </a:r>
            <a:r>
              <a:rPr lang="ru-RU" sz="3600" baseline="-25000" dirty="0" smtClean="0">
                <a:solidFill>
                  <a:prstClr val="black"/>
                </a:solidFill>
              </a:rPr>
              <a:t>                        </a:t>
            </a:r>
            <a:r>
              <a:rPr lang="en-US" sz="3600" dirty="0" smtClean="0">
                <a:solidFill>
                  <a:prstClr val="black"/>
                </a:solidFill>
              </a:rPr>
              <a:t>AA</a:t>
            </a:r>
            <a:r>
              <a:rPr lang="en-US" sz="3600" baseline="-25000" dirty="0" smtClean="0">
                <a:solidFill>
                  <a:prstClr val="black"/>
                </a:solidFill>
              </a:rPr>
              <a:t>1</a:t>
            </a:r>
            <a:r>
              <a:rPr lang="en-US" sz="3600" dirty="0" smtClean="0">
                <a:solidFill>
                  <a:prstClr val="black"/>
                </a:solidFill>
              </a:rPr>
              <a:t>D</a:t>
            </a:r>
            <a:r>
              <a:rPr lang="en-US" sz="3600" baseline="-25000" dirty="0" smtClean="0">
                <a:solidFill>
                  <a:prstClr val="black"/>
                </a:solidFill>
              </a:rPr>
              <a:t>1</a:t>
            </a:r>
            <a:r>
              <a:rPr lang="en-US" sz="3600" dirty="0" smtClean="0">
                <a:solidFill>
                  <a:prstClr val="black"/>
                </a:solidFill>
              </a:rPr>
              <a:t>D</a:t>
            </a:r>
            <a:r>
              <a:rPr lang="ru-RU" sz="3600" dirty="0" smtClean="0">
                <a:solidFill>
                  <a:prstClr val="black"/>
                </a:solidFill>
              </a:rPr>
              <a:t>,   </a:t>
            </a:r>
            <a:r>
              <a:rPr lang="en-US" sz="3600" dirty="0" smtClean="0">
                <a:solidFill>
                  <a:prstClr val="black"/>
                </a:solidFill>
              </a:rPr>
              <a:t>BB</a:t>
            </a:r>
            <a:r>
              <a:rPr lang="en-US" sz="3600" baseline="-25000" dirty="0" smtClean="0">
                <a:solidFill>
                  <a:prstClr val="black"/>
                </a:solidFill>
              </a:rPr>
              <a:t>1</a:t>
            </a:r>
            <a:r>
              <a:rPr lang="en-US" sz="3600" dirty="0" smtClean="0">
                <a:solidFill>
                  <a:prstClr val="black"/>
                </a:solidFill>
              </a:rPr>
              <a:t>C</a:t>
            </a:r>
            <a:r>
              <a:rPr lang="en-US" sz="3600" baseline="-25000" dirty="0" smtClean="0">
                <a:solidFill>
                  <a:prstClr val="black"/>
                </a:solidFill>
              </a:rPr>
              <a:t>1</a:t>
            </a:r>
            <a:r>
              <a:rPr lang="en-US" sz="3600" dirty="0" smtClean="0">
                <a:solidFill>
                  <a:prstClr val="black"/>
                </a:solidFill>
              </a:rPr>
              <a:t> C</a:t>
            </a:r>
            <a:r>
              <a:rPr lang="ru-RU" sz="3600" dirty="0" smtClean="0">
                <a:solidFill>
                  <a:prstClr val="black"/>
                </a:solidFill>
              </a:rPr>
              <a:t>, 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ru-RU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 smtClean="0">
                <a:solidFill>
                  <a:prstClr val="black"/>
                </a:solidFill>
              </a:rPr>
              <a:t>A A</a:t>
            </a:r>
            <a:r>
              <a:rPr lang="en-US" sz="3600" baseline="-25000" dirty="0" smtClean="0">
                <a:solidFill>
                  <a:prstClr val="black"/>
                </a:solidFill>
              </a:rPr>
              <a:t>1</a:t>
            </a:r>
            <a:r>
              <a:rPr lang="en-US" sz="3600" dirty="0" smtClean="0">
                <a:solidFill>
                  <a:prstClr val="black"/>
                </a:solidFill>
              </a:rPr>
              <a:t>B</a:t>
            </a:r>
            <a:r>
              <a:rPr lang="en-US" sz="3600" baseline="-25000" dirty="0" smtClean="0">
                <a:solidFill>
                  <a:prstClr val="black"/>
                </a:solidFill>
              </a:rPr>
              <a:t>1</a:t>
            </a:r>
            <a:r>
              <a:rPr lang="en-US" sz="3600" dirty="0" smtClean="0">
                <a:solidFill>
                  <a:prstClr val="black"/>
                </a:solidFill>
              </a:rPr>
              <a:t>B</a:t>
            </a:r>
            <a:r>
              <a:rPr lang="ru-RU" sz="3600" dirty="0" smtClean="0">
                <a:solidFill>
                  <a:prstClr val="black"/>
                </a:solidFill>
              </a:rPr>
              <a:t>,   </a:t>
            </a:r>
            <a:r>
              <a:rPr lang="en-US" sz="3600" dirty="0" smtClean="0">
                <a:solidFill>
                  <a:prstClr val="black"/>
                </a:solidFill>
              </a:rPr>
              <a:t>DD</a:t>
            </a:r>
            <a:r>
              <a:rPr lang="en-US" sz="3600" baseline="-25000" dirty="0" smtClean="0">
                <a:solidFill>
                  <a:prstClr val="black"/>
                </a:solidFill>
              </a:rPr>
              <a:t>1</a:t>
            </a:r>
            <a:r>
              <a:rPr lang="en-US" sz="3600" dirty="0" smtClean="0">
                <a:solidFill>
                  <a:prstClr val="black"/>
                </a:solidFill>
              </a:rPr>
              <a:t>C</a:t>
            </a:r>
            <a:r>
              <a:rPr lang="en-US" sz="3600" baseline="-25000" dirty="0" smtClean="0">
                <a:solidFill>
                  <a:prstClr val="black"/>
                </a:solidFill>
              </a:rPr>
              <a:t>1</a:t>
            </a:r>
            <a:r>
              <a:rPr lang="en-US" sz="3600" dirty="0" smtClean="0">
                <a:solidFill>
                  <a:prstClr val="black"/>
                </a:solidFill>
              </a:rPr>
              <a:t>C</a:t>
            </a:r>
            <a:endParaRPr lang="en-US" sz="3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99570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5162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Площадь поверхности прямоугольного параллелепипеда – </a:t>
            </a:r>
            <a:r>
              <a:rPr lang="ru-RU" sz="3600" b="1" dirty="0" smtClean="0">
                <a:solidFill>
                  <a:srgbClr val="002060"/>
                </a:solidFill>
              </a:rPr>
              <a:t>сумма площадей его граней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517" y="2701440"/>
            <a:ext cx="2664183" cy="334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3276600" y="5562600"/>
            <a:ext cx="838200" cy="533400"/>
          </a:xfrm>
          <a:prstGeom prst="rect">
            <a:avLst/>
          </a:prstGeom>
          <a:noFill/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Aharoni" pitchFamily="2" charset="-79"/>
              </a:rPr>
              <a:t>b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Aharoni" pitchFamily="2" charset="-79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362200" y="4401355"/>
            <a:ext cx="616576" cy="533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Aharoni" pitchFamily="2" charset="-79"/>
              </a:rPr>
              <a:t>c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Aharoni" pitchFamily="2" charset="-79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1371600" y="6019800"/>
                <a:ext cx="76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6019800"/>
                <a:ext cx="762000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886200" y="26670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S = 2ab+2ac+2bc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19470" y="3947911"/>
            <a:ext cx="3852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S = 2(</a:t>
            </a:r>
            <a:r>
              <a:rPr lang="en-US" sz="3600" b="1" dirty="0" err="1" smtClean="0">
                <a:solidFill>
                  <a:srgbClr val="002060"/>
                </a:solidFill>
              </a:rPr>
              <a:t>ab+ac+bc</a:t>
            </a:r>
            <a:r>
              <a:rPr lang="en-US" sz="3600" b="1" dirty="0" smtClean="0">
                <a:solidFill>
                  <a:srgbClr val="002060"/>
                </a:solidFill>
              </a:rPr>
              <a:t>)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38600" y="5449669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S = 6a</a:t>
            </a:r>
            <a:r>
              <a:rPr lang="en-US" sz="3600" b="1" baseline="30000" dirty="0" smtClean="0">
                <a:solidFill>
                  <a:srgbClr val="002060"/>
                </a:solidFill>
              </a:rPr>
              <a:t>2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58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pPr algn="ctr"/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10200"/>
          </a:xfrm>
        </p:spPr>
        <p:txBody>
          <a:bodyPr/>
          <a:lstStyle/>
          <a:p>
            <a:pPr marL="114300" indent="0">
              <a:buNone/>
            </a:pPr>
            <a:r>
              <a:rPr lang="ru-RU" dirty="0"/>
              <a:t>1</a:t>
            </a:r>
            <a:r>
              <a:rPr lang="ru-RU" dirty="0" smtClean="0"/>
              <a:t>. </a:t>
            </a:r>
            <a:r>
              <a:rPr lang="ru-RU" sz="2800" dirty="0"/>
              <a:t>Любой  прямоугольный  параллелепипед  состоит  из  граней. Их  у  него:</a:t>
            </a:r>
          </a:p>
          <a:p>
            <a:pPr marL="114300" indent="0">
              <a:buNone/>
            </a:pPr>
            <a:r>
              <a:rPr lang="ru-RU" sz="2800" dirty="0"/>
              <a:t>А)  12;      В)  8;     С)  6</a:t>
            </a:r>
            <a:r>
              <a:rPr lang="ru-RU" sz="2800" dirty="0" smtClean="0"/>
              <a:t>.</a:t>
            </a:r>
            <a:r>
              <a:rPr lang="ru-RU" sz="2800" dirty="0"/>
              <a:t> </a:t>
            </a:r>
          </a:p>
          <a:p>
            <a:pPr marL="114300" indent="0">
              <a:buNone/>
            </a:pPr>
            <a:r>
              <a:rPr lang="ru-RU" sz="2800" dirty="0"/>
              <a:t>2. У  каждого  прямоугольного  параллелепипеда  есть  рёбра.  Это:</a:t>
            </a:r>
          </a:p>
          <a:p>
            <a:pPr marL="114300" indent="0">
              <a:buNone/>
            </a:pPr>
            <a:r>
              <a:rPr lang="ru-RU" sz="2800" dirty="0"/>
              <a:t>А)  прямоугольники;    В)  отрезки;    С)  точки.</a:t>
            </a:r>
          </a:p>
          <a:p>
            <a:pPr marL="114300" indent="0">
              <a:buNone/>
            </a:pPr>
            <a:r>
              <a:rPr lang="ru-RU" sz="2800" dirty="0" smtClean="0"/>
              <a:t>3.Прямоугольный  </a:t>
            </a:r>
            <a:r>
              <a:rPr lang="ru-RU" sz="2800" dirty="0"/>
              <a:t>параллелепипед,  у  которого  все  рёбра  равны,  называется:</a:t>
            </a:r>
          </a:p>
          <a:p>
            <a:pPr marL="114300" indent="0">
              <a:buNone/>
            </a:pPr>
            <a:r>
              <a:rPr lang="ru-RU" sz="2800" dirty="0"/>
              <a:t>А)  куб;      В)  прямоугольник;  С)  квадрат.</a:t>
            </a:r>
          </a:p>
          <a:p>
            <a:pPr marL="114300" indent="0">
              <a:buNone/>
            </a:pPr>
            <a:r>
              <a:rPr lang="ru-RU" sz="2800" dirty="0" smtClean="0"/>
              <a:t>Ответы </a:t>
            </a:r>
            <a:r>
              <a:rPr lang="ru-RU" sz="2800" dirty="0"/>
              <a:t>к </a:t>
            </a:r>
            <a:r>
              <a:rPr lang="ru-RU" sz="2800" dirty="0" smtClean="0"/>
              <a:t>тесту.</a:t>
            </a:r>
            <a:endParaRPr lang="ru-RU" sz="2800" dirty="0"/>
          </a:p>
          <a:p>
            <a:pPr marL="114300" lvl="0" indent="0">
              <a:buNone/>
            </a:pPr>
            <a:r>
              <a:rPr lang="ru-RU" sz="2800" dirty="0" smtClean="0"/>
              <a:t>1)С</a:t>
            </a:r>
            <a:r>
              <a:rPr lang="ru-RU" sz="2800" dirty="0"/>
              <a:t>;   </a:t>
            </a:r>
            <a:r>
              <a:rPr lang="ru-RU" sz="2800" dirty="0" smtClean="0"/>
              <a:t>            2</a:t>
            </a:r>
            <a:r>
              <a:rPr lang="ru-RU" sz="2800" dirty="0"/>
              <a:t>)	В;  </a:t>
            </a:r>
            <a:r>
              <a:rPr lang="ru-RU" sz="2800" dirty="0" smtClean="0"/>
              <a:t>             3)А</a:t>
            </a:r>
            <a:r>
              <a:rPr lang="ru-RU" sz="2800" dirty="0"/>
              <a:t>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4186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438400" y="1905000"/>
            <a:ext cx="5875583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dirty="0"/>
              <a:t>На уроке было комфортно</a:t>
            </a:r>
            <a:endParaRPr lang="en-US" sz="3600" dirty="0"/>
          </a:p>
          <a:p>
            <a:pPr algn="ctr">
              <a:defRPr/>
            </a:pPr>
            <a:r>
              <a:rPr lang="ru-RU" sz="3600" dirty="0"/>
              <a:t> и все понятно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38400" y="3505200"/>
            <a:ext cx="6459845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dirty="0"/>
              <a:t>На уроке немного</a:t>
            </a:r>
            <a:endParaRPr lang="en-US" sz="3600" dirty="0"/>
          </a:p>
          <a:p>
            <a:pPr algn="ctr">
              <a:defRPr/>
            </a:pPr>
            <a:r>
              <a:rPr lang="ru-RU" sz="3600" dirty="0"/>
              <a:t>затруднялся, не все понятно.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90800" y="5334000"/>
            <a:ext cx="5204373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dirty="0"/>
              <a:t>На уроке было трудно, </a:t>
            </a:r>
            <a:endParaRPr lang="en-US" sz="3600" dirty="0"/>
          </a:p>
          <a:p>
            <a:pPr algn="ctr">
              <a:defRPr/>
            </a:pPr>
            <a:r>
              <a:rPr lang="ru-RU" sz="3600" dirty="0"/>
              <a:t>ничего не понял.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391" name="AutoShape 10"/>
          <p:cNvSpPr>
            <a:spLocks noChangeArrowheads="1"/>
          </p:cNvSpPr>
          <p:nvPr/>
        </p:nvSpPr>
        <p:spPr bwMode="auto">
          <a:xfrm>
            <a:off x="990600" y="2057400"/>
            <a:ext cx="838200" cy="74295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3175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2" name="AutoShape 11"/>
          <p:cNvSpPr>
            <a:spLocks noChangeArrowheads="1"/>
          </p:cNvSpPr>
          <p:nvPr/>
        </p:nvSpPr>
        <p:spPr bwMode="auto">
          <a:xfrm>
            <a:off x="914400" y="3810000"/>
            <a:ext cx="838200" cy="742950"/>
          </a:xfrm>
          <a:prstGeom prst="smileyFace">
            <a:avLst>
              <a:gd name="adj" fmla="val 806"/>
            </a:avLst>
          </a:prstGeom>
          <a:solidFill>
            <a:srgbClr val="FFFF00"/>
          </a:solidFill>
          <a:ln w="3175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AutoShape 12"/>
          <p:cNvSpPr>
            <a:spLocks noChangeArrowheads="1"/>
          </p:cNvSpPr>
          <p:nvPr/>
        </p:nvSpPr>
        <p:spPr bwMode="auto">
          <a:xfrm>
            <a:off x="914400" y="5334000"/>
            <a:ext cx="838200" cy="74295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31750">
            <a:solidFill>
              <a:srgbClr val="6600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Р</a:t>
            </a:r>
            <a:r>
              <a:rPr lang="ru-RU" dirty="0" smtClean="0">
                <a:solidFill>
                  <a:srgbClr val="002060"/>
                </a:solidFill>
              </a:rPr>
              <a:t>ефлексия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600200"/>
            <a:ext cx="7924800" cy="4800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94884" y="1600200"/>
            <a:ext cx="3207929" cy="258532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СПАСИБО</a:t>
            </a:r>
          </a:p>
          <a:p>
            <a:pPr algn="ctr">
              <a:defRPr/>
            </a:pPr>
            <a:r>
              <a:rPr lang="ru-RU" sz="5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ЗА</a:t>
            </a:r>
            <a:br>
              <a:rPr lang="ru-RU" sz="5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</a:br>
            <a:r>
              <a:rPr lang="ru-RU" sz="540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УРОК!</a:t>
            </a:r>
            <a:endParaRPr lang="ru-RU" sz="540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Прямоугольник 2"/>
          <p:cNvSpPr>
            <a:spLocks noChangeArrowheads="1"/>
          </p:cNvSpPr>
          <p:nvPr/>
        </p:nvSpPr>
        <p:spPr bwMode="auto">
          <a:xfrm>
            <a:off x="0" y="2057400"/>
            <a:ext cx="85344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познакомиться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 понятием прямоугольный параллелепипед,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его элементами, 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аучиться решать задачи на нахождение площади поверхности прямоугольного параллелепипеда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0" y="274638"/>
            <a:ext cx="8763000" cy="19351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Прямоугольный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параллелепипед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3340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Рисунок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56" y="533399"/>
            <a:ext cx="1625383" cy="1506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902" y="3818911"/>
            <a:ext cx="2308898" cy="1638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7" r="19484"/>
          <a:stretch/>
        </p:blipFill>
        <p:spPr>
          <a:xfrm>
            <a:off x="6019800" y="4419600"/>
            <a:ext cx="1768037" cy="21145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89" y="2426250"/>
            <a:ext cx="2310300" cy="23103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417" y="5048753"/>
            <a:ext cx="1549060" cy="1509978"/>
          </a:xfrm>
          <a:prstGeom prst="rect">
            <a:avLst/>
          </a:prstGeom>
        </p:spPr>
      </p:pic>
      <p:pic>
        <p:nvPicPr>
          <p:cNvPr id="4100" name="Рисунок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94" y="4965542"/>
            <a:ext cx="96279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633" y="351020"/>
            <a:ext cx="3377610" cy="2254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752600" y="1143000"/>
            <a:ext cx="5410200" cy="1143000"/>
          </a:xfrm>
          <a:solidFill>
            <a:srgbClr val="FFFFFF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Прямоугольный параллелепипед</a:t>
            </a:r>
          </a:p>
        </p:txBody>
      </p:sp>
      <p:grpSp>
        <p:nvGrpSpPr>
          <p:cNvPr id="5123" name="Group 78"/>
          <p:cNvGrpSpPr>
            <a:grpSpLocks/>
          </p:cNvGrpSpPr>
          <p:nvPr/>
        </p:nvGrpSpPr>
        <p:grpSpPr bwMode="auto">
          <a:xfrm rot="5400000" flipH="1">
            <a:off x="2705100" y="2857500"/>
            <a:ext cx="3086100" cy="2705100"/>
            <a:chOff x="1104" y="1200"/>
            <a:chExt cx="2928" cy="2544"/>
          </a:xfrm>
        </p:grpSpPr>
        <p:sp>
          <p:nvSpPr>
            <p:cNvPr id="5132" name="AutoShape 79"/>
            <p:cNvSpPr>
              <a:spLocks noChangeArrowheads="1"/>
            </p:cNvSpPr>
            <p:nvPr/>
          </p:nvSpPr>
          <p:spPr bwMode="auto">
            <a:xfrm>
              <a:off x="1104" y="1200"/>
              <a:ext cx="2928" cy="2544"/>
            </a:xfrm>
            <a:prstGeom prst="cube">
              <a:avLst>
                <a:gd name="adj" fmla="val 25000"/>
              </a:avLst>
            </a:prstGeom>
            <a:noFill/>
            <a:ln w="38100">
              <a:solidFill>
                <a:srgbClr val="00206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3" name="Freeform 80"/>
            <p:cNvSpPr>
              <a:spLocks/>
            </p:cNvSpPr>
            <p:nvPr/>
          </p:nvSpPr>
          <p:spPr bwMode="auto">
            <a:xfrm>
              <a:off x="1736" y="1208"/>
              <a:ext cx="1" cy="368"/>
            </a:xfrm>
            <a:custGeom>
              <a:avLst/>
              <a:gdLst>
                <a:gd name="T0" fmla="*/ 0 w 1"/>
                <a:gd name="T1" fmla="*/ 0 h 368"/>
                <a:gd name="T2" fmla="*/ 0 w 1"/>
                <a:gd name="T3" fmla="*/ 368 h 368"/>
                <a:gd name="T4" fmla="*/ 0 60000 65536"/>
                <a:gd name="T5" fmla="*/ 0 60000 65536"/>
                <a:gd name="T6" fmla="*/ 0 w 1"/>
                <a:gd name="T7" fmla="*/ 0 h 368"/>
                <a:gd name="T8" fmla="*/ 1 w 1"/>
                <a:gd name="T9" fmla="*/ 368 h 3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68">
                  <a:moveTo>
                    <a:pt x="0" y="0"/>
                  </a:moveTo>
                  <a:lnTo>
                    <a:pt x="0" y="368"/>
                  </a:lnTo>
                </a:path>
              </a:pathLst>
            </a:cu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4" name="Line 81"/>
            <p:cNvSpPr>
              <a:spLocks noChangeShapeType="1"/>
            </p:cNvSpPr>
            <p:nvPr/>
          </p:nvSpPr>
          <p:spPr bwMode="auto">
            <a:xfrm>
              <a:off x="1728" y="1728"/>
              <a:ext cx="0" cy="384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5" name="Line 82"/>
            <p:cNvSpPr>
              <a:spLocks noChangeShapeType="1"/>
            </p:cNvSpPr>
            <p:nvPr/>
          </p:nvSpPr>
          <p:spPr bwMode="auto">
            <a:xfrm>
              <a:off x="1728" y="2304"/>
              <a:ext cx="0" cy="384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6" name="Line 83"/>
            <p:cNvSpPr>
              <a:spLocks noChangeShapeType="1"/>
            </p:cNvSpPr>
            <p:nvPr/>
          </p:nvSpPr>
          <p:spPr bwMode="auto">
            <a:xfrm flipH="1">
              <a:off x="3696" y="3120"/>
              <a:ext cx="336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7" name="Line 84"/>
            <p:cNvSpPr>
              <a:spLocks noChangeShapeType="1"/>
            </p:cNvSpPr>
            <p:nvPr/>
          </p:nvSpPr>
          <p:spPr bwMode="auto">
            <a:xfrm flipH="1">
              <a:off x="2928" y="3120"/>
              <a:ext cx="432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8" name="Line 85"/>
            <p:cNvSpPr>
              <a:spLocks noChangeShapeType="1"/>
            </p:cNvSpPr>
            <p:nvPr/>
          </p:nvSpPr>
          <p:spPr bwMode="auto">
            <a:xfrm flipH="1">
              <a:off x="2064" y="3120"/>
              <a:ext cx="624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9" name="Line 86"/>
            <p:cNvSpPr>
              <a:spLocks noChangeShapeType="1"/>
            </p:cNvSpPr>
            <p:nvPr/>
          </p:nvSpPr>
          <p:spPr bwMode="auto">
            <a:xfrm flipH="1">
              <a:off x="1728" y="3120"/>
              <a:ext cx="144" cy="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0" name="Freeform 87"/>
            <p:cNvSpPr>
              <a:spLocks/>
            </p:cNvSpPr>
            <p:nvPr/>
          </p:nvSpPr>
          <p:spPr bwMode="auto">
            <a:xfrm>
              <a:off x="1728" y="2832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2 h 292"/>
                <a:gd name="T4" fmla="*/ 0 60000 65536"/>
                <a:gd name="T5" fmla="*/ 0 60000 65536"/>
                <a:gd name="T6" fmla="*/ 0 w 1"/>
                <a:gd name="T7" fmla="*/ 0 h 292"/>
                <a:gd name="T8" fmla="*/ 1 w 1"/>
                <a:gd name="T9" fmla="*/ 292 h 2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92">
                  <a:moveTo>
                    <a:pt x="0" y="0"/>
                  </a:moveTo>
                  <a:lnTo>
                    <a:pt x="0" y="292"/>
                  </a:lnTo>
                </a:path>
              </a:pathLst>
            </a:cu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1" name="Line 88"/>
            <p:cNvSpPr>
              <a:spLocks noChangeShapeType="1"/>
            </p:cNvSpPr>
            <p:nvPr/>
          </p:nvSpPr>
          <p:spPr bwMode="auto">
            <a:xfrm flipH="1">
              <a:off x="1440" y="3120"/>
              <a:ext cx="288" cy="288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2" name="Line 89"/>
            <p:cNvSpPr>
              <a:spLocks noChangeShapeType="1"/>
            </p:cNvSpPr>
            <p:nvPr/>
          </p:nvSpPr>
          <p:spPr bwMode="auto">
            <a:xfrm flipV="1">
              <a:off x="1104" y="3504"/>
              <a:ext cx="240" cy="240"/>
            </a:xfrm>
            <a:prstGeom prst="line">
              <a:avLst/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24" name="TextBox 57"/>
          <p:cNvSpPr txBox="1">
            <a:spLocks noChangeArrowheads="1"/>
          </p:cNvSpPr>
          <p:nvPr/>
        </p:nvSpPr>
        <p:spPr bwMode="auto">
          <a:xfrm>
            <a:off x="2438400" y="3276600"/>
            <a:ext cx="33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cs typeface="Aharoni" pitchFamily="2" charset="-79"/>
              </a:rPr>
              <a:t>А</a:t>
            </a:r>
          </a:p>
        </p:txBody>
      </p:sp>
      <p:sp>
        <p:nvSpPr>
          <p:cNvPr id="5125" name="TextBox 58"/>
          <p:cNvSpPr txBox="1">
            <a:spLocks noChangeArrowheads="1"/>
          </p:cNvSpPr>
          <p:nvPr/>
        </p:nvSpPr>
        <p:spPr bwMode="auto">
          <a:xfrm>
            <a:off x="3048000" y="2438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cs typeface="Aharoni" pitchFamily="2" charset="-79"/>
              </a:rPr>
              <a:t>В</a:t>
            </a:r>
          </a:p>
        </p:txBody>
      </p:sp>
      <p:sp>
        <p:nvSpPr>
          <p:cNvPr id="5126" name="TextBox 59"/>
          <p:cNvSpPr txBox="1">
            <a:spLocks noChangeArrowheads="1"/>
          </p:cNvSpPr>
          <p:nvPr/>
        </p:nvSpPr>
        <p:spPr bwMode="auto">
          <a:xfrm>
            <a:off x="5638800" y="24384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cs typeface="Aharoni" pitchFamily="2" charset="-79"/>
              </a:rPr>
              <a:t>С</a:t>
            </a:r>
          </a:p>
        </p:txBody>
      </p:sp>
      <p:sp>
        <p:nvSpPr>
          <p:cNvPr id="5127" name="TextBox 61"/>
          <p:cNvSpPr txBox="1">
            <a:spLocks noChangeArrowheads="1"/>
          </p:cNvSpPr>
          <p:nvPr/>
        </p:nvSpPr>
        <p:spPr bwMode="auto">
          <a:xfrm>
            <a:off x="5029200" y="3276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endParaRPr lang="ru-RU"/>
          </a:p>
        </p:txBody>
      </p:sp>
      <p:sp>
        <p:nvSpPr>
          <p:cNvPr id="5128" name="TextBox 62"/>
          <p:cNvSpPr txBox="1">
            <a:spLocks noChangeArrowheads="1"/>
          </p:cNvSpPr>
          <p:nvPr/>
        </p:nvSpPr>
        <p:spPr bwMode="auto">
          <a:xfrm>
            <a:off x="2438400" y="5562600"/>
            <a:ext cx="438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cs typeface="Aharoni" pitchFamily="2" charset="-79"/>
              </a:rPr>
              <a:t>А</a:t>
            </a:r>
            <a:r>
              <a:rPr lang="en-US" sz="1400">
                <a:cs typeface="Aharoni" pitchFamily="2" charset="-79"/>
              </a:rPr>
              <a:t>1</a:t>
            </a:r>
            <a:endParaRPr lang="ru-RU">
              <a:cs typeface="Aharoni" pitchFamily="2" charset="-79"/>
            </a:endParaRPr>
          </a:p>
        </p:txBody>
      </p:sp>
      <p:sp>
        <p:nvSpPr>
          <p:cNvPr id="5129" name="TextBox 63"/>
          <p:cNvSpPr txBox="1">
            <a:spLocks noChangeArrowheads="1"/>
          </p:cNvSpPr>
          <p:nvPr/>
        </p:nvSpPr>
        <p:spPr bwMode="auto">
          <a:xfrm>
            <a:off x="5029200" y="5562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sz="1200"/>
              <a:t>1</a:t>
            </a:r>
            <a:endParaRPr lang="ru-RU"/>
          </a:p>
        </p:txBody>
      </p:sp>
      <p:sp>
        <p:nvSpPr>
          <p:cNvPr id="5130" name="TextBox 65"/>
          <p:cNvSpPr txBox="1">
            <a:spLocks noChangeArrowheads="1"/>
          </p:cNvSpPr>
          <p:nvPr/>
        </p:nvSpPr>
        <p:spPr bwMode="auto">
          <a:xfrm>
            <a:off x="5715000" y="48768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cs typeface="Aharoni" pitchFamily="2" charset="-79"/>
              </a:rPr>
              <a:t>С</a:t>
            </a:r>
            <a:r>
              <a:rPr lang="en-US" sz="1200">
                <a:cs typeface="Aharoni" pitchFamily="2" charset="-79"/>
              </a:rPr>
              <a:t>1</a:t>
            </a:r>
            <a:endParaRPr lang="ru-RU" sz="1600">
              <a:cs typeface="Aharoni" pitchFamily="2" charset="-79"/>
            </a:endParaRPr>
          </a:p>
        </p:txBody>
      </p:sp>
      <p:sp>
        <p:nvSpPr>
          <p:cNvPr id="5131" name="TextBox 66"/>
          <p:cNvSpPr txBox="1">
            <a:spLocks noChangeArrowheads="1"/>
          </p:cNvSpPr>
          <p:nvPr/>
        </p:nvSpPr>
        <p:spPr bwMode="auto">
          <a:xfrm>
            <a:off x="3048000" y="48768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cs typeface="Aharoni" pitchFamily="2" charset="-79"/>
              </a:rPr>
              <a:t>В</a:t>
            </a:r>
            <a:r>
              <a:rPr lang="en-US" sz="1200">
                <a:cs typeface="Aharoni" pitchFamily="2" charset="-79"/>
              </a:rPr>
              <a:t>1</a:t>
            </a:r>
            <a:endParaRPr lang="ru-RU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2819400" y="2209800"/>
            <a:ext cx="2819400" cy="2514600"/>
          </a:xfrm>
          <a:prstGeom prst="cube">
            <a:avLst>
              <a:gd name="adj" fmla="val 25000"/>
            </a:avLst>
          </a:prstGeom>
          <a:solidFill>
            <a:srgbClr val="FCEFD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latin typeface="+mj-lt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2819400" y="2819400"/>
            <a:ext cx="2209800" cy="1905000"/>
          </a:xfrm>
          <a:custGeom>
            <a:avLst/>
            <a:gdLst>
              <a:gd name="T0" fmla="*/ 0 w 1392"/>
              <a:gd name="T1" fmla="*/ 0 h 1200"/>
              <a:gd name="T2" fmla="*/ 2147483647 w 1392"/>
              <a:gd name="T3" fmla="*/ 0 h 1200"/>
              <a:gd name="T4" fmla="*/ 2147483647 w 1392"/>
              <a:gd name="T5" fmla="*/ 2147483647 h 1200"/>
              <a:gd name="T6" fmla="*/ 0 w 1392"/>
              <a:gd name="T7" fmla="*/ 2147483647 h 1200"/>
              <a:gd name="T8" fmla="*/ 0 w 1392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92"/>
              <a:gd name="T16" fmla="*/ 0 h 1200"/>
              <a:gd name="T17" fmla="*/ 1392 w 1392"/>
              <a:gd name="T18" fmla="*/ 1200 h 1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92" h="1200">
                <a:moveTo>
                  <a:pt x="0" y="0"/>
                </a:moveTo>
                <a:lnTo>
                  <a:pt x="1392" y="0"/>
                </a:lnTo>
                <a:lnTo>
                  <a:pt x="1392" y="1200"/>
                </a:lnTo>
                <a:lnTo>
                  <a:pt x="0" y="120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6248400" y="990600"/>
            <a:ext cx="2590800" cy="2362200"/>
            <a:chOff x="2256" y="1248"/>
            <a:chExt cx="1776" cy="1584"/>
          </a:xfrm>
          <a:solidFill>
            <a:srgbClr val="FFC000"/>
          </a:solidFill>
        </p:grpSpPr>
        <p:sp>
          <p:nvSpPr>
            <p:cNvPr id="13" name="Freeform 21"/>
            <p:cNvSpPr>
              <a:spLocks/>
            </p:cNvSpPr>
            <p:nvPr/>
          </p:nvSpPr>
          <p:spPr bwMode="auto">
            <a:xfrm>
              <a:off x="2640" y="1248"/>
              <a:ext cx="1392" cy="1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92" y="0"/>
                </a:cxn>
                <a:cxn ang="0">
                  <a:pos x="1392" y="1200"/>
                </a:cxn>
                <a:cxn ang="0">
                  <a:pos x="0" y="1200"/>
                </a:cxn>
                <a:cxn ang="0">
                  <a:pos x="0" y="0"/>
                </a:cxn>
              </a:cxnLst>
              <a:rect l="0" t="0" r="r" b="b"/>
              <a:pathLst>
                <a:path w="1392" h="1200">
                  <a:moveTo>
                    <a:pt x="0" y="0"/>
                  </a:moveTo>
                  <a:lnTo>
                    <a:pt x="1392" y="0"/>
                  </a:lnTo>
                  <a:lnTo>
                    <a:pt x="1392" y="1200"/>
                  </a:lnTo>
                  <a:lnTo>
                    <a:pt x="0" y="1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22"/>
            <p:cNvSpPr>
              <a:spLocks/>
            </p:cNvSpPr>
            <p:nvPr/>
          </p:nvSpPr>
          <p:spPr bwMode="auto">
            <a:xfrm>
              <a:off x="2256" y="1632"/>
              <a:ext cx="1392" cy="1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92" y="0"/>
                </a:cxn>
                <a:cxn ang="0">
                  <a:pos x="1392" y="1200"/>
                </a:cxn>
                <a:cxn ang="0">
                  <a:pos x="0" y="1200"/>
                </a:cxn>
                <a:cxn ang="0">
                  <a:pos x="0" y="0"/>
                </a:cxn>
              </a:cxnLst>
              <a:rect l="0" t="0" r="r" b="b"/>
              <a:pathLst>
                <a:path w="1392" h="1200">
                  <a:moveTo>
                    <a:pt x="0" y="0"/>
                  </a:moveTo>
                  <a:lnTo>
                    <a:pt x="1392" y="0"/>
                  </a:lnTo>
                  <a:lnTo>
                    <a:pt x="1392" y="1200"/>
                  </a:lnTo>
                  <a:lnTo>
                    <a:pt x="0" y="12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5" name="Freeform 11"/>
          <p:cNvSpPr>
            <a:spLocks/>
          </p:cNvSpPr>
          <p:nvPr/>
        </p:nvSpPr>
        <p:spPr bwMode="auto">
          <a:xfrm>
            <a:off x="2819400" y="2209800"/>
            <a:ext cx="2819400" cy="609600"/>
          </a:xfrm>
          <a:custGeom>
            <a:avLst/>
            <a:gdLst>
              <a:gd name="T0" fmla="*/ 2147483647 w 1776"/>
              <a:gd name="T1" fmla="*/ 0 h 384"/>
              <a:gd name="T2" fmla="*/ 2147483647 w 1776"/>
              <a:gd name="T3" fmla="*/ 0 h 384"/>
              <a:gd name="T4" fmla="*/ 2147483647 w 1776"/>
              <a:gd name="T5" fmla="*/ 2147483647 h 384"/>
              <a:gd name="T6" fmla="*/ 0 w 1776"/>
              <a:gd name="T7" fmla="*/ 2147483647 h 384"/>
              <a:gd name="T8" fmla="*/ 2147483647 w 1776"/>
              <a:gd name="T9" fmla="*/ 0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76"/>
              <a:gd name="T16" fmla="*/ 0 h 384"/>
              <a:gd name="T17" fmla="*/ 1776 w 1776"/>
              <a:gd name="T18" fmla="*/ 384 h 3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76" h="384">
                <a:moveTo>
                  <a:pt x="384" y="0"/>
                </a:moveTo>
                <a:lnTo>
                  <a:pt x="1776" y="0"/>
                </a:lnTo>
                <a:lnTo>
                  <a:pt x="1392" y="384"/>
                </a:lnTo>
                <a:lnTo>
                  <a:pt x="0" y="384"/>
                </a:lnTo>
                <a:lnTo>
                  <a:pt x="384" y="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0" y="1828800"/>
            <a:ext cx="2590800" cy="2362200"/>
            <a:chOff x="3552" y="2352"/>
            <a:chExt cx="1776" cy="1584"/>
          </a:xfrm>
        </p:grpSpPr>
        <p:sp>
          <p:nvSpPr>
            <p:cNvPr id="6157" name="Freeform 24"/>
            <p:cNvSpPr>
              <a:spLocks/>
            </p:cNvSpPr>
            <p:nvPr/>
          </p:nvSpPr>
          <p:spPr bwMode="auto">
            <a:xfrm>
              <a:off x="3552" y="3552"/>
              <a:ext cx="1776" cy="384"/>
            </a:xfrm>
            <a:custGeom>
              <a:avLst/>
              <a:gdLst>
                <a:gd name="T0" fmla="*/ 384 w 1776"/>
                <a:gd name="T1" fmla="*/ 0 h 384"/>
                <a:gd name="T2" fmla="*/ 1776 w 1776"/>
                <a:gd name="T3" fmla="*/ 0 h 384"/>
                <a:gd name="T4" fmla="*/ 1392 w 1776"/>
                <a:gd name="T5" fmla="*/ 384 h 384"/>
                <a:gd name="T6" fmla="*/ 0 w 1776"/>
                <a:gd name="T7" fmla="*/ 384 h 384"/>
                <a:gd name="T8" fmla="*/ 384 w 1776"/>
                <a:gd name="T9" fmla="*/ 0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76"/>
                <a:gd name="T16" fmla="*/ 0 h 384"/>
                <a:gd name="T17" fmla="*/ 1776 w 177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76" h="384">
                  <a:moveTo>
                    <a:pt x="384" y="0"/>
                  </a:moveTo>
                  <a:lnTo>
                    <a:pt x="1776" y="0"/>
                  </a:lnTo>
                  <a:lnTo>
                    <a:pt x="1392" y="384"/>
                  </a:lnTo>
                  <a:lnTo>
                    <a:pt x="0" y="384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8" name="Freeform 25"/>
            <p:cNvSpPr>
              <a:spLocks/>
            </p:cNvSpPr>
            <p:nvPr/>
          </p:nvSpPr>
          <p:spPr bwMode="auto">
            <a:xfrm>
              <a:off x="3552" y="2352"/>
              <a:ext cx="1776" cy="384"/>
            </a:xfrm>
            <a:custGeom>
              <a:avLst/>
              <a:gdLst>
                <a:gd name="T0" fmla="*/ 384 w 1776"/>
                <a:gd name="T1" fmla="*/ 0 h 384"/>
                <a:gd name="T2" fmla="*/ 1776 w 1776"/>
                <a:gd name="T3" fmla="*/ 0 h 384"/>
                <a:gd name="T4" fmla="*/ 1392 w 1776"/>
                <a:gd name="T5" fmla="*/ 384 h 384"/>
                <a:gd name="T6" fmla="*/ 0 w 1776"/>
                <a:gd name="T7" fmla="*/ 384 h 384"/>
                <a:gd name="T8" fmla="*/ 384 w 1776"/>
                <a:gd name="T9" fmla="*/ 0 h 3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76"/>
                <a:gd name="T16" fmla="*/ 0 h 384"/>
                <a:gd name="T17" fmla="*/ 1776 w 1776"/>
                <a:gd name="T18" fmla="*/ 384 h 3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76" h="384">
                  <a:moveTo>
                    <a:pt x="384" y="0"/>
                  </a:moveTo>
                  <a:lnTo>
                    <a:pt x="1776" y="0"/>
                  </a:lnTo>
                  <a:lnTo>
                    <a:pt x="1392" y="384"/>
                  </a:lnTo>
                  <a:lnTo>
                    <a:pt x="0" y="384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" name="Freeform 12"/>
          <p:cNvSpPr>
            <a:spLocks/>
          </p:cNvSpPr>
          <p:nvPr/>
        </p:nvSpPr>
        <p:spPr bwMode="auto">
          <a:xfrm>
            <a:off x="5029200" y="2209800"/>
            <a:ext cx="609600" cy="2514600"/>
          </a:xfrm>
          <a:custGeom>
            <a:avLst/>
            <a:gdLst>
              <a:gd name="T0" fmla="*/ 0 w 384"/>
              <a:gd name="T1" fmla="*/ 2147483647 h 1584"/>
              <a:gd name="T2" fmla="*/ 0 w 384"/>
              <a:gd name="T3" fmla="*/ 2147483647 h 1584"/>
              <a:gd name="T4" fmla="*/ 2147483647 w 384"/>
              <a:gd name="T5" fmla="*/ 2147483647 h 1584"/>
              <a:gd name="T6" fmla="*/ 2147483647 w 384"/>
              <a:gd name="T7" fmla="*/ 0 h 1584"/>
              <a:gd name="T8" fmla="*/ 0 w 384"/>
              <a:gd name="T9" fmla="*/ 2147483647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4"/>
              <a:gd name="T16" fmla="*/ 0 h 1584"/>
              <a:gd name="T17" fmla="*/ 384 w 384"/>
              <a:gd name="T18" fmla="*/ 1584 h 15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4" h="1584">
                <a:moveTo>
                  <a:pt x="0" y="384"/>
                </a:moveTo>
                <a:lnTo>
                  <a:pt x="0" y="1584"/>
                </a:lnTo>
                <a:lnTo>
                  <a:pt x="384" y="1200"/>
                </a:lnTo>
                <a:lnTo>
                  <a:pt x="384" y="0"/>
                </a:lnTo>
                <a:lnTo>
                  <a:pt x="0" y="384"/>
                </a:lnTo>
                <a:close/>
              </a:path>
            </a:pathLst>
          </a:cu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5181600" y="4419600"/>
            <a:ext cx="2286000" cy="2286000"/>
            <a:chOff x="2448" y="2592"/>
            <a:chExt cx="1776" cy="1584"/>
          </a:xfrm>
        </p:grpSpPr>
        <p:sp>
          <p:nvSpPr>
            <p:cNvPr id="6155" name="Freeform 27"/>
            <p:cNvSpPr>
              <a:spLocks/>
            </p:cNvSpPr>
            <p:nvPr/>
          </p:nvSpPr>
          <p:spPr bwMode="auto">
            <a:xfrm>
              <a:off x="2448" y="2592"/>
              <a:ext cx="384" cy="1584"/>
            </a:xfrm>
            <a:custGeom>
              <a:avLst/>
              <a:gdLst>
                <a:gd name="T0" fmla="*/ 0 w 384"/>
                <a:gd name="T1" fmla="*/ 384 h 1584"/>
                <a:gd name="T2" fmla="*/ 0 w 384"/>
                <a:gd name="T3" fmla="*/ 1584 h 1584"/>
                <a:gd name="T4" fmla="*/ 384 w 384"/>
                <a:gd name="T5" fmla="*/ 1200 h 1584"/>
                <a:gd name="T6" fmla="*/ 384 w 384"/>
                <a:gd name="T7" fmla="*/ 0 h 1584"/>
                <a:gd name="T8" fmla="*/ 0 w 384"/>
                <a:gd name="T9" fmla="*/ 384 h 15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1584"/>
                <a:gd name="T17" fmla="*/ 384 w 384"/>
                <a:gd name="T18" fmla="*/ 1584 h 15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1584">
                  <a:moveTo>
                    <a:pt x="0" y="384"/>
                  </a:moveTo>
                  <a:lnTo>
                    <a:pt x="0" y="1584"/>
                  </a:lnTo>
                  <a:lnTo>
                    <a:pt x="384" y="1200"/>
                  </a:lnTo>
                  <a:lnTo>
                    <a:pt x="384" y="0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Freeform 28"/>
            <p:cNvSpPr>
              <a:spLocks/>
            </p:cNvSpPr>
            <p:nvPr/>
          </p:nvSpPr>
          <p:spPr bwMode="auto">
            <a:xfrm>
              <a:off x="3840" y="2592"/>
              <a:ext cx="384" cy="1584"/>
            </a:xfrm>
            <a:custGeom>
              <a:avLst/>
              <a:gdLst>
                <a:gd name="T0" fmla="*/ 0 w 384"/>
                <a:gd name="T1" fmla="*/ 384 h 1584"/>
                <a:gd name="T2" fmla="*/ 0 w 384"/>
                <a:gd name="T3" fmla="*/ 1584 h 1584"/>
                <a:gd name="T4" fmla="*/ 384 w 384"/>
                <a:gd name="T5" fmla="*/ 1200 h 1584"/>
                <a:gd name="T6" fmla="*/ 384 w 384"/>
                <a:gd name="T7" fmla="*/ 0 h 1584"/>
                <a:gd name="T8" fmla="*/ 0 w 384"/>
                <a:gd name="T9" fmla="*/ 384 h 15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4"/>
                <a:gd name="T16" fmla="*/ 0 h 1584"/>
                <a:gd name="T17" fmla="*/ 384 w 384"/>
                <a:gd name="T18" fmla="*/ 1584 h 15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4" h="1584">
                  <a:moveTo>
                    <a:pt x="0" y="384"/>
                  </a:moveTo>
                  <a:lnTo>
                    <a:pt x="0" y="1584"/>
                  </a:lnTo>
                  <a:lnTo>
                    <a:pt x="384" y="1200"/>
                  </a:lnTo>
                  <a:lnTo>
                    <a:pt x="384" y="0"/>
                  </a:lnTo>
                  <a:lnTo>
                    <a:pt x="0" y="384"/>
                  </a:lnTo>
                  <a:close/>
                </a:path>
              </a:pathLst>
            </a:cu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0" y="452735"/>
            <a:ext cx="6019800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dirty="0" smtClean="0">
                <a:ln w="11430"/>
                <a:solidFill>
                  <a:srgbClr val="002060"/>
                </a:solidFill>
                <a:latin typeface="+mj-lt"/>
                <a:cs typeface="Times New Roman" pitchFamily="18" charset="0"/>
              </a:rPr>
              <a:t>Элементы прямоугольного параллелепипеда</a:t>
            </a:r>
            <a:endParaRPr lang="ru-RU" sz="3200" dirty="0">
              <a:ln w="11430"/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19200" y="4953000"/>
            <a:ext cx="1066800" cy="1631216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sz="10000" b="1" dirty="0">
              <a:ln w="11430"/>
              <a:solidFill>
                <a:srgbClr val="80008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5490612"/>
            <a:ext cx="2590800" cy="5559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ГРАНИ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89787" y="5120908"/>
            <a:ext cx="10668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</a:rPr>
              <a:t>6</a:t>
            </a:r>
            <a:endParaRPr lang="ru-RU" sz="9600" b="1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2400" y="605135"/>
            <a:ext cx="6019800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dirty="0" smtClean="0">
                <a:ln w="11430"/>
                <a:solidFill>
                  <a:srgbClr val="002060"/>
                </a:solidFill>
                <a:latin typeface="+mj-lt"/>
                <a:cs typeface="Times New Roman" pitchFamily="18" charset="0"/>
              </a:rPr>
              <a:t>Элементы прямоугольного параллелепипеда</a:t>
            </a:r>
            <a:endParaRPr lang="ru-RU" sz="3200" dirty="0">
              <a:ln w="11430"/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78191" y="5193337"/>
            <a:ext cx="10668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</a:rPr>
              <a:t>6</a:t>
            </a:r>
            <a:endParaRPr lang="ru-RU" sz="9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3" presetClass="entr" presetSubtype="52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2750"/>
                            </p:stCondLst>
                            <p:childTnLst>
                              <p:par>
                                <p:cTn id="23" presetID="23" presetClass="entr" presetSubtype="52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4250"/>
                            </p:stCondLst>
                            <p:childTnLst>
                              <p:par>
                                <p:cTn id="33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5" grpId="0" animBg="1"/>
      <p:bldP spid="19" grpId="0" animBg="1"/>
      <p:bldP spid="6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914400" y="2133600"/>
            <a:ext cx="4648200" cy="4038600"/>
            <a:chOff x="1104" y="1200"/>
            <a:chExt cx="2928" cy="2544"/>
          </a:xfrm>
        </p:grpSpPr>
        <p:sp>
          <p:nvSpPr>
            <p:cNvPr id="7198" name="AutoShape 34"/>
            <p:cNvSpPr>
              <a:spLocks noChangeArrowheads="1"/>
            </p:cNvSpPr>
            <p:nvPr/>
          </p:nvSpPr>
          <p:spPr bwMode="auto">
            <a:xfrm>
              <a:off x="1104" y="1200"/>
              <a:ext cx="2928" cy="2544"/>
            </a:xfrm>
            <a:prstGeom prst="cube">
              <a:avLst>
                <a:gd name="adj" fmla="val 25000"/>
              </a:avLst>
            </a:prstGeom>
            <a:noFill/>
            <a:ln w="38100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9" name="Freeform 35"/>
            <p:cNvSpPr>
              <a:spLocks/>
            </p:cNvSpPr>
            <p:nvPr/>
          </p:nvSpPr>
          <p:spPr bwMode="auto">
            <a:xfrm>
              <a:off x="1736" y="1208"/>
              <a:ext cx="1" cy="368"/>
            </a:xfrm>
            <a:custGeom>
              <a:avLst/>
              <a:gdLst>
                <a:gd name="T0" fmla="*/ 0 w 1"/>
                <a:gd name="T1" fmla="*/ 0 h 368"/>
                <a:gd name="T2" fmla="*/ 0 w 1"/>
                <a:gd name="T3" fmla="*/ 368 h 368"/>
                <a:gd name="T4" fmla="*/ 0 60000 65536"/>
                <a:gd name="T5" fmla="*/ 0 60000 65536"/>
                <a:gd name="T6" fmla="*/ 0 w 1"/>
                <a:gd name="T7" fmla="*/ 0 h 368"/>
                <a:gd name="T8" fmla="*/ 1 w 1"/>
                <a:gd name="T9" fmla="*/ 368 h 3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68">
                  <a:moveTo>
                    <a:pt x="0" y="0"/>
                  </a:moveTo>
                  <a:lnTo>
                    <a:pt x="0" y="368"/>
                  </a:lnTo>
                </a:path>
              </a:pathLst>
            </a:custGeom>
            <a:noFill/>
            <a:ln w="381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0" name="Line 36"/>
            <p:cNvSpPr>
              <a:spLocks noChangeShapeType="1"/>
            </p:cNvSpPr>
            <p:nvPr/>
          </p:nvSpPr>
          <p:spPr bwMode="auto">
            <a:xfrm>
              <a:off x="1728" y="1728"/>
              <a:ext cx="0" cy="384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1" name="Line 37"/>
            <p:cNvSpPr>
              <a:spLocks noChangeShapeType="1"/>
            </p:cNvSpPr>
            <p:nvPr/>
          </p:nvSpPr>
          <p:spPr bwMode="auto">
            <a:xfrm>
              <a:off x="1728" y="2304"/>
              <a:ext cx="0" cy="384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2" name="Line 38"/>
            <p:cNvSpPr>
              <a:spLocks noChangeShapeType="1"/>
            </p:cNvSpPr>
            <p:nvPr/>
          </p:nvSpPr>
          <p:spPr bwMode="auto">
            <a:xfrm flipH="1">
              <a:off x="3696" y="3120"/>
              <a:ext cx="336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3" name="Line 39"/>
            <p:cNvSpPr>
              <a:spLocks noChangeShapeType="1"/>
            </p:cNvSpPr>
            <p:nvPr/>
          </p:nvSpPr>
          <p:spPr bwMode="auto">
            <a:xfrm flipH="1">
              <a:off x="2928" y="3120"/>
              <a:ext cx="432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4" name="Line 40"/>
            <p:cNvSpPr>
              <a:spLocks noChangeShapeType="1"/>
            </p:cNvSpPr>
            <p:nvPr/>
          </p:nvSpPr>
          <p:spPr bwMode="auto">
            <a:xfrm flipH="1">
              <a:off x="2064" y="3120"/>
              <a:ext cx="62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5" name="Line 41"/>
            <p:cNvSpPr>
              <a:spLocks noChangeShapeType="1"/>
            </p:cNvSpPr>
            <p:nvPr/>
          </p:nvSpPr>
          <p:spPr bwMode="auto">
            <a:xfrm flipH="1">
              <a:off x="1728" y="3120"/>
              <a:ext cx="14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6" name="Freeform 42"/>
            <p:cNvSpPr>
              <a:spLocks/>
            </p:cNvSpPr>
            <p:nvPr/>
          </p:nvSpPr>
          <p:spPr bwMode="auto">
            <a:xfrm>
              <a:off x="1728" y="2832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2 h 292"/>
                <a:gd name="T4" fmla="*/ 0 60000 65536"/>
                <a:gd name="T5" fmla="*/ 0 60000 65536"/>
                <a:gd name="T6" fmla="*/ 0 w 1"/>
                <a:gd name="T7" fmla="*/ 0 h 292"/>
                <a:gd name="T8" fmla="*/ 1 w 1"/>
                <a:gd name="T9" fmla="*/ 292 h 2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92">
                  <a:moveTo>
                    <a:pt x="0" y="0"/>
                  </a:moveTo>
                  <a:lnTo>
                    <a:pt x="0" y="292"/>
                  </a:lnTo>
                </a:path>
              </a:pathLst>
            </a:custGeom>
            <a:noFill/>
            <a:ln w="381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7" name="Line 43"/>
            <p:cNvSpPr>
              <a:spLocks noChangeShapeType="1"/>
            </p:cNvSpPr>
            <p:nvPr/>
          </p:nvSpPr>
          <p:spPr bwMode="auto">
            <a:xfrm flipH="1">
              <a:off x="1440" y="3120"/>
              <a:ext cx="288" cy="288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8" name="Line 44"/>
            <p:cNvSpPr>
              <a:spLocks noChangeShapeType="1"/>
            </p:cNvSpPr>
            <p:nvPr/>
          </p:nvSpPr>
          <p:spPr bwMode="auto">
            <a:xfrm flipV="1">
              <a:off x="1104" y="3504"/>
              <a:ext cx="240" cy="24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914400" y="2133600"/>
            <a:ext cx="4648200" cy="4038600"/>
            <a:chOff x="1104" y="1200"/>
            <a:chExt cx="2928" cy="2544"/>
          </a:xfrm>
        </p:grpSpPr>
        <p:sp>
          <p:nvSpPr>
            <p:cNvPr id="7194" name="Line 56"/>
            <p:cNvSpPr>
              <a:spLocks noChangeShapeType="1"/>
            </p:cNvSpPr>
            <p:nvPr/>
          </p:nvSpPr>
          <p:spPr bwMode="auto">
            <a:xfrm flipV="1">
              <a:off x="1104" y="1200"/>
              <a:ext cx="624" cy="624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5" name="Line 57"/>
            <p:cNvSpPr>
              <a:spLocks noChangeShapeType="1"/>
            </p:cNvSpPr>
            <p:nvPr/>
          </p:nvSpPr>
          <p:spPr bwMode="auto">
            <a:xfrm flipV="1">
              <a:off x="3408" y="1200"/>
              <a:ext cx="624" cy="624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6" name="Line 58"/>
            <p:cNvSpPr>
              <a:spLocks noChangeShapeType="1"/>
            </p:cNvSpPr>
            <p:nvPr/>
          </p:nvSpPr>
          <p:spPr bwMode="auto">
            <a:xfrm flipV="1">
              <a:off x="3408" y="3120"/>
              <a:ext cx="624" cy="624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7" name="Line 59"/>
            <p:cNvSpPr>
              <a:spLocks noChangeShapeType="1"/>
            </p:cNvSpPr>
            <p:nvPr/>
          </p:nvSpPr>
          <p:spPr bwMode="auto">
            <a:xfrm flipV="1">
              <a:off x="1104" y="3120"/>
              <a:ext cx="624" cy="624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914400" y="2132013"/>
            <a:ext cx="4648200" cy="4041775"/>
            <a:chOff x="1104" y="1199"/>
            <a:chExt cx="2928" cy="2546"/>
          </a:xfrm>
        </p:grpSpPr>
        <p:sp>
          <p:nvSpPr>
            <p:cNvPr id="7190" name="Line 47"/>
            <p:cNvSpPr>
              <a:spLocks noChangeShapeType="1"/>
            </p:cNvSpPr>
            <p:nvPr/>
          </p:nvSpPr>
          <p:spPr bwMode="auto">
            <a:xfrm>
              <a:off x="1728" y="1199"/>
              <a:ext cx="2304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1" name="Line 48"/>
            <p:cNvSpPr>
              <a:spLocks noChangeShapeType="1"/>
            </p:cNvSpPr>
            <p:nvPr/>
          </p:nvSpPr>
          <p:spPr bwMode="auto">
            <a:xfrm>
              <a:off x="1728" y="3120"/>
              <a:ext cx="2304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2" name="Line 50"/>
            <p:cNvSpPr>
              <a:spLocks noChangeShapeType="1"/>
            </p:cNvSpPr>
            <p:nvPr/>
          </p:nvSpPr>
          <p:spPr bwMode="auto">
            <a:xfrm>
              <a:off x="1104" y="3744"/>
              <a:ext cx="2304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3" name="Line 49"/>
            <p:cNvSpPr>
              <a:spLocks noChangeShapeType="1"/>
            </p:cNvSpPr>
            <p:nvPr/>
          </p:nvSpPr>
          <p:spPr bwMode="auto">
            <a:xfrm>
              <a:off x="1104" y="1824"/>
              <a:ext cx="2304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912813" y="2133600"/>
            <a:ext cx="4649787" cy="4038600"/>
            <a:chOff x="1104" y="1200"/>
            <a:chExt cx="2929" cy="2544"/>
          </a:xfrm>
        </p:grpSpPr>
        <p:sp>
          <p:nvSpPr>
            <p:cNvPr id="7186" name="Line 54"/>
            <p:cNvSpPr>
              <a:spLocks noChangeShapeType="1"/>
            </p:cNvSpPr>
            <p:nvPr/>
          </p:nvSpPr>
          <p:spPr bwMode="auto">
            <a:xfrm>
              <a:off x="4032" y="1200"/>
              <a:ext cx="1" cy="192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7" name="Line 55"/>
            <p:cNvSpPr>
              <a:spLocks noChangeShapeType="1"/>
            </p:cNvSpPr>
            <p:nvPr/>
          </p:nvSpPr>
          <p:spPr bwMode="auto">
            <a:xfrm>
              <a:off x="1728" y="1200"/>
              <a:ext cx="1" cy="192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Line 52"/>
            <p:cNvSpPr>
              <a:spLocks noChangeShapeType="1"/>
            </p:cNvSpPr>
            <p:nvPr/>
          </p:nvSpPr>
          <p:spPr bwMode="auto">
            <a:xfrm>
              <a:off x="1104" y="1824"/>
              <a:ext cx="1" cy="192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9" name="Line 53"/>
            <p:cNvSpPr>
              <a:spLocks noChangeShapeType="1"/>
            </p:cNvSpPr>
            <p:nvPr/>
          </p:nvSpPr>
          <p:spPr bwMode="auto">
            <a:xfrm>
              <a:off x="3408" y="1824"/>
              <a:ext cx="1" cy="192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855" name="WordArt 63"/>
          <p:cNvSpPr>
            <a:spLocks noChangeArrowheads="1" noChangeShapeType="1" noTextEdit="1"/>
          </p:cNvSpPr>
          <p:nvPr/>
        </p:nvSpPr>
        <p:spPr bwMode="auto">
          <a:xfrm>
            <a:off x="762000" y="685800"/>
            <a:ext cx="32004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505"/>
              </a:avLst>
            </a:prstTxWarp>
          </a:bodyPr>
          <a:lstStyle/>
          <a:p>
            <a:endParaRPr lang="ru-RU" sz="3600" kern="10">
              <a:solidFill>
                <a:srgbClr val="336699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304800" y="1752600"/>
            <a:ext cx="5943600" cy="4770438"/>
            <a:chOff x="768" y="1008"/>
            <a:chExt cx="3744" cy="3005"/>
          </a:xfrm>
        </p:grpSpPr>
        <p:sp>
          <p:nvSpPr>
            <p:cNvPr id="7178" name="Text Box 71"/>
            <p:cNvSpPr txBox="1">
              <a:spLocks noChangeArrowheads="1"/>
            </p:cNvSpPr>
            <p:nvPr/>
          </p:nvSpPr>
          <p:spPr bwMode="auto">
            <a:xfrm>
              <a:off x="1392" y="1008"/>
              <a:ext cx="62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/>
                <a:t>A</a:t>
              </a:r>
            </a:p>
          </p:txBody>
        </p:sp>
        <p:sp>
          <p:nvSpPr>
            <p:cNvPr id="7179" name="Text Box 72"/>
            <p:cNvSpPr txBox="1">
              <a:spLocks noChangeArrowheads="1"/>
            </p:cNvSpPr>
            <p:nvPr/>
          </p:nvSpPr>
          <p:spPr bwMode="auto">
            <a:xfrm>
              <a:off x="4176" y="1008"/>
              <a:ext cx="33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/>
                <a:t>B</a:t>
              </a:r>
            </a:p>
          </p:txBody>
        </p:sp>
        <p:sp>
          <p:nvSpPr>
            <p:cNvPr id="7180" name="Text Box 73"/>
            <p:cNvSpPr txBox="1">
              <a:spLocks noChangeArrowheads="1"/>
            </p:cNvSpPr>
            <p:nvPr/>
          </p:nvSpPr>
          <p:spPr bwMode="auto">
            <a:xfrm>
              <a:off x="3408" y="1728"/>
              <a:ext cx="2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/>
                <a:t>C</a:t>
              </a:r>
            </a:p>
          </p:txBody>
        </p:sp>
        <p:sp>
          <p:nvSpPr>
            <p:cNvPr id="7181" name="Text Box 74"/>
            <p:cNvSpPr txBox="1">
              <a:spLocks noChangeArrowheads="1"/>
            </p:cNvSpPr>
            <p:nvPr/>
          </p:nvSpPr>
          <p:spPr bwMode="auto">
            <a:xfrm>
              <a:off x="768" y="1680"/>
              <a:ext cx="2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/>
                <a:t>D</a:t>
              </a:r>
            </a:p>
          </p:txBody>
        </p:sp>
        <p:sp>
          <p:nvSpPr>
            <p:cNvPr id="7182" name="Text Box 75"/>
            <p:cNvSpPr txBox="1">
              <a:spLocks noChangeArrowheads="1"/>
            </p:cNvSpPr>
            <p:nvPr/>
          </p:nvSpPr>
          <p:spPr bwMode="auto">
            <a:xfrm>
              <a:off x="1392" y="2784"/>
              <a:ext cx="2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/>
                <a:t>К</a:t>
              </a:r>
            </a:p>
          </p:txBody>
        </p:sp>
        <p:sp>
          <p:nvSpPr>
            <p:cNvPr id="7183" name="Text Box 76"/>
            <p:cNvSpPr txBox="1">
              <a:spLocks noChangeArrowheads="1"/>
            </p:cNvSpPr>
            <p:nvPr/>
          </p:nvSpPr>
          <p:spPr bwMode="auto">
            <a:xfrm>
              <a:off x="4080" y="2851"/>
              <a:ext cx="2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 dirty="0"/>
                <a:t>F</a:t>
              </a:r>
            </a:p>
          </p:txBody>
        </p:sp>
        <p:sp>
          <p:nvSpPr>
            <p:cNvPr id="7184" name="Text Box 77"/>
            <p:cNvSpPr txBox="1">
              <a:spLocks noChangeArrowheads="1"/>
            </p:cNvSpPr>
            <p:nvPr/>
          </p:nvSpPr>
          <p:spPr bwMode="auto">
            <a:xfrm>
              <a:off x="3456" y="3571"/>
              <a:ext cx="38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/>
                <a:t>М</a:t>
              </a:r>
            </a:p>
          </p:txBody>
        </p:sp>
        <p:sp>
          <p:nvSpPr>
            <p:cNvPr id="7185" name="Text Box 78"/>
            <p:cNvSpPr txBox="1">
              <a:spLocks noChangeArrowheads="1"/>
            </p:cNvSpPr>
            <p:nvPr/>
          </p:nvSpPr>
          <p:spPr bwMode="auto">
            <a:xfrm>
              <a:off x="768" y="3552"/>
              <a:ext cx="2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/>
                <a:t>H</a:t>
              </a:r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152400" y="605135"/>
            <a:ext cx="6019800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dirty="0" smtClean="0">
                <a:ln w="11430"/>
                <a:solidFill>
                  <a:srgbClr val="002060"/>
                </a:solidFill>
                <a:latin typeface="+mj-lt"/>
                <a:cs typeface="Times New Roman" pitchFamily="18" charset="0"/>
              </a:rPr>
              <a:t>Элементы прямоугольного параллелепипеда</a:t>
            </a:r>
            <a:endParaRPr lang="ru-RU" sz="3200" dirty="0">
              <a:ln w="11430"/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943600" y="2374647"/>
            <a:ext cx="2590800" cy="8621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РЁБРА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400800" y="3434731"/>
            <a:ext cx="16764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</a:rPr>
              <a:t>12</a:t>
            </a:r>
            <a:endParaRPr lang="ru-RU" sz="9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3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125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55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5410200" y="844021"/>
            <a:ext cx="3694043" cy="8621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ВЕРШИНЫ</a:t>
            </a:r>
            <a:endParaRPr lang="ru-RU" sz="4800" b="1" dirty="0">
              <a:solidFill>
                <a:srgbClr val="002060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52600" y="1905000"/>
            <a:ext cx="4648200" cy="4038600"/>
            <a:chOff x="1104" y="1200"/>
            <a:chExt cx="2928" cy="2544"/>
          </a:xfrm>
        </p:grpSpPr>
        <p:sp>
          <p:nvSpPr>
            <p:cNvPr id="8214" name="AutoShape 3"/>
            <p:cNvSpPr>
              <a:spLocks noChangeArrowheads="1"/>
            </p:cNvSpPr>
            <p:nvPr/>
          </p:nvSpPr>
          <p:spPr bwMode="auto">
            <a:xfrm>
              <a:off x="1104" y="1200"/>
              <a:ext cx="2928" cy="2544"/>
            </a:xfrm>
            <a:prstGeom prst="cube">
              <a:avLst>
                <a:gd name="adj" fmla="val 25000"/>
              </a:avLst>
            </a:prstGeom>
            <a:noFill/>
            <a:ln w="38100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Freeform 4"/>
            <p:cNvSpPr>
              <a:spLocks/>
            </p:cNvSpPr>
            <p:nvPr/>
          </p:nvSpPr>
          <p:spPr bwMode="auto">
            <a:xfrm>
              <a:off x="1736" y="1208"/>
              <a:ext cx="1" cy="368"/>
            </a:xfrm>
            <a:custGeom>
              <a:avLst/>
              <a:gdLst>
                <a:gd name="T0" fmla="*/ 0 w 1"/>
                <a:gd name="T1" fmla="*/ 0 h 368"/>
                <a:gd name="T2" fmla="*/ 0 w 1"/>
                <a:gd name="T3" fmla="*/ 368 h 368"/>
                <a:gd name="T4" fmla="*/ 0 60000 65536"/>
                <a:gd name="T5" fmla="*/ 0 60000 65536"/>
                <a:gd name="T6" fmla="*/ 0 w 1"/>
                <a:gd name="T7" fmla="*/ 0 h 368"/>
                <a:gd name="T8" fmla="*/ 1 w 1"/>
                <a:gd name="T9" fmla="*/ 368 h 36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68">
                  <a:moveTo>
                    <a:pt x="0" y="0"/>
                  </a:moveTo>
                  <a:lnTo>
                    <a:pt x="0" y="368"/>
                  </a:lnTo>
                </a:path>
              </a:pathLst>
            </a:custGeom>
            <a:noFill/>
            <a:ln w="381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6" name="Line 5"/>
            <p:cNvSpPr>
              <a:spLocks noChangeShapeType="1"/>
            </p:cNvSpPr>
            <p:nvPr/>
          </p:nvSpPr>
          <p:spPr bwMode="auto">
            <a:xfrm>
              <a:off x="1728" y="1728"/>
              <a:ext cx="0" cy="384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7" name="Line 6"/>
            <p:cNvSpPr>
              <a:spLocks noChangeShapeType="1"/>
            </p:cNvSpPr>
            <p:nvPr/>
          </p:nvSpPr>
          <p:spPr bwMode="auto">
            <a:xfrm>
              <a:off x="1728" y="2304"/>
              <a:ext cx="0" cy="384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8" name="Line 7"/>
            <p:cNvSpPr>
              <a:spLocks noChangeShapeType="1"/>
            </p:cNvSpPr>
            <p:nvPr/>
          </p:nvSpPr>
          <p:spPr bwMode="auto">
            <a:xfrm flipH="1">
              <a:off x="3696" y="3120"/>
              <a:ext cx="336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9" name="Line 8"/>
            <p:cNvSpPr>
              <a:spLocks noChangeShapeType="1"/>
            </p:cNvSpPr>
            <p:nvPr/>
          </p:nvSpPr>
          <p:spPr bwMode="auto">
            <a:xfrm flipH="1">
              <a:off x="2928" y="3120"/>
              <a:ext cx="432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0" name="Line 9"/>
            <p:cNvSpPr>
              <a:spLocks noChangeShapeType="1"/>
            </p:cNvSpPr>
            <p:nvPr/>
          </p:nvSpPr>
          <p:spPr bwMode="auto">
            <a:xfrm flipH="1">
              <a:off x="2064" y="3120"/>
              <a:ext cx="62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1" name="Line 10"/>
            <p:cNvSpPr>
              <a:spLocks noChangeShapeType="1"/>
            </p:cNvSpPr>
            <p:nvPr/>
          </p:nvSpPr>
          <p:spPr bwMode="auto">
            <a:xfrm flipH="1">
              <a:off x="1728" y="3120"/>
              <a:ext cx="144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2" name="Freeform 11"/>
            <p:cNvSpPr>
              <a:spLocks/>
            </p:cNvSpPr>
            <p:nvPr/>
          </p:nvSpPr>
          <p:spPr bwMode="auto">
            <a:xfrm>
              <a:off x="1728" y="2832"/>
              <a:ext cx="1" cy="292"/>
            </a:xfrm>
            <a:custGeom>
              <a:avLst/>
              <a:gdLst>
                <a:gd name="T0" fmla="*/ 0 w 1"/>
                <a:gd name="T1" fmla="*/ 0 h 292"/>
                <a:gd name="T2" fmla="*/ 0 w 1"/>
                <a:gd name="T3" fmla="*/ 292 h 292"/>
                <a:gd name="T4" fmla="*/ 0 60000 65536"/>
                <a:gd name="T5" fmla="*/ 0 60000 65536"/>
                <a:gd name="T6" fmla="*/ 0 w 1"/>
                <a:gd name="T7" fmla="*/ 0 h 292"/>
                <a:gd name="T8" fmla="*/ 1 w 1"/>
                <a:gd name="T9" fmla="*/ 292 h 2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92">
                  <a:moveTo>
                    <a:pt x="0" y="0"/>
                  </a:moveTo>
                  <a:lnTo>
                    <a:pt x="0" y="292"/>
                  </a:lnTo>
                </a:path>
              </a:pathLst>
            </a:custGeom>
            <a:noFill/>
            <a:ln w="381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3" name="Line 12"/>
            <p:cNvSpPr>
              <a:spLocks noChangeShapeType="1"/>
            </p:cNvSpPr>
            <p:nvPr/>
          </p:nvSpPr>
          <p:spPr bwMode="auto">
            <a:xfrm flipH="1">
              <a:off x="1440" y="3120"/>
              <a:ext cx="288" cy="288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4" name="Line 13"/>
            <p:cNvSpPr>
              <a:spLocks noChangeShapeType="1"/>
            </p:cNvSpPr>
            <p:nvPr/>
          </p:nvSpPr>
          <p:spPr bwMode="auto">
            <a:xfrm flipV="1">
              <a:off x="1104" y="3504"/>
              <a:ext cx="240" cy="24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219200" y="1447800"/>
            <a:ext cx="5943600" cy="4770438"/>
            <a:chOff x="768" y="1008"/>
            <a:chExt cx="3744" cy="3005"/>
          </a:xfrm>
        </p:grpSpPr>
        <p:sp>
          <p:nvSpPr>
            <p:cNvPr id="8206" name="Text Box 15"/>
            <p:cNvSpPr txBox="1">
              <a:spLocks noChangeArrowheads="1"/>
            </p:cNvSpPr>
            <p:nvPr/>
          </p:nvSpPr>
          <p:spPr bwMode="auto">
            <a:xfrm>
              <a:off x="1392" y="1008"/>
              <a:ext cx="62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 dirty="0"/>
                <a:t>A</a:t>
              </a:r>
            </a:p>
          </p:txBody>
        </p:sp>
        <p:sp>
          <p:nvSpPr>
            <p:cNvPr id="8207" name="Text Box 16"/>
            <p:cNvSpPr txBox="1">
              <a:spLocks noChangeArrowheads="1"/>
            </p:cNvSpPr>
            <p:nvPr/>
          </p:nvSpPr>
          <p:spPr bwMode="auto">
            <a:xfrm>
              <a:off x="4176" y="1008"/>
              <a:ext cx="33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/>
                <a:t>B</a:t>
              </a:r>
            </a:p>
          </p:txBody>
        </p:sp>
        <p:sp>
          <p:nvSpPr>
            <p:cNvPr id="8208" name="Text Box 17"/>
            <p:cNvSpPr txBox="1">
              <a:spLocks noChangeArrowheads="1"/>
            </p:cNvSpPr>
            <p:nvPr/>
          </p:nvSpPr>
          <p:spPr bwMode="auto">
            <a:xfrm>
              <a:off x="3408" y="1728"/>
              <a:ext cx="2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/>
                <a:t>C</a:t>
              </a:r>
            </a:p>
          </p:txBody>
        </p:sp>
        <p:sp>
          <p:nvSpPr>
            <p:cNvPr id="8209" name="Text Box 18"/>
            <p:cNvSpPr txBox="1">
              <a:spLocks noChangeArrowheads="1"/>
            </p:cNvSpPr>
            <p:nvPr/>
          </p:nvSpPr>
          <p:spPr bwMode="auto">
            <a:xfrm>
              <a:off x="768" y="1680"/>
              <a:ext cx="2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/>
                <a:t>D</a:t>
              </a:r>
            </a:p>
          </p:txBody>
        </p:sp>
        <p:sp>
          <p:nvSpPr>
            <p:cNvPr id="8210" name="Text Box 19"/>
            <p:cNvSpPr txBox="1">
              <a:spLocks noChangeArrowheads="1"/>
            </p:cNvSpPr>
            <p:nvPr/>
          </p:nvSpPr>
          <p:spPr bwMode="auto">
            <a:xfrm>
              <a:off x="1392" y="2784"/>
              <a:ext cx="2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/>
                <a:t>К</a:t>
              </a:r>
            </a:p>
          </p:txBody>
        </p:sp>
        <p:sp>
          <p:nvSpPr>
            <p:cNvPr id="8211" name="Text Box 20"/>
            <p:cNvSpPr txBox="1">
              <a:spLocks noChangeArrowheads="1"/>
            </p:cNvSpPr>
            <p:nvPr/>
          </p:nvSpPr>
          <p:spPr bwMode="auto">
            <a:xfrm>
              <a:off x="4080" y="2851"/>
              <a:ext cx="2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/>
                <a:t>F</a:t>
              </a:r>
            </a:p>
          </p:txBody>
        </p:sp>
        <p:sp>
          <p:nvSpPr>
            <p:cNvPr id="8212" name="Text Box 21"/>
            <p:cNvSpPr txBox="1">
              <a:spLocks noChangeArrowheads="1"/>
            </p:cNvSpPr>
            <p:nvPr/>
          </p:nvSpPr>
          <p:spPr bwMode="auto">
            <a:xfrm>
              <a:off x="3456" y="3571"/>
              <a:ext cx="38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/>
                <a:t>М</a:t>
              </a:r>
            </a:p>
          </p:txBody>
        </p:sp>
        <p:sp>
          <p:nvSpPr>
            <p:cNvPr id="8213" name="Text Box 22"/>
            <p:cNvSpPr txBox="1">
              <a:spLocks noChangeArrowheads="1"/>
            </p:cNvSpPr>
            <p:nvPr/>
          </p:nvSpPr>
          <p:spPr bwMode="auto">
            <a:xfrm>
              <a:off x="768" y="3552"/>
              <a:ext cx="2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4000" b="1"/>
                <a:t>H</a:t>
              </a:r>
            </a:p>
          </p:txBody>
        </p:sp>
      </p:grpSp>
      <p:sp>
        <p:nvSpPr>
          <p:cNvPr id="9222" name="AutoShape 25"/>
          <p:cNvSpPr>
            <a:spLocks noChangeArrowheads="1"/>
          </p:cNvSpPr>
          <p:nvPr/>
        </p:nvSpPr>
        <p:spPr bwMode="auto">
          <a:xfrm>
            <a:off x="1676400" y="5867400"/>
            <a:ext cx="152400" cy="152400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AutoShape 26"/>
          <p:cNvSpPr>
            <a:spLocks noChangeArrowheads="1"/>
          </p:cNvSpPr>
          <p:nvPr/>
        </p:nvSpPr>
        <p:spPr bwMode="auto">
          <a:xfrm>
            <a:off x="2667000" y="4876800"/>
            <a:ext cx="152400" cy="152400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AutoShape 27"/>
          <p:cNvSpPr>
            <a:spLocks noChangeArrowheads="1"/>
          </p:cNvSpPr>
          <p:nvPr/>
        </p:nvSpPr>
        <p:spPr bwMode="auto">
          <a:xfrm>
            <a:off x="2667000" y="1828800"/>
            <a:ext cx="152400" cy="152400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AutoShape 28"/>
          <p:cNvSpPr>
            <a:spLocks noChangeArrowheads="1"/>
          </p:cNvSpPr>
          <p:nvPr/>
        </p:nvSpPr>
        <p:spPr bwMode="auto">
          <a:xfrm>
            <a:off x="1676400" y="2819400"/>
            <a:ext cx="152400" cy="152400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AutoShape 29"/>
          <p:cNvSpPr>
            <a:spLocks noChangeArrowheads="1"/>
          </p:cNvSpPr>
          <p:nvPr/>
        </p:nvSpPr>
        <p:spPr bwMode="auto">
          <a:xfrm>
            <a:off x="6324600" y="1828800"/>
            <a:ext cx="152400" cy="152400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AutoShape 30"/>
          <p:cNvSpPr>
            <a:spLocks noChangeArrowheads="1"/>
          </p:cNvSpPr>
          <p:nvPr/>
        </p:nvSpPr>
        <p:spPr bwMode="auto">
          <a:xfrm>
            <a:off x="5334000" y="2819400"/>
            <a:ext cx="152400" cy="152400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8" name="AutoShape 31"/>
          <p:cNvSpPr>
            <a:spLocks noChangeArrowheads="1"/>
          </p:cNvSpPr>
          <p:nvPr/>
        </p:nvSpPr>
        <p:spPr bwMode="auto">
          <a:xfrm>
            <a:off x="6324600" y="4876800"/>
            <a:ext cx="152400" cy="152400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9" name="AutoShape 32"/>
          <p:cNvSpPr>
            <a:spLocks noChangeArrowheads="1"/>
          </p:cNvSpPr>
          <p:nvPr/>
        </p:nvSpPr>
        <p:spPr bwMode="auto">
          <a:xfrm>
            <a:off x="5334000" y="5867400"/>
            <a:ext cx="152400" cy="152400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57200" y="29817"/>
            <a:ext cx="6019800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dirty="0" smtClean="0">
                <a:ln w="11430"/>
                <a:solidFill>
                  <a:srgbClr val="002060"/>
                </a:solidFill>
                <a:latin typeface="+mj-lt"/>
                <a:cs typeface="Times New Roman" pitchFamily="18" charset="0"/>
              </a:rPr>
              <a:t>Элементы прямоугольного параллелепипеда</a:t>
            </a:r>
            <a:endParaRPr lang="ru-RU" sz="3200" dirty="0">
              <a:ln w="11430"/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467600" y="2057400"/>
            <a:ext cx="16764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525084" y="675937"/>
            <a:ext cx="3694043" cy="8621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ВЕРШИНЫ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5" name="AutoShape 25" descr="blow_green"/>
          <p:cNvSpPr>
            <a:spLocks noChangeArrowheads="1"/>
          </p:cNvSpPr>
          <p:nvPr/>
        </p:nvSpPr>
        <p:spPr bwMode="auto">
          <a:xfrm>
            <a:off x="685800" y="2209800"/>
            <a:ext cx="3657600" cy="4129088"/>
          </a:xfrm>
          <a:prstGeom prst="cube">
            <a:avLst>
              <a:gd name="adj" fmla="val 25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none" anchor="ctr"/>
          <a:lstStyle/>
          <a:p>
            <a:endParaRPr lang="ru-RU">
              <a:solidFill>
                <a:srgbClr val="FF66CC"/>
              </a:solidFill>
            </a:endParaRPr>
          </a:p>
        </p:txBody>
      </p:sp>
      <p:sp>
        <p:nvSpPr>
          <p:cNvPr id="20512" name="Freeform 32"/>
          <p:cNvSpPr>
            <a:spLocks/>
          </p:cNvSpPr>
          <p:nvPr/>
        </p:nvSpPr>
        <p:spPr bwMode="auto">
          <a:xfrm>
            <a:off x="3429000" y="5410200"/>
            <a:ext cx="914400" cy="889000"/>
          </a:xfrm>
          <a:custGeom>
            <a:avLst/>
            <a:gdLst>
              <a:gd name="T0" fmla="*/ 2147483647 w 340"/>
              <a:gd name="T1" fmla="*/ 0 h 340"/>
              <a:gd name="T2" fmla="*/ 0 w 340"/>
              <a:gd name="T3" fmla="*/ 2147483647 h 340"/>
              <a:gd name="T4" fmla="*/ 0 60000 65536"/>
              <a:gd name="T5" fmla="*/ 0 60000 65536"/>
              <a:gd name="T6" fmla="*/ 0 w 340"/>
              <a:gd name="T7" fmla="*/ 0 h 340"/>
              <a:gd name="T8" fmla="*/ 340 w 340"/>
              <a:gd name="T9" fmla="*/ 340 h 34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0" h="340">
                <a:moveTo>
                  <a:pt x="340" y="0"/>
                </a:moveTo>
                <a:lnTo>
                  <a:pt x="0" y="34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9" name="Freeform 29"/>
          <p:cNvSpPr>
            <a:spLocks/>
          </p:cNvSpPr>
          <p:nvPr/>
        </p:nvSpPr>
        <p:spPr bwMode="auto">
          <a:xfrm>
            <a:off x="3429000" y="3124200"/>
            <a:ext cx="46038" cy="3200400"/>
          </a:xfrm>
          <a:custGeom>
            <a:avLst/>
            <a:gdLst>
              <a:gd name="T0" fmla="*/ 0 w 1"/>
              <a:gd name="T1" fmla="*/ 0 h 1000"/>
              <a:gd name="T2" fmla="*/ 0 w 1"/>
              <a:gd name="T3" fmla="*/ 2147483647 h 1000"/>
              <a:gd name="T4" fmla="*/ 0 60000 65536"/>
              <a:gd name="T5" fmla="*/ 0 60000 65536"/>
              <a:gd name="T6" fmla="*/ 0 w 1"/>
              <a:gd name="T7" fmla="*/ 0 h 1000"/>
              <a:gd name="T8" fmla="*/ 1 w 1"/>
              <a:gd name="T9" fmla="*/ 1000 h 10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000">
                <a:moveTo>
                  <a:pt x="0" y="0"/>
                </a:moveTo>
                <a:lnTo>
                  <a:pt x="0" y="100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685800" y="6324600"/>
            <a:ext cx="27432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762000"/>
            <a:ext cx="8073108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dirty="0" smtClean="0">
                <a:ln w="11430"/>
                <a:solidFill>
                  <a:srgbClr val="002060"/>
                </a:solidFill>
                <a:latin typeface="+mj-lt"/>
                <a:cs typeface="Times New Roman" pitchFamily="18" charset="0"/>
              </a:rPr>
              <a:t>Прямоугольный параллелепипед имеет три измерения</a:t>
            </a:r>
            <a:endParaRPr lang="ru-RU" sz="3200" dirty="0">
              <a:ln w="11430"/>
              <a:solidFill>
                <a:srgbClr val="00206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2203024"/>
            <a:ext cx="3747052" cy="8621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ДЛИНА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3479753"/>
            <a:ext cx="3918552" cy="8621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ШИРИНА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01817" y="4724400"/>
            <a:ext cx="3763616" cy="8621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ВЫСОТА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5" grpId="0" animBg="1"/>
      <p:bldP spid="20512" grpId="0" animBg="1"/>
      <p:bldP spid="20509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7620000" cy="1143000"/>
          </a:xfrm>
        </p:spPr>
        <p:txBody>
          <a:bodyPr/>
          <a:lstStyle/>
          <a:p>
            <a:r>
              <a:rPr lang="ru-RU" sz="4400" dirty="0" smtClean="0">
                <a:solidFill>
                  <a:srgbClr val="002060"/>
                </a:solidFill>
              </a:rPr>
              <a:t>Куб – это прямоугольный параллелепипед, у которого все измерения равны</a:t>
            </a:r>
            <a:endParaRPr lang="ru-RU" sz="4400" dirty="0">
              <a:solidFill>
                <a:srgbClr val="002060"/>
              </a:solidFill>
            </a:endParaRPr>
          </a:p>
        </p:txBody>
      </p:sp>
      <p:pic>
        <p:nvPicPr>
          <p:cNvPr id="4" name="Рисунок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33600"/>
            <a:ext cx="2230261" cy="206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1676400" y="3429000"/>
            <a:ext cx="2906869" cy="2728654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FFFF00"/>
              </a:gs>
              <a:gs pos="100000">
                <a:srgbClr val="FFBD5B"/>
              </a:gs>
            </a:gsLst>
            <a:path path="rect">
              <a:fillToRect t="100000" r="100000"/>
            </a:path>
          </a:gra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13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1065</TotalTime>
  <Words>291</Words>
  <Application>Microsoft Office PowerPoint</Application>
  <PresentationFormat>Экран (4:3)</PresentationFormat>
  <Paragraphs>100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Cambria</vt:lpstr>
      <vt:lpstr>Calibri</vt:lpstr>
      <vt:lpstr>Times New Roman</vt:lpstr>
      <vt:lpstr>Aharoni</vt:lpstr>
      <vt:lpstr>Соседство</vt:lpstr>
      <vt:lpstr>Презентация PowerPoint</vt:lpstr>
      <vt:lpstr> Прямоугольный  параллелепипед </vt:lpstr>
      <vt:lpstr>Презентация PowerPoint</vt:lpstr>
      <vt:lpstr>Прямоугольный параллелепипед</vt:lpstr>
      <vt:lpstr>Презентация PowerPoint</vt:lpstr>
      <vt:lpstr>Презентация PowerPoint</vt:lpstr>
      <vt:lpstr>Презентация PowerPoint</vt:lpstr>
      <vt:lpstr>Презентация PowerPoint</vt:lpstr>
      <vt:lpstr>Куб – это прямоугольный параллелепипед, у которого все измерения равны</vt:lpstr>
      <vt:lpstr>Презентация PowerPoint</vt:lpstr>
      <vt:lpstr>Построение прямоугольного параллелепипеда</vt:lpstr>
      <vt:lpstr>Проверь себя</vt:lpstr>
      <vt:lpstr>Площадь поверхности прямоугольного параллелепипеда – сумма площадей его граней</vt:lpstr>
      <vt:lpstr>Тест</vt:lpstr>
      <vt:lpstr>Рефлексия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Слушатель</dc:creator>
  <cp:lastModifiedBy>Vladimir</cp:lastModifiedBy>
  <cp:revision>140</cp:revision>
  <cp:lastPrinted>1601-01-01T00:00:00Z</cp:lastPrinted>
  <dcterms:created xsi:type="dcterms:W3CDTF">1601-01-01T00:00:00Z</dcterms:created>
  <dcterms:modified xsi:type="dcterms:W3CDTF">2012-01-11T23:41:14Z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