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8" r:id="rId3"/>
    <p:sldId id="258" r:id="rId4"/>
    <p:sldId id="271" r:id="rId5"/>
    <p:sldId id="270" r:id="rId6"/>
    <p:sldId id="259" r:id="rId7"/>
    <p:sldId id="265" r:id="rId8"/>
    <p:sldId id="262" r:id="rId9"/>
    <p:sldId id="263" r:id="rId10"/>
    <p:sldId id="267" r:id="rId11"/>
    <p:sldId id="273" r:id="rId12"/>
    <p:sldId id="274" r:id="rId13"/>
    <p:sldId id="275" r:id="rId14"/>
    <p:sldId id="276" r:id="rId15"/>
    <p:sldId id="268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6981669-ED2B-4105-8849-3FCC299A198C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0E1BAA-8DE3-4566-A516-DBC3E58AF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42D70-FABE-4E51-98AC-7B629954A52C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EED35-C057-4197-9399-1B2555D19D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2A92D-D3AB-4EE0-BF4B-4939A1AEF875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732E7-2E51-4BDE-926C-516422BE9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5457-449D-4C2C-B0EA-31B830CDB7F9}" type="datetimeFigureOut">
              <a:rPr lang="ru-RU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6ABE-018D-4BBD-B3AE-02A9BCBB5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C1394EE0-20D0-4576-9ADF-B7FEC88AAED9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A053F-F4F5-47E0-A270-12466B10BF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DD9CA591-DBA7-4CC1-8C95-E0EF916D76C9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83685C1-7DB3-4135-8375-73E0328302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B761C9B4-0C00-4509-B4C1-827B258C4D7A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6857538-7372-4B59-BD40-367821E7D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2111FEB3-0D87-429A-871E-E9C4A966EE42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22BC64-6718-479F-A309-DEE45B8C9A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2B057-5A51-42F9-A4A3-65428EC2A0CA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BD02C-A907-4421-B044-38CC8B058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F36929D-146A-43D5-AC51-DD8F0834273C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ECB9D37-081E-432B-8D0C-21AF88FA3F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94664A-F843-48F5-8F47-7632063971ED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A66ECAC-B7BE-4A69-8396-EC5AAFB13D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82ABDA7-1008-4881-8E40-2D7A1ACAED93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3403615-5A2F-4205-8D10-DCDDA9EC8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8C99B-E428-42FB-8E54-3DC8BCCE4D46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E7E74E-6F6B-46EB-8CB9-200671F988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88;&#1077;&#1092;&#1077;&#1088;&#1072;&#1090;\&#1082;&#1086;&#1085;&#1092;&#1077;&#1088;&#1077;&#1085;&#1094;&#1080;&#1103;\&#1055;&#1088;&#1072;&#1074;&#1080;&#1083;&#1072;%20&#1076;&#1086;&#1088;&#1086;&#1078;&#1085;&#1086;&#1075;&#1086;%20&#1076;&#1074;&#1080;&#1078;&#1077;&#1085;&#1080;&#1103;.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851648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Безопасность на дороге</a:t>
            </a:r>
            <a:endParaRPr lang="ru-RU" sz="8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4214813"/>
            <a:ext cx="7854950" cy="1752600"/>
          </a:xfrm>
        </p:spPr>
        <p:txBody>
          <a:bodyPr/>
          <a:lstStyle/>
          <a:p>
            <a:pPr marR="0"/>
            <a:r>
              <a:rPr lang="ru-RU" smtClean="0"/>
              <a:t>Автор работы:</a:t>
            </a:r>
          </a:p>
          <a:p>
            <a:pPr marR="0"/>
            <a:r>
              <a:rPr lang="ru-RU" smtClean="0"/>
              <a:t>ученица 8а класса </a:t>
            </a:r>
          </a:p>
          <a:p>
            <a:pPr marR="0"/>
            <a:r>
              <a:rPr lang="ru-RU" smtClean="0"/>
              <a:t>Кудряшова Дарья.</a:t>
            </a:r>
          </a:p>
        </p:txBody>
      </p:sp>
      <p:pic>
        <p:nvPicPr>
          <p:cNvPr id="13316" name="Picture 4" descr="82888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dirty="0" smtClean="0"/>
              <a:t>Заключение </a:t>
            </a:r>
            <a:endParaRPr lang="ru-RU" sz="4500" dirty="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Изучив </a:t>
            </a:r>
            <a:r>
              <a:rPr lang="ru-RU" sz="3200" dirty="0" smtClean="0"/>
              <a:t>материалы по теме исследования, мы пришли к следующим выводам: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1. Количество </a:t>
            </a:r>
            <a:r>
              <a:rPr lang="ru-RU" dirty="0" smtClean="0"/>
              <a:t>дорожно-транспортных происшествий с участием детей на дорогах Тверской области очень велико</a:t>
            </a:r>
            <a:r>
              <a:rPr lang="ru-RU" dirty="0" smtClean="0"/>
              <a:t>. Главными </a:t>
            </a:r>
            <a:r>
              <a:rPr lang="ru-RU" dirty="0" smtClean="0"/>
              <a:t>причинами аварий с участием детей и подростков являются следующие:</a:t>
            </a:r>
          </a:p>
          <a:p>
            <a:pPr lvl="0"/>
            <a:r>
              <a:rPr lang="ru-RU" dirty="0" smtClean="0"/>
              <a:t>беспечность детей (не прислушиваются к советам взрослых, перебегают дорогу, не соблюдая правил)</a:t>
            </a:r>
          </a:p>
          <a:p>
            <a:pPr lvl="0"/>
            <a:r>
              <a:rPr lang="ru-RU" dirty="0" smtClean="0"/>
              <a:t>неумение детей правильно оценить ситуацию на дороге (рассчитать расстояние до движущегося автомобиля, его скорость)</a:t>
            </a:r>
          </a:p>
          <a:p>
            <a:r>
              <a:rPr lang="ru-RU" dirty="0" smtClean="0"/>
              <a:t>невнимательность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2. Проведя </a:t>
            </a:r>
            <a:r>
              <a:rPr lang="ru-RU" dirty="0" smtClean="0"/>
              <a:t>анкетирование одноклассников, мы выяснили, что теоретически учащиеся достаточно хорошо знают правила дорожного движения, однако на практике их не всегда </a:t>
            </a:r>
            <a:r>
              <a:rPr lang="ru-RU" dirty="0" smtClean="0"/>
              <a:t>соблюдают.</a:t>
            </a:r>
          </a:p>
          <a:p>
            <a:pPr lvl="0">
              <a:buNone/>
            </a:pPr>
            <a:r>
              <a:rPr lang="ru-RU" dirty="0" smtClean="0"/>
              <a:t>3. Наблюдения </a:t>
            </a:r>
            <a:r>
              <a:rPr lang="ru-RU" dirty="0" smtClean="0"/>
              <a:t>за пешеходами на нерегулируемом перекрестке показало</a:t>
            </a:r>
            <a:r>
              <a:rPr lang="ru-RU" dirty="0" smtClean="0"/>
              <a:t>, что </a:t>
            </a:r>
            <a:r>
              <a:rPr lang="ru-RU" dirty="0" smtClean="0"/>
              <a:t>не все взрослые и дети  выполняют правила дорожного движения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4. Знакомясь </a:t>
            </a:r>
            <a:r>
              <a:rPr lang="ru-RU" dirty="0" smtClean="0"/>
              <a:t>с Интернет-ресурсами, мы нашли много материала по правилам дорожного движения, который можно предложить для изучения школьникам. (Приложение №2, Приложение №4)</a:t>
            </a:r>
          </a:p>
          <a:p>
            <a:pPr lvl="0">
              <a:buNone/>
            </a:pPr>
            <a:r>
              <a:rPr lang="ru-RU" dirty="0" smtClean="0"/>
              <a:t>5. На </a:t>
            </a:r>
            <a:r>
              <a:rPr lang="ru-RU" dirty="0" smtClean="0"/>
              <a:t>основе изученного материала мы составили рекомендации для детей и их родителей о поведении на дороге. (Приложение №1, Приложение №3)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Гипотеза, выдвинутая </a:t>
            </a:r>
            <a:r>
              <a:rPr lang="ru-RU" dirty="0" smtClean="0"/>
              <a:t>нами, </a:t>
            </a:r>
            <a:r>
              <a:rPr lang="ru-RU" dirty="0" smtClean="0"/>
              <a:t>нашла свое подтверждение.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 smtClean="0"/>
              <a:t>считаем, что детям всех возрастов нужно чаще рассказывать о правильном поведении на дорогах, совершать экскурсии к  опасным перекресткам, демонстрировать учебные фильмы о трагедиях, которые могут возникнуть на дорогах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 sz="4400" b="1" smtClean="0">
                <a:latin typeface="Arial" charset="0"/>
              </a:rPr>
              <a:t>Список литературы.</a:t>
            </a:r>
            <a:endParaRPr lang="ru-RU" sz="4400" smtClean="0"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143875" cy="49672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Безопасность жизнедеятельности / Под ред. С.В. Белова. М., 2003;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Безопасность детей - общие правила и понятия. Иванов А.В. М., 2005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Белобородова, В. Я иду гулять [Текст]: безопасность ребенка на улице / Виктория Белобородова // Мама и малыш. — 2007. — N 4. — С. 46-51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Калинина Л. "Правила безопасности для детей". М., 2006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err="1" smtClean="0"/>
              <a:t>Киа-а-а</a:t>
            </a:r>
            <a:r>
              <a:rPr lang="ru-RU" sz="1600" dirty="0" smtClean="0"/>
              <a:t>!!! [Текст]: или наша личная безопасность: [правила перехода улиц и дорог] // Ералаш. — 2007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Осина Ирина. ПДД: о чем мы забываем? [Текст]: [о правилах безопасного поведения в салоне автомобиля и на дорогах] 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Осина И.Дошкольное образование. Приложение к газете «Первое сентября». — 2008. 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Правила дорожного движения (в ред. Постановлений Правительства РФ от 08.01.1996 N 3,от 31.10.1998 N 1272, от 21.04.2000 N 370, от 24.01.2001 N 67, от 28.06.2002 N 472, от 07.05.2003 N 265, от 25.09.2003 N 595, от 14.12.2005 N 767)</a:t>
            </a:r>
            <a:br>
              <a:rPr lang="ru-RU" sz="1600" dirty="0" smtClean="0"/>
            </a:br>
            <a:r>
              <a:rPr lang="ru-RU" sz="1600" dirty="0" smtClean="0"/>
              <a:t>Полчок, С. Дорожно-транспортное поведение [Текст] : [правила вежливого поведения на улице и в транспорте] / Соня Полчок // Маруся. — 2006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Семенов Д. Азбука дороги [Текст] : дети и безопасность дорожного движения / Дмитрий Семенов ; ред. В. Поляков ;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А. Хорошевский // Детская энциклопедия АиФ. — 2007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dirty="0" smtClean="0"/>
              <a:t>Шорыгина Т.А. "Правила пожарной безопасности для детей". М., 2006.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u="sng" dirty="0" smtClean="0"/>
              <a:t>http://Autoban.ru</a:t>
            </a:r>
            <a:endParaRPr lang="ru-RU" sz="1600" dirty="0" smtClean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600" u="sng" dirty="0" smtClean="0"/>
              <a:t>http://auto.mail.ru/</a:t>
            </a:r>
            <a:endParaRPr lang="ru-RU" sz="1600" dirty="0" smtClean="0"/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229600" cy="1399032"/>
          </a:xfrm>
        </p:spPr>
        <p:txBody>
          <a:bodyPr/>
          <a:lstStyle/>
          <a:p>
            <a:r>
              <a:rPr lang="ru-RU" dirty="0" smtClean="0"/>
              <a:t>Будь внимательным</a:t>
            </a:r>
            <a:endParaRPr lang="ru-RU" dirty="0"/>
          </a:p>
        </p:txBody>
      </p:sp>
      <p:pic>
        <p:nvPicPr>
          <p:cNvPr id="10" name="Правила дорожного движения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714488"/>
            <a:ext cx="628654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-142900"/>
            <a:ext cx="5729270" cy="1541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Актуальность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исследования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415879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1285789">
            <a:off x="5315425" y="2463336"/>
            <a:ext cx="3120809" cy="3095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4134"/>
            <a:ext cx="45005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Количество несчастных случаев на дороге в нашей стране во много раз выше, чем в других  развитых стран. Сегодня Россия  занимает 2-ое место в мире по ДТП, и 1-ое по количеству погибших. Наибольшее количество ДТП происходит с участием детей и подростков. </a:t>
            </a:r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sz="4400" b="1" dirty="0" smtClean="0">
                <a:latin typeface="Arial" charset="0"/>
              </a:rPr>
              <a:t>Цель </a:t>
            </a:r>
            <a:r>
              <a:rPr lang="ru-RU" sz="4400" b="1" dirty="0" smtClean="0">
                <a:latin typeface="Arial" charset="0"/>
              </a:rPr>
              <a:t>исследования</a:t>
            </a:r>
            <a:endParaRPr lang="ru-RU" sz="4400" dirty="0" smtClean="0">
              <a:latin typeface="Arial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6035687" cy="4389438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 smtClean="0"/>
              <a:t>Проанализировать соблюдение правил дорожного движения детьми и взрослыми.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15364" name="Picture 4" descr="eecfa0ad93c1073647c78a1e073c1a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43314"/>
            <a:ext cx="341706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Arial" pitchFamily="34" charset="0"/>
                <a:cs typeface="Arial" pitchFamily="34" charset="0"/>
              </a:rPr>
              <a:t>Методики проведения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6400816" cy="2903514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Анализ </a:t>
            </a:r>
            <a:endParaRPr lang="ru-RU" dirty="0" smtClean="0"/>
          </a:p>
          <a:p>
            <a:pPr lvl="0"/>
            <a:r>
              <a:rPr lang="ru-RU" dirty="0" smtClean="0"/>
              <a:t>Анкетирование сверстников.</a:t>
            </a:r>
          </a:p>
          <a:p>
            <a:pPr lvl="0"/>
            <a:r>
              <a:rPr lang="ru-RU" dirty="0" smtClean="0"/>
              <a:t>Наблюдение </a:t>
            </a:r>
          </a:p>
          <a:p>
            <a:pPr lvl="0"/>
            <a:r>
              <a:rPr lang="ru-RU" dirty="0" smtClean="0"/>
              <a:t>Подбор  материалов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smtClean="0">
                <a:latin typeface="Arial" charset="0"/>
              </a:rPr>
              <a:t>Гипотеза исследования</a:t>
            </a:r>
            <a:r>
              <a:rPr lang="ru-RU" sz="4400" smtClean="0">
                <a:latin typeface="Arial" charset="0"/>
              </a:rPr>
              <a:t/>
            </a:r>
            <a:br>
              <a:rPr lang="ru-RU" sz="4400" smtClean="0">
                <a:latin typeface="Arial" charset="0"/>
              </a:rPr>
            </a:br>
            <a:endParaRPr lang="ru-RU" sz="4400" smtClean="0">
              <a:latin typeface="Arial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28662" y="2571744"/>
            <a:ext cx="7229500" cy="2286015"/>
          </a:xfrm>
        </p:spPr>
        <p:txBody>
          <a:bodyPr/>
          <a:lstStyle/>
          <a:p>
            <a:r>
              <a:rPr lang="ru-RU" dirty="0" smtClean="0"/>
              <a:t>Если учащиеся будут знать и соблюдать правила дорожного движения, то количество аварий на дорогах уменьшится.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r>
              <a:rPr lang="ru-RU" sz="4400" smtClean="0">
                <a:latin typeface="Arial" charset="0"/>
              </a:rPr>
              <a:t>Причины ДТП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dirty="0" smtClean="0"/>
              <a:t>        Дети из-за неумения наблюдать и вовремя предвидеть опасность, часто попадают  в ДТП.</a:t>
            </a:r>
          </a:p>
          <a:p>
            <a:pPr>
              <a:buFont typeface="Wingdings 2" pitchFamily="18" charset="2"/>
              <a:buNone/>
            </a:pPr>
            <a:r>
              <a:rPr lang="ru-RU" sz="3200" dirty="0" smtClean="0"/>
              <a:t>   95% несчастных случаев с детьми возникают в типичных ситуациях – «ловушках».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6388" name="Picture 4" descr="88cb9e2ebf825a90-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4143372" cy="2166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Arial" charset="0"/>
              </a:rPr>
              <a:t>Статистика ДТП по</a:t>
            </a:r>
            <a:br>
              <a:rPr lang="ru-RU" sz="4900" dirty="0" smtClean="0">
                <a:latin typeface="Arial" charset="0"/>
              </a:rPr>
            </a:br>
            <a:r>
              <a:rPr lang="ru-RU" sz="4900" dirty="0" smtClean="0">
                <a:latin typeface="Arial" charset="0"/>
              </a:rPr>
              <a:t>Тверской области за 2011 </a:t>
            </a:r>
            <a:r>
              <a:rPr lang="ru-RU" sz="4900" dirty="0" smtClean="0">
                <a:latin typeface="Arial" charset="0"/>
              </a:rPr>
              <a:t>г.</a:t>
            </a:r>
            <a:endParaRPr lang="ru-RU" sz="4500" dirty="0" smtClean="0">
              <a:latin typeface="Arial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22530" name="Диаграмма 1"/>
          <p:cNvGraphicFramePr>
            <a:graphicFrameLocks/>
          </p:cNvGraphicFramePr>
          <p:nvPr/>
        </p:nvGraphicFramePr>
        <p:xfrm>
          <a:off x="142844" y="1857364"/>
          <a:ext cx="5000660" cy="4643470"/>
        </p:xfrm>
        <a:graphic>
          <a:graphicData uri="http://schemas.openxmlformats.org/presentationml/2006/ole">
            <p:oleObj spid="_x0000_s22530" name="Диаграмма" r:id="rId3" imgW="5584420" imgH="3584759" progId="Excel.Sheet.8">
              <p:embed/>
            </p:oleObj>
          </a:graphicData>
        </a:graphic>
      </p:graphicFrame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214942" y="1857364"/>
            <a:ext cx="364330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то же время, если анализировать данные статистики за 2011 год, по итогам 12 месяцев 2011 года количество дорожно-транспортных происшествий с участием детей в тверском регионе снизилось на 24.1% и составило 164 происшествия, а число погибших и раненых в ДТП подростков снизилось на 33.3% (6) и 27.0% (168) соответственно.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400" smtClean="0">
                <a:latin typeface="Arial" charset="0"/>
              </a:rPr>
              <a:t>Анкетирование </a:t>
            </a: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1025" name="Object 1"/>
          <p:cNvGraphicFramePr>
            <a:graphicFrameLocks/>
          </p:cNvGraphicFramePr>
          <p:nvPr/>
        </p:nvGraphicFramePr>
        <p:xfrm>
          <a:off x="928662" y="1428736"/>
          <a:ext cx="7215188" cy="4857750"/>
        </p:xfrm>
        <a:graphic>
          <a:graphicData uri="http://schemas.openxmlformats.org/presentationml/2006/ole">
            <p:oleObj spid="_x0000_s1025" name="Диаграмма" r:id="rId3" imgW="4933979" imgH="370510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smtClean="0">
                <a:latin typeface="Arial" charset="0"/>
              </a:rPr>
              <a:t>Результаты наблюдения за пешеходами на перекрестке</a:t>
            </a:r>
            <a:endParaRPr lang="ru-RU" sz="4400" smtClean="0">
              <a:latin typeface="Arial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905000"/>
            <a:ext cx="7143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285</TotalTime>
  <Words>449</Words>
  <PresentationFormat>Экран (4:3)</PresentationFormat>
  <Paragraphs>54</Paragraphs>
  <Slides>16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Яркая</vt:lpstr>
      <vt:lpstr>Диаграмма</vt:lpstr>
      <vt:lpstr>Безопасность на дороге</vt:lpstr>
      <vt:lpstr>Актуальность  исследования</vt:lpstr>
      <vt:lpstr>Цель исследования</vt:lpstr>
      <vt:lpstr>Методики проведения исследования </vt:lpstr>
      <vt:lpstr>Гипотеза исследования </vt:lpstr>
      <vt:lpstr>Причины ДТП</vt:lpstr>
      <vt:lpstr>Статистика ДТП по Тверской области за 2011 г.</vt:lpstr>
      <vt:lpstr>Анкетирование </vt:lpstr>
      <vt:lpstr>Результаты наблюдения за пешеходами на перекрестке</vt:lpstr>
      <vt:lpstr>Заключение </vt:lpstr>
      <vt:lpstr>Слайд 11</vt:lpstr>
      <vt:lpstr>Слайд 12</vt:lpstr>
      <vt:lpstr>Слайд 13</vt:lpstr>
      <vt:lpstr>Слайд 14</vt:lpstr>
      <vt:lpstr>Список литературы.</vt:lpstr>
      <vt:lpstr>Будь внимательным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23</cp:revision>
  <dcterms:modified xsi:type="dcterms:W3CDTF">2012-03-27T07:21:31Z</dcterms:modified>
</cp:coreProperties>
</file>