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4" r:id="rId8"/>
    <p:sldId id="261" r:id="rId9"/>
    <p:sldId id="263" r:id="rId10"/>
    <p:sldId id="266" r:id="rId11"/>
    <p:sldId id="265" r:id="rId12"/>
    <p:sldId id="268" r:id="rId13"/>
    <p:sldId id="267" r:id="rId14"/>
    <p:sldId id="269" r:id="rId15"/>
    <p:sldId id="270" r:id="rId16"/>
    <p:sldId id="277" r:id="rId17"/>
    <p:sldId id="273" r:id="rId18"/>
    <p:sldId id="274" r:id="rId19"/>
    <p:sldId id="271" r:id="rId20"/>
    <p:sldId id="279" r:id="rId21"/>
    <p:sldId id="276" r:id="rId22"/>
    <p:sldId id="275" r:id="rId23"/>
    <p:sldId id="272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C0D1B2-E9A8-4E2B-8D52-D9C504D4691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1D74DD-D997-4476-90CD-8E6EBE6626F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1%D1%89%D0%B5%D0%BD%D0%B8%D0%B5" TargetMode="External"/><Relationship Id="rId2" Type="http://schemas.openxmlformats.org/officeDocument/2006/relationships/hyperlink" Target="http://ru.wikipedia.org/wiki/%D0%A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0%D0%BD%D0%B3%D0%BB%D0%B8%D0%B9%D1%81%D0%BA%D0%B8%D0%B9_%D1%8F%D0%B7%D1%8B%D0%B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5%D1%80%D1%83%D1%89%D1%91%D0%B2,_%D0%9D%D0%B8%D0%BA%D0%B8%D1%82%D0%B0_%D0%A1%D0%B5%D1%80%D0%B3%D0%B5%D0%B5%D0%B2%D0%B8%D1%87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7" Type="http://schemas.openxmlformats.org/officeDocument/2006/relationships/hyperlink" Target="http://ru.wikipedia.org/wiki/%D0%A0%D0%B0%D0%B1%D0%BE%D1%87%D0%B8%D0%B9_%D1%8F%D0%B7%D1%8B%D0%BA" TargetMode="External"/><Relationship Id="rId2" Type="http://schemas.openxmlformats.org/officeDocument/2006/relationships/hyperlink" Target="http://ru.wikipedia.org/wiki/%D0%A0%D0%BE%D1%81%D1%81%D0%B8%D0%B9%D1%81%D0%BA%D0%B0%D1%8F_%D0%B8%D0%BC%D0%BF%D0%B5%D1%80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1%80%D0%B3%D0%B0%D0%BD%D0%B8%D0%B7%D0%B0%D1%86%D0%B8%D1%8F_%D0%9E%D0%B1%D1%8A%D0%B5%D0%B4%D0%B8%D0%BD%D1%91%D0%BD%D0%BD%D1%8B%D1%85_%D0%9D%D0%B0%D1%86%D0%B8%D0%B9" TargetMode="External"/><Relationship Id="rId5" Type="http://schemas.openxmlformats.org/officeDocument/2006/relationships/hyperlink" Target="http://ru.wikipedia.org/wiki/%D0%93%D0%BE%D1%81%D1%83%D0%B4%D0%B0%D1%80%D1%81%D1%82%D0%B2%D0%BE" TargetMode="External"/><Relationship Id="rId4" Type="http://schemas.openxmlformats.org/officeDocument/2006/relationships/hyperlink" Target="http://ru.wikipedia.org/wiki/%D0%A0%D0%BE%D1%81%D1%81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229600" cy="414340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Международное</a:t>
            </a:r>
            <a:r>
              <a:rPr lang="ru-RU" sz="6600" dirty="0" smtClean="0"/>
              <a:t> </a:t>
            </a:r>
            <a:r>
              <a:rPr lang="ru-RU" sz="6600" dirty="0" smtClean="0">
                <a:solidFill>
                  <a:srgbClr val="0070C0"/>
                </a:solidFill>
              </a:rPr>
              <a:t>значение </a:t>
            </a:r>
            <a:r>
              <a:rPr lang="ru-RU" sz="6600" dirty="0" smtClean="0">
                <a:solidFill>
                  <a:srgbClr val="FF0000"/>
                </a:solidFill>
              </a:rPr>
              <a:t>русского языка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Языки, считающиеся </a:t>
            </a:r>
            <a:r>
              <a:rPr lang="ru-RU" sz="3200" dirty="0" smtClean="0">
                <a:solidFill>
                  <a:srgbClr val="FF0000"/>
                </a:solidFill>
              </a:rPr>
              <a:t>международными, или мировыми,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обладают следующими признаками: 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1) </a:t>
            </a:r>
            <a:r>
              <a:rPr lang="ru-RU" dirty="0" smtClean="0"/>
              <a:t>большое количество людей считает этот язык родным;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2) </a:t>
            </a:r>
            <a:r>
              <a:rPr lang="ru-RU" dirty="0" smtClean="0"/>
              <a:t>среди тех, для кого этот язык не является родным, есть большое количество людей, владеющих им как иностранным или вторым языком;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3) </a:t>
            </a:r>
            <a:r>
              <a:rPr lang="ru-RU" dirty="0" smtClean="0"/>
              <a:t>на этом языке говорят во многих странах, на нескольких континентах и в разных культурных кругах;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4) </a:t>
            </a:r>
            <a:r>
              <a:rPr lang="ru-RU" dirty="0" smtClean="0"/>
              <a:t>во многих странах этот язык изучается в школе как иностранный; 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5) </a:t>
            </a:r>
            <a:r>
              <a:rPr lang="ru-RU" dirty="0" smtClean="0"/>
              <a:t>этот язык используется как официальный язык международными организациями, на международных конференциях и в крупных международных фирмах.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Мировые 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Международный язык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— </a:t>
            </a:r>
            <a:r>
              <a:rPr lang="ru-RU" dirty="0" err="1" smtClean="0">
                <a:hlinkClick r:id="rId2" tooltip="Язык"/>
              </a:rPr>
              <a:t>язык</a:t>
            </a:r>
            <a:r>
              <a:rPr lang="ru-RU" dirty="0" smtClean="0"/>
              <a:t>, который может быть использован для </a:t>
            </a:r>
            <a:r>
              <a:rPr lang="ru-RU" dirty="0" smtClean="0">
                <a:hlinkClick r:id="rId3" tooltip="Общение"/>
              </a:rPr>
              <a:t>коммуникации</a:t>
            </a:r>
            <a:r>
              <a:rPr lang="ru-RU" dirty="0" smtClean="0"/>
              <a:t> значительным количеством людей по всему миру. Для обозначения этого понятия также используется термин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b="1" i="1" dirty="0" smtClean="0">
                <a:solidFill>
                  <a:srgbClr val="FF0000"/>
                </a:solidFill>
              </a:rPr>
              <a:t>мировой язык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r>
              <a:rPr lang="ru-RU" dirty="0" smtClean="0"/>
              <a:t>В современном мире выделяется</a:t>
            </a:r>
            <a:r>
              <a:rPr lang="ru-RU" dirty="0" smtClean="0">
                <a:solidFill>
                  <a:srgbClr val="FF0000"/>
                </a:solidFill>
              </a:rPr>
              <a:t> от 7 до 10 международных языков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После Второй мировой войны, и особенно с начала 90-х годов ХХ века (совпадающих с датой распада СССР), наиболее распространённым международным языком стал </a:t>
            </a:r>
            <a:r>
              <a:rPr lang="ru-RU" dirty="0" smtClean="0">
                <a:hlinkClick r:id="rId4" tooltip="Английский язык"/>
              </a:rPr>
              <a:t>английский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Мировые языки охватывают международные сферы – дипломатию, мировую торговлю, туризм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В Организации Объединённых Наций  (ООН) только </a:t>
            </a:r>
            <a:r>
              <a:rPr lang="ru-RU" sz="3200" dirty="0" smtClean="0">
                <a:solidFill>
                  <a:srgbClr val="FF0000"/>
                </a:solidFill>
              </a:rPr>
              <a:t>6</a:t>
            </a:r>
            <a:r>
              <a:rPr lang="ru-RU" sz="3200" dirty="0" smtClean="0"/>
              <a:t> официальных языков: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английский</a:t>
            </a:r>
            <a:r>
              <a:rPr lang="ru-RU" sz="3200" dirty="0" smtClean="0">
                <a:solidFill>
                  <a:srgbClr val="FF0000"/>
                </a:solidFill>
              </a:rPr>
              <a:t>,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французский</a:t>
            </a:r>
            <a:r>
              <a:rPr lang="ru-RU" sz="3200" dirty="0" smtClean="0">
                <a:solidFill>
                  <a:srgbClr val="FF0000"/>
                </a:solidFill>
              </a:rPr>
              <a:t>,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арабский</a:t>
            </a:r>
            <a:r>
              <a:rPr lang="ru-RU" sz="3200" dirty="0" smtClean="0">
                <a:solidFill>
                  <a:srgbClr val="FF0000"/>
                </a:solidFill>
              </a:rPr>
              <a:t>,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китайский</a:t>
            </a:r>
            <a:r>
              <a:rPr lang="ru-RU" sz="3200" dirty="0" smtClean="0">
                <a:solidFill>
                  <a:srgbClr val="FF0000"/>
                </a:solidFill>
              </a:rPr>
              <a:t>,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русский</a:t>
            </a:r>
            <a:r>
              <a:rPr lang="ru-RU" sz="3200" dirty="0" smtClean="0">
                <a:solidFill>
                  <a:srgbClr val="FF0000"/>
                </a:solidFill>
              </a:rPr>
              <a:t> 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испанский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229600" cy="64294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определении состава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мировых языков </a:t>
            </a:r>
            <a:r>
              <a:rPr lang="ru-RU" sz="3600" dirty="0" smtClean="0"/>
              <a:t>учитывается не только число говорящих на нём, но и </a:t>
            </a:r>
            <a:r>
              <a:rPr lang="ru-RU" sz="3600" dirty="0" smtClean="0">
                <a:solidFill>
                  <a:srgbClr val="FF0000"/>
                </a:solidFill>
              </a:rPr>
              <a:t>авторитет</a:t>
            </a:r>
            <a:r>
              <a:rPr lang="ru-RU" sz="3600" dirty="0" smtClean="0"/>
              <a:t>, </a:t>
            </a:r>
            <a:r>
              <a:rPr lang="ru-RU" sz="3600" dirty="0" smtClean="0">
                <a:solidFill>
                  <a:srgbClr val="FF0000"/>
                </a:solidFill>
              </a:rPr>
              <a:t>роль страны </a:t>
            </a:r>
            <a:r>
              <a:rPr lang="ru-RU" sz="3600" dirty="0" smtClean="0"/>
              <a:t>этого языка в истории и современности; </a:t>
            </a:r>
            <a:r>
              <a:rPr lang="ru-RU" sz="3600" dirty="0" smtClean="0">
                <a:solidFill>
                  <a:srgbClr val="FF0000"/>
                </a:solidFill>
              </a:rPr>
              <a:t>богатство и </a:t>
            </a:r>
            <a:r>
              <a:rPr lang="ru-RU" sz="3600" dirty="0" err="1" smtClean="0">
                <a:solidFill>
                  <a:srgbClr val="FF0000"/>
                </a:solidFill>
              </a:rPr>
              <a:t>сформированность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национального языка, обладающего длительной </a:t>
            </a:r>
            <a:r>
              <a:rPr lang="ru-RU" sz="3600" dirty="0" smtClean="0">
                <a:solidFill>
                  <a:srgbClr val="FF0000"/>
                </a:solidFill>
              </a:rPr>
              <a:t>письменной традицией</a:t>
            </a:r>
            <a:r>
              <a:rPr lang="ru-RU" sz="3600" dirty="0" smtClean="0"/>
              <a:t>, установившиеся </a:t>
            </a:r>
            <a:r>
              <a:rPr lang="ru-RU" sz="3600" dirty="0" smtClean="0">
                <a:solidFill>
                  <a:srgbClr val="FF0000"/>
                </a:solidFill>
              </a:rPr>
              <a:t>нормы, хорошо исследованные и описанные в грамматиках, словарях, учебниках.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значит «»богатство» языка?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Основой литературного языка </a:t>
            </a:r>
            <a:r>
              <a:rPr lang="ru-RU" sz="3200" dirty="0" smtClean="0"/>
              <a:t>являются его </a:t>
            </a:r>
            <a:r>
              <a:rPr lang="ru-RU" sz="3200" dirty="0" smtClean="0">
                <a:solidFill>
                  <a:srgbClr val="FF0000"/>
                </a:solidFill>
              </a:rPr>
              <a:t>стилистически нейтральные средства</a:t>
            </a:r>
            <a:r>
              <a:rPr lang="ru-RU" sz="3200" dirty="0" smtClean="0"/>
              <a:t>, т.е. те элементы языка, которые употребляются во всех формах общения, не содержат никаких оценок, в прямых и некоторых переносных значениях выражают понятия, отражающие определённые явления бытия и восприятия их людьми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(например, наука, стол, ходить, темно, зелёный)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Такие слова общеприняты и нормативны в любых условиях общения.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4098" name="Picture 2" descr="C:\Users\Racen\Downloads\Картинки\сл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00034" y="2143092"/>
            <a:ext cx="8215370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Остальная четверть имеет разную стилистическую окраску</a:t>
            </a:r>
            <a:r>
              <a:rPr lang="ru-RU" sz="3600" dirty="0" smtClean="0"/>
              <a:t>, которая придаёт языку всевозможные оттенки выразительности.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5122" name="Picture 2" descr="C:\Users\Racen\Downloads\Картинки\блонди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3143248"/>
            <a:ext cx="2133600" cy="2143125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2786050" y="2786058"/>
            <a:ext cx="6357950" cy="334010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Волосы (волосёнки, патлы?)</a:t>
            </a:r>
          </a:p>
          <a:p>
            <a:pPr>
              <a:buNone/>
            </a:pPr>
            <a:r>
              <a:rPr lang="ru-RU" dirty="0" smtClean="0"/>
              <a:t>Блондинистые</a:t>
            </a:r>
          </a:p>
          <a:p>
            <a:pPr>
              <a:buNone/>
            </a:pPr>
            <a:r>
              <a:rPr lang="ru-RU" dirty="0" smtClean="0"/>
              <a:t>Светлые  </a:t>
            </a:r>
          </a:p>
          <a:p>
            <a:pPr>
              <a:buNone/>
            </a:pPr>
            <a:r>
              <a:rPr lang="ru-RU" dirty="0" smtClean="0"/>
              <a:t>Светленькие</a:t>
            </a:r>
          </a:p>
          <a:p>
            <a:pPr>
              <a:buNone/>
            </a:pPr>
            <a:r>
              <a:rPr lang="ru-RU" dirty="0" smtClean="0"/>
              <a:t>Белокурые</a:t>
            </a:r>
          </a:p>
          <a:p>
            <a:pPr>
              <a:buNone/>
            </a:pPr>
            <a:r>
              <a:rPr lang="ru-RU" dirty="0" smtClean="0"/>
              <a:t>Соломенные</a:t>
            </a:r>
          </a:p>
          <a:p>
            <a:pPr>
              <a:buNone/>
            </a:pPr>
            <a:r>
              <a:rPr lang="ru-RU" dirty="0" smtClean="0"/>
              <a:t>Выгоревшие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Есть специальные языковые средства выразительности речи.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Они очень разнообразны. </a:t>
            </a:r>
          </a:p>
          <a:p>
            <a:r>
              <a:rPr lang="ru-RU" sz="3200" dirty="0" smtClean="0"/>
              <a:t>Любой раздел языка: </a:t>
            </a:r>
            <a:r>
              <a:rPr lang="ru-RU" sz="3200" dirty="0" smtClean="0">
                <a:solidFill>
                  <a:srgbClr val="FF0000"/>
                </a:solidFill>
              </a:rPr>
              <a:t>фонетика, лексика, грамматика</a:t>
            </a:r>
            <a:r>
              <a:rPr lang="ru-RU" sz="3200" dirty="0" smtClean="0"/>
              <a:t> — обладает ими.  </a:t>
            </a:r>
          </a:p>
          <a:p>
            <a:r>
              <a:rPr lang="ru-RU" sz="3200" dirty="0" smtClean="0"/>
              <a:t>Первый критерий богатства речи — это </a:t>
            </a:r>
            <a:r>
              <a:rPr lang="ru-RU" sz="3200" dirty="0" smtClean="0">
                <a:solidFill>
                  <a:srgbClr val="FF0000"/>
                </a:solidFill>
              </a:rPr>
              <a:t>количество слов</a:t>
            </a:r>
            <a:r>
              <a:rPr lang="ru-RU" sz="3200" dirty="0" smtClean="0"/>
              <a:t>, которые мы используем. Но  не только  количество, а прежде всего  </a:t>
            </a:r>
            <a:r>
              <a:rPr lang="ru-RU" sz="3200" dirty="0" smtClean="0">
                <a:solidFill>
                  <a:srgbClr val="FF0000"/>
                </a:solidFill>
              </a:rPr>
              <a:t>умение использовать </a:t>
            </a:r>
            <a:r>
              <a:rPr lang="ru-RU" sz="3200" dirty="0" smtClean="0"/>
              <a:t>эти слова, учитывая их разные значения, стилистическую окраску.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Богатство лексики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Большинство слов </a:t>
            </a:r>
            <a:r>
              <a:rPr lang="ru-RU" sz="3200" dirty="0" smtClean="0"/>
              <a:t>русского языка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многозначно</a:t>
            </a:r>
            <a:r>
              <a:rPr lang="ru-RU" sz="3200" dirty="0" smtClean="0"/>
              <a:t>, и это их свойство является источником выразительности речи.</a:t>
            </a:r>
          </a:p>
          <a:p>
            <a:endParaRPr lang="ru-RU" dirty="0"/>
          </a:p>
        </p:txBody>
      </p:sp>
      <p:pic>
        <p:nvPicPr>
          <p:cNvPr id="2050" name="Picture 2" descr="C:\Users\Racen\Downloads\Картинки\многозначные слов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000496" y="785794"/>
            <a:ext cx="4357718" cy="5286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ru-RU" dirty="0" smtClean="0"/>
              <a:t>  Источником богатства речи являются также </a:t>
            </a:r>
            <a:r>
              <a:rPr lang="ru-RU" dirty="0" smtClean="0">
                <a:solidFill>
                  <a:srgbClr val="FF0000"/>
                </a:solidFill>
              </a:rPr>
              <a:t>синонимические ряды </a:t>
            </a:r>
            <a:r>
              <a:rPr lang="ru-RU" dirty="0" smtClean="0"/>
              <a:t>слов. </a:t>
            </a:r>
          </a:p>
        </p:txBody>
      </p:sp>
      <p:pic>
        <p:nvPicPr>
          <p:cNvPr id="6147" name="Picture 3" descr="C:\Users\Racen\Downloads\Картинки\русский-язык-синонимы-продолжение-под-катом-сиськи-83778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7429552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Язык – основное средство общения людей. При помощи языка люди обмениваются информацией, передают свои мысли, чувства, желания.</a:t>
            </a:r>
          </a:p>
          <a:p>
            <a:pPr>
              <a:buNone/>
            </a:pPr>
            <a:r>
              <a:rPr lang="ru-RU" dirty="0" smtClean="0"/>
              <a:t>Как средство общения, язык связан с жизнью общества, с народом – носителем данного языка. Вместе с развитием общества развивается и изменяется язык.</a:t>
            </a:r>
          </a:p>
          <a:p>
            <a:pPr>
              <a:buNone/>
            </a:pPr>
            <a:r>
              <a:rPr lang="ru-RU" dirty="0" smtClean="0"/>
              <a:t>Язык тесно связан с мышлением, сознанием. Знания об окружающей действительности, которые люди приобретают в процессе труда, закрепляются в словах, словосочетаниях, предложениях, текстах. С помощью языка люди передают свой опыт от поколения к поколению.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</a:t>
            </a:r>
            <a:r>
              <a:rPr lang="ru-RU" sz="2800" dirty="0" smtClean="0">
                <a:solidFill>
                  <a:srgbClr val="FF0000"/>
                </a:solidFill>
              </a:rPr>
              <a:t>фонетике</a:t>
            </a:r>
            <a:r>
              <a:rPr lang="ru-RU" sz="2800" dirty="0" smtClean="0"/>
              <a:t> такими средствами являются звуки, их подбор и сочетание (</a:t>
            </a:r>
            <a:r>
              <a:rPr lang="ru-RU" sz="2800" dirty="0" smtClean="0">
                <a:solidFill>
                  <a:srgbClr val="0070C0"/>
                </a:solidFill>
              </a:rPr>
              <a:t>аллитерация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0070C0"/>
                </a:solidFill>
              </a:rPr>
              <a:t>ассонанс</a:t>
            </a:r>
            <a:r>
              <a:rPr lang="ru-RU" sz="2800" dirty="0" smtClean="0"/>
              <a:t>), богатейшие особенности русской </a:t>
            </a:r>
            <a:r>
              <a:rPr lang="ru-RU" sz="2800" dirty="0" smtClean="0">
                <a:solidFill>
                  <a:srgbClr val="0070C0"/>
                </a:solidFill>
              </a:rPr>
              <a:t>интонации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42844" y="1785926"/>
            <a:ext cx="4038600" cy="4383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786182" y="1785926"/>
            <a:ext cx="5357818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Швед, русский – коле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/>
              <a:t>у</a:t>
            </a: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/>
              <a:t>и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/>
              <a:t>е</a:t>
            </a:r>
            <a:r>
              <a:rPr lang="ru-RU" sz="2800" dirty="0" smtClean="0">
                <a:solidFill>
                  <a:srgbClr val="FF0000"/>
                </a:solidFill>
              </a:rPr>
              <a:t>ж</a:t>
            </a:r>
            <a:r>
              <a:rPr lang="ru-RU" sz="2800" dirty="0" smtClean="0"/>
              <a:t>е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/>
              <a:t>ой </a:t>
            </a: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/>
              <a:t>а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/>
              <a:t>а</a:t>
            </a: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/>
              <a:t>анный, клики, </a:t>
            </a:r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/>
              <a:t>к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/>
              <a:t>е</a:t>
            </a:r>
            <a:r>
              <a:rPr lang="ru-RU" sz="2800" dirty="0" smtClean="0">
                <a:solidFill>
                  <a:srgbClr val="FF0000"/>
                </a:solidFill>
              </a:rPr>
              <a:t>ж</a:t>
            </a:r>
            <a:r>
              <a:rPr lang="ru-RU" sz="2800" dirty="0" smtClean="0"/>
              <a:t>е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Гр</a:t>
            </a:r>
            <a:r>
              <a:rPr lang="ru-RU" sz="2800" dirty="0" smtClean="0"/>
              <a:t>ом </a:t>
            </a:r>
            <a:r>
              <a:rPr lang="ru-RU" sz="2800" dirty="0" smtClean="0">
                <a:solidFill>
                  <a:srgbClr val="FF0000"/>
                </a:solidFill>
              </a:rPr>
              <a:t>п</a:t>
            </a:r>
            <a:r>
              <a:rPr lang="ru-RU" sz="2800" dirty="0" smtClean="0"/>
              <a:t>ушек, 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п</a:t>
            </a:r>
            <a:r>
              <a:rPr lang="ru-RU" sz="2800" dirty="0" smtClean="0"/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рж</a:t>
            </a:r>
            <a:r>
              <a:rPr lang="ru-RU" sz="2800" dirty="0" smtClean="0"/>
              <a:t>анье, </a:t>
            </a:r>
            <a:r>
              <a:rPr lang="ru-RU" sz="2800" dirty="0" smtClean="0">
                <a:solidFill>
                  <a:srgbClr val="FF0000"/>
                </a:solidFill>
              </a:rPr>
              <a:t>ст</a:t>
            </a:r>
            <a:r>
              <a:rPr lang="ru-RU" sz="2800" dirty="0" smtClean="0"/>
              <a:t>он,</a:t>
            </a:r>
          </a:p>
          <a:p>
            <a:pPr>
              <a:buNone/>
            </a:pPr>
            <a:r>
              <a:rPr lang="ru-RU" sz="2800" dirty="0" smtClean="0"/>
              <a:t>И </a:t>
            </a:r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/>
              <a:t>ме</a:t>
            </a:r>
            <a:r>
              <a:rPr lang="ru-RU" sz="2800" dirty="0" smtClean="0">
                <a:solidFill>
                  <a:srgbClr val="FF0000"/>
                </a:solidFill>
              </a:rPr>
              <a:t>рт</a:t>
            </a:r>
            <a:r>
              <a:rPr lang="ru-RU" sz="2800" dirty="0" smtClean="0"/>
              <a:t>ь, и а</a:t>
            </a:r>
            <a:r>
              <a:rPr lang="ru-RU" sz="2800" dirty="0" smtClean="0">
                <a:solidFill>
                  <a:srgbClr val="FF0000"/>
                </a:solidFill>
              </a:rPr>
              <a:t>д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/>
              <a:t>о в</a:t>
            </a:r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/>
              <a:t>ех </a:t>
            </a:r>
            <a:r>
              <a:rPr lang="ru-RU" sz="2800" dirty="0" smtClean="0">
                <a:solidFill>
                  <a:srgbClr val="FF0000"/>
                </a:solidFill>
              </a:rPr>
              <a:t>ст</a:t>
            </a:r>
            <a:r>
              <a:rPr lang="ru-RU" sz="2800" dirty="0" smtClean="0"/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/>
              <a:t>он.</a:t>
            </a:r>
          </a:p>
          <a:p>
            <a:pPr>
              <a:buNone/>
            </a:pPr>
            <a:r>
              <a:rPr lang="ru-RU" sz="2800" dirty="0" smtClean="0"/>
              <a:t>				(А.С.Пушкин</a:t>
            </a:r>
          </a:p>
          <a:p>
            <a:pPr>
              <a:buNone/>
            </a:pPr>
            <a:r>
              <a:rPr lang="ru-RU" sz="2800" dirty="0" smtClean="0"/>
              <a:t>				«Полтава»)</a:t>
            </a:r>
            <a:endParaRPr lang="ru-RU" sz="2800" dirty="0"/>
          </a:p>
        </p:txBody>
      </p:sp>
      <p:pic>
        <p:nvPicPr>
          <p:cNvPr id="7170" name="Picture 2" descr="C:\Users\Racen\Downloads\Картинки\polta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34290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Богатство словообразовательных морфем.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Русский язык выделяется среди других языков удивительным </a:t>
            </a:r>
            <a:r>
              <a:rPr lang="ru-RU" dirty="0" smtClean="0">
                <a:solidFill>
                  <a:srgbClr val="FF0000"/>
                </a:solidFill>
              </a:rPr>
              <a:t>богатством словообразовательных морфем</a:t>
            </a:r>
            <a:r>
              <a:rPr lang="ru-RU" dirty="0" smtClean="0"/>
              <a:t>, прежде всего суффиксов, приставок. Одни придают слову пренебрежительную окраску (</a:t>
            </a:r>
            <a:r>
              <a:rPr lang="ru-RU" dirty="0" err="1" smtClean="0">
                <a:solidFill>
                  <a:srgbClr val="0070C0"/>
                </a:solidFill>
              </a:rPr>
              <a:t>книженция</a:t>
            </a:r>
            <a:r>
              <a:rPr lang="ru-RU" dirty="0" smtClean="0">
                <a:solidFill>
                  <a:srgbClr val="0070C0"/>
                </a:solidFill>
              </a:rPr>
              <a:t>, офицерье</a:t>
            </a:r>
            <a:r>
              <a:rPr lang="ru-RU" dirty="0" smtClean="0"/>
              <a:t>), другие — уменьшительно-ласкательную (</a:t>
            </a:r>
            <a:r>
              <a:rPr lang="ru-RU" dirty="0" smtClean="0">
                <a:solidFill>
                  <a:srgbClr val="0070C0"/>
                </a:solidFill>
              </a:rPr>
              <a:t>сынишка, бабуля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Словообразовательное богатство языка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idx="1"/>
          </p:nvPr>
        </p:nvSpPr>
        <p:spPr>
          <a:xfrm rot="10800000" flipV="1">
            <a:off x="457200" y="4429131"/>
            <a:ext cx="2471726" cy="221457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старичок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half" idx="3"/>
          </p:nvPr>
        </p:nvSpPr>
        <p:spPr>
          <a:xfrm rot="10800000" flipV="1">
            <a:off x="6357950" y="2285997"/>
            <a:ext cx="2643206" cy="10715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старик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Racen\Downloads\Картинки\cnfhbxjr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428596" y="2000240"/>
            <a:ext cx="2000250" cy="2286000"/>
          </a:xfrm>
          <a:prstGeom prst="rect">
            <a:avLst/>
          </a:prstGeom>
          <a:noFill/>
        </p:spPr>
      </p:pic>
      <p:sp>
        <p:nvSpPr>
          <p:cNvPr id="21" name="Содержимое 20"/>
          <p:cNvSpPr>
            <a:spLocks noGrp="1"/>
          </p:cNvSpPr>
          <p:nvPr>
            <p:ph sz="quarter" idx="4"/>
          </p:nvPr>
        </p:nvSpPr>
        <p:spPr>
          <a:xfrm>
            <a:off x="2714613" y="2362201"/>
            <a:ext cx="3143271" cy="113823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старикашка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3076" name="Picture 4" descr="C:\Users\Racen\Downloads\Картинки\старика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357562"/>
            <a:ext cx="2562229" cy="3367095"/>
          </a:xfrm>
          <a:prstGeom prst="rect">
            <a:avLst/>
          </a:prstGeom>
          <a:noFill/>
        </p:spPr>
      </p:pic>
      <p:pic>
        <p:nvPicPr>
          <p:cNvPr id="3078" name="Picture 6" descr="C:\Users\Racen\Downloads\Картинки\старикашка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857628"/>
            <a:ext cx="1800225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2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10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/>
      <p:bldP spid="20" grpId="0" build="p"/>
      <p:bldP spid="2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4000" dirty="0" smtClean="0"/>
              <a:t>Русский язык богат синтаксическими образными средствами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rgbClr val="FF0000"/>
                </a:solidFill>
              </a:rPr>
              <a:t>Интонация</a:t>
            </a:r>
            <a:r>
              <a:rPr lang="ru-RU" dirty="0" smtClean="0"/>
              <a:t> придает синтаксическим конструкциям естественность, эмоциональность звучания. </a:t>
            </a:r>
          </a:p>
          <a:p>
            <a:r>
              <a:rPr lang="ru-RU" dirty="0" smtClean="0"/>
              <a:t>Веками отшлифована в языке </a:t>
            </a:r>
            <a:r>
              <a:rPr lang="ru-RU" dirty="0" smtClean="0">
                <a:solidFill>
                  <a:srgbClr val="FF0000"/>
                </a:solidFill>
              </a:rPr>
              <a:t>инверсия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Унылая пора! очей очарованье! (А. Пушкин.) </a:t>
            </a:r>
            <a:r>
              <a:rPr lang="ru-RU" dirty="0" smtClean="0"/>
              <a:t>Она придает стихотворению больше экспрессии, эмоциональности, меняет его интонацию.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Риторический вопрос, риторическое (поэтическое) обращение </a:t>
            </a:r>
            <a:r>
              <a:rPr lang="ru-RU" dirty="0" smtClean="0"/>
              <a:t>создают особую эмоциональность, разговорный колорит: </a:t>
            </a:r>
            <a:r>
              <a:rPr lang="ru-RU" dirty="0" smtClean="0">
                <a:solidFill>
                  <a:srgbClr val="0070C0"/>
                </a:solidFill>
              </a:rPr>
              <a:t>Знакомые тучи! Как вы живете? Кому вы намерены нынче грозить? (М.Светлов)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Популярность русского языка в мире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Богатство русского языка и созданная на нём величайшая литература вызывают интерес к этому языку во всём мире. Его изучают не только студенты и школьники, но и взрослые люди. </a:t>
            </a:r>
          </a:p>
          <a:p>
            <a:r>
              <a:rPr lang="ru-RU" dirty="0" smtClean="0"/>
              <a:t>Популярности русского языка содействуют не только писатели- классики, но и известные русские политики.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Так например, знаменита ситуация с высказыванием </a:t>
            </a:r>
            <a:r>
              <a:rPr lang="ru-RU" sz="2400" dirty="0" smtClean="0"/>
              <a:t>Первого секретаря ЦК КПСС, Председателя Совета Министров СССР </a:t>
            </a:r>
            <a:r>
              <a:rPr lang="ru-RU" sz="2400" dirty="0" smtClean="0">
                <a:hlinkClick r:id="rId2" tooltip="Хрущёв, Никита Сергеевич"/>
              </a:rPr>
              <a:t>Никиты Сергеевича Хрущёва</a:t>
            </a:r>
            <a:r>
              <a:rPr lang="ru-RU" sz="2400" dirty="0" smtClean="0"/>
              <a:t> (1894—1971) в адрес вице-президента  США Ричарда Никсона (1959 г):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	В нашем распоряжении имеются средства, которые будут иметь для вас тяжёлые последствия. Мы вам покажем кузькину мать!</a:t>
            </a:r>
          </a:p>
          <a:p>
            <a:r>
              <a:rPr lang="ru-RU" dirty="0" smtClean="0"/>
              <a:t>В России после этого сложилась легенда о том, что эти слова советского лидера американцам, якобы, перевели буквально, как </a:t>
            </a:r>
            <a:r>
              <a:rPr lang="ru-RU" dirty="0" smtClean="0">
                <a:solidFill>
                  <a:srgbClr val="FF0000"/>
                </a:solidFill>
              </a:rPr>
              <a:t>«мать Кузьмы», </a:t>
            </a:r>
            <a:r>
              <a:rPr lang="ru-RU" dirty="0" smtClean="0"/>
              <a:t>и жители Америки решили, что так называется какое-то новое секретное оружие русских.</a:t>
            </a:r>
          </a:p>
          <a:p>
            <a:r>
              <a:rPr lang="ru-RU" dirty="0" smtClean="0"/>
              <a:t> На самом деле переводчик советского лидера перевёл это выражение, естественно, иносказательно: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	Мы покажем вам, что есть что. 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	</a:t>
            </a:r>
            <a:r>
              <a:rPr lang="ru-RU" dirty="0" smtClean="0"/>
              <a:t>Оригинал звучавшей фразы на английском языке был таков: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We</a:t>
            </a:r>
            <a:r>
              <a:rPr lang="ru-RU" i="1" dirty="0" smtClean="0"/>
              <a:t> </a:t>
            </a:r>
            <a:r>
              <a:rPr lang="ru-RU" i="1" dirty="0" err="1" smtClean="0"/>
              <a:t>shall</a:t>
            </a:r>
            <a:r>
              <a:rPr lang="ru-RU" i="1" dirty="0" smtClean="0"/>
              <a:t> </a:t>
            </a:r>
            <a:r>
              <a:rPr lang="ru-RU" i="1" dirty="0" err="1" smtClean="0"/>
              <a:t>show</a:t>
            </a:r>
            <a:r>
              <a:rPr lang="ru-RU" i="1" dirty="0" smtClean="0"/>
              <a:t> </a:t>
            </a:r>
            <a:r>
              <a:rPr lang="ru-RU" i="1" dirty="0" err="1" smtClean="0"/>
              <a:t>you</a:t>
            </a:r>
            <a:r>
              <a:rPr lang="ru-RU" i="1" dirty="0" smtClean="0"/>
              <a:t> </a:t>
            </a:r>
            <a:r>
              <a:rPr lang="ru-RU" i="1" dirty="0" err="1" smtClean="0"/>
              <a:t>what</a:t>
            </a:r>
            <a:r>
              <a:rPr lang="ru-RU" i="1" dirty="0" smtClean="0"/>
              <a:t> </a:t>
            </a:r>
            <a:r>
              <a:rPr lang="ru-RU" i="1" dirty="0" err="1" smtClean="0"/>
              <a:t>is</a:t>
            </a:r>
            <a:r>
              <a:rPr lang="ru-RU" i="1" dirty="0" smtClean="0"/>
              <a:t> </a:t>
            </a:r>
            <a:r>
              <a:rPr lang="ru-RU" i="1" dirty="0" err="1" smtClean="0"/>
              <a:t>what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166508"/>
          </a:xfrm>
        </p:spPr>
        <p:txBody>
          <a:bodyPr/>
          <a:lstStyle/>
          <a:p>
            <a:r>
              <a:rPr lang="ru-RU" dirty="0" smtClean="0"/>
              <a:t>Многие слова русского языка вошли в языки народов мира без перевода. Эти заимствования наблюдались с давних пор. Ещё в 16-17 веках европейцы через русский язык узнали такие слова, как </a:t>
            </a:r>
            <a:r>
              <a:rPr lang="ru-RU" dirty="0" smtClean="0">
                <a:solidFill>
                  <a:srgbClr val="FF0000"/>
                </a:solidFill>
              </a:rPr>
              <a:t>кремль, царь, боярин, кафтан, изба, балалайка, копейка, блин, квас </a:t>
            </a:r>
            <a:r>
              <a:rPr lang="ru-RU" dirty="0" smtClean="0"/>
              <a:t>и др.</a:t>
            </a:r>
          </a:p>
          <a:p>
            <a:r>
              <a:rPr lang="ru-RU" dirty="0" smtClean="0"/>
              <a:t>Позднее в Европе распространились слова </a:t>
            </a:r>
            <a:r>
              <a:rPr lang="ru-RU" dirty="0" smtClean="0">
                <a:solidFill>
                  <a:srgbClr val="FF0000"/>
                </a:solidFill>
              </a:rPr>
              <a:t>декабрист, самовар, сарафан, частушка </a:t>
            </a:r>
            <a:r>
              <a:rPr lang="ru-RU" dirty="0" smtClean="0"/>
              <a:t>и др. </a:t>
            </a:r>
          </a:p>
          <a:p>
            <a:r>
              <a:rPr lang="ru-RU" dirty="0" smtClean="0"/>
              <a:t>Как свидетельство внимания к изменениям в общественно-политической жизни России в языки народов мира вошли такие русские слова, как  </a:t>
            </a:r>
            <a:r>
              <a:rPr lang="ru-RU" dirty="0" smtClean="0">
                <a:solidFill>
                  <a:srgbClr val="FF0000"/>
                </a:solidFill>
              </a:rPr>
              <a:t>гласность, перестройка.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Международная ассоциация преподавателей русского языка и литературы</a:t>
            </a:r>
            <a:r>
              <a:rPr lang="ru-RU" dirty="0" smtClean="0"/>
              <a:t>(МАПРЯЛ)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929222"/>
          </a:xfrm>
        </p:spPr>
        <p:txBody>
          <a:bodyPr/>
          <a:lstStyle/>
          <a:p>
            <a:r>
              <a:rPr lang="ru-RU" dirty="0" smtClean="0"/>
              <a:t>С целью оказания  помощи в обучении русскому языку за пределами нашей страны ещё в </a:t>
            </a:r>
            <a:r>
              <a:rPr lang="ru-RU" dirty="0" smtClean="0">
                <a:solidFill>
                  <a:srgbClr val="FF0000"/>
                </a:solidFill>
              </a:rPr>
              <a:t>1967 </a:t>
            </a:r>
            <a:r>
              <a:rPr lang="ru-RU" dirty="0" smtClean="0"/>
              <a:t>году в Париже была создана эта ассоциация. </a:t>
            </a:r>
          </a:p>
          <a:p>
            <a:r>
              <a:rPr lang="ru-RU" dirty="0" smtClean="0"/>
              <a:t>Она издаёт в нашей  стране для зарубежных преподавателей русского языка и литературы журналы, методическую, проводит среди школьников разных стран международные олимпиады по русскому языку.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35729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Русский язык в современном мире.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35785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Русский язык в современном мире выполняет три функции:</a:t>
            </a:r>
          </a:p>
          <a:p>
            <a:r>
              <a:rPr lang="ru-RU" sz="4000" dirty="0" smtClean="0"/>
              <a:t>1. национальный язык русского народа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2. средство межнационального общения в Российской Федерации и СНГ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3. один из мировых языков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 </a:t>
            </a:r>
            <a:r>
              <a:rPr lang="ru-RU" dirty="0" smtClean="0"/>
              <a:t>– один из семьи так называемых 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индоевропейских</a:t>
            </a:r>
            <a:r>
              <a:rPr lang="ru-RU" dirty="0" smtClean="0"/>
              <a:t> языков, относится к славянской ветви, восходящей к одному языку-предку –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праславянскому. </a:t>
            </a:r>
          </a:p>
          <a:p>
            <a:r>
              <a:rPr lang="ru-RU" dirty="0" smtClean="0"/>
              <a:t>Все славянские языки принято делить на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три  группы: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восточнославянские</a:t>
            </a:r>
            <a:r>
              <a:rPr lang="ru-RU" dirty="0" smtClean="0"/>
              <a:t> (русский, украинский, белорусский)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западнославянские </a:t>
            </a:r>
            <a:r>
              <a:rPr lang="ru-RU" dirty="0" smtClean="0"/>
              <a:t>(польский с кашубским, чешский, словацкий и серболужицкие языки)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южнославянские</a:t>
            </a:r>
            <a:r>
              <a:rPr lang="ru-RU" dirty="0" smtClean="0"/>
              <a:t> (болгарский, македонский, сербохорватский и словенский)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cen\Downloads\Картинки\genealogicheskoe_drevo_jazyko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577" t="10227" r="10577" b="18181"/>
          <a:stretch>
            <a:fillRect/>
          </a:stretch>
        </p:blipFill>
        <p:spPr bwMode="auto">
          <a:xfrm>
            <a:off x="428596" y="928670"/>
            <a:ext cx="7643866" cy="5572164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Генеалогическое древо языков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Русский язык – </a:t>
            </a:r>
            <a:r>
              <a:rPr lang="ru-RU" sz="3600" dirty="0" err="1" smtClean="0"/>
              <a:t>язык</a:t>
            </a:r>
            <a:r>
              <a:rPr lang="ru-RU" sz="3600" dirty="0" smtClean="0"/>
              <a:t> русской нации.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880624"/>
          </a:xfrm>
        </p:spPr>
        <p:txBody>
          <a:bodyPr>
            <a:noAutofit/>
          </a:bodyPr>
          <a:lstStyle/>
          <a:p>
            <a:r>
              <a:rPr lang="ru-RU" dirty="0" smtClean="0"/>
              <a:t>Русский язык имеет длительную и сложную историю. </a:t>
            </a:r>
          </a:p>
          <a:p>
            <a:r>
              <a:rPr lang="ru-RU" dirty="0" smtClean="0"/>
              <a:t>Начало сложения национального языка относится к </a:t>
            </a:r>
            <a:r>
              <a:rPr lang="ru-RU" dirty="0" smtClean="0">
                <a:solidFill>
                  <a:srgbClr val="FF0000"/>
                </a:solidFill>
              </a:rPr>
              <a:t>17 веку</a:t>
            </a:r>
            <a:r>
              <a:rPr lang="ru-RU" dirty="0" smtClean="0"/>
              <a:t>, а завершение – </a:t>
            </a:r>
            <a:r>
              <a:rPr lang="ru-RU" dirty="0" smtClean="0">
                <a:solidFill>
                  <a:srgbClr val="FF0000"/>
                </a:solidFill>
              </a:rPr>
              <a:t>к 1-м десятилетиям 19 века</a:t>
            </a:r>
            <a:r>
              <a:rPr lang="ru-RU" dirty="0" smtClean="0"/>
              <a:t>. С</a:t>
            </a:r>
            <a:r>
              <a:rPr lang="ru-RU" dirty="0" smtClean="0">
                <a:solidFill>
                  <a:srgbClr val="FF0000"/>
                </a:solidFill>
              </a:rPr>
              <a:t> Пушкина </a:t>
            </a:r>
            <a:r>
              <a:rPr lang="ru-RU" dirty="0" smtClean="0"/>
              <a:t>начинается </a:t>
            </a:r>
            <a:r>
              <a:rPr lang="ru-RU" dirty="0" smtClean="0">
                <a:solidFill>
                  <a:srgbClr val="FF0000"/>
                </a:solidFill>
              </a:rPr>
              <a:t>современный русский литературный язык</a:t>
            </a:r>
            <a:r>
              <a:rPr lang="ru-RU" dirty="0" smtClean="0"/>
              <a:t>. Велик вклад в обогащение языка также русских классиков 19-20 веков.</a:t>
            </a:r>
          </a:p>
          <a:p>
            <a:r>
              <a:rPr lang="ru-RU" dirty="0" smtClean="0"/>
              <a:t>История языка связана с историей народа. В связи с общим распространением грамотности и подъёмом культурного уровня населения литературный язык стал основным средством общения русской нации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Современный русский литературный язык обладает следующими важными свойствами: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способность выразить все знания, накопленные человечеством, т.е. </a:t>
            </a:r>
            <a:r>
              <a:rPr lang="ru-RU" dirty="0" smtClean="0">
                <a:solidFill>
                  <a:srgbClr val="FF0000"/>
                </a:solidFill>
              </a:rPr>
              <a:t>язык применим во всех областях деятельности человека;</a:t>
            </a:r>
          </a:p>
          <a:p>
            <a:r>
              <a:rPr lang="ru-RU" dirty="0" smtClean="0"/>
              <a:t>2) </a:t>
            </a:r>
            <a:r>
              <a:rPr lang="ru-RU" dirty="0" smtClean="0">
                <a:solidFill>
                  <a:srgbClr val="FF0000"/>
                </a:solidFill>
              </a:rPr>
              <a:t>общеобязательность</a:t>
            </a:r>
            <a:r>
              <a:rPr lang="ru-RU" dirty="0" smtClean="0"/>
              <a:t> его </a:t>
            </a:r>
            <a:r>
              <a:rPr lang="ru-RU" dirty="0" smtClean="0">
                <a:solidFill>
                  <a:srgbClr val="FF0000"/>
                </a:solidFill>
              </a:rPr>
              <a:t>норм</a:t>
            </a:r>
            <a:r>
              <a:rPr lang="ru-RU" dirty="0" smtClean="0"/>
              <a:t> как образцовых для всех, кто им владеет и пользуется;</a:t>
            </a:r>
          </a:p>
          <a:p>
            <a:r>
              <a:rPr lang="ru-RU" dirty="0" smtClean="0"/>
              <a:t>3) </a:t>
            </a:r>
            <a:r>
              <a:rPr lang="ru-RU" dirty="0" smtClean="0">
                <a:solidFill>
                  <a:srgbClr val="FF0000"/>
                </a:solidFill>
              </a:rPr>
              <a:t>стилистическое богатство</a:t>
            </a:r>
            <a:r>
              <a:rPr lang="ru-RU" dirty="0" smtClean="0"/>
              <a:t>, основанное на наличии разнообразных вариантов для обозначения одних и тех же значимых единиц, и </a:t>
            </a:r>
            <a:r>
              <a:rPr lang="ru-RU" dirty="0" smtClean="0">
                <a:solidFill>
                  <a:srgbClr val="FF0000"/>
                </a:solidFill>
              </a:rPr>
              <a:t>средства выражения </a:t>
            </a:r>
            <a:r>
              <a:rPr lang="ru-RU" dirty="0" smtClean="0"/>
              <a:t>особых значений, уместных только в определённых речевых ситуациях.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Русский язык - средство межнационального общения в Российской Федерации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64305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Российская Федерация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FF0000"/>
                </a:solidFill>
              </a:rPr>
              <a:t>многонациональное государство</a:t>
            </a:r>
            <a:r>
              <a:rPr lang="ru-RU" sz="2800" dirty="0" smtClean="0"/>
              <a:t>. Все национальные </a:t>
            </a:r>
            <a:r>
              <a:rPr lang="ru-RU" sz="2800" dirty="0" smtClean="0">
                <a:solidFill>
                  <a:srgbClr val="FF0000"/>
                </a:solidFill>
              </a:rPr>
              <a:t> языки равноправны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Народы нашей страны пользуются </a:t>
            </a:r>
            <a:r>
              <a:rPr lang="ru-RU" sz="2800" dirty="0" smtClean="0">
                <a:solidFill>
                  <a:srgbClr val="FF0000"/>
                </a:solidFill>
              </a:rPr>
              <a:t>русским языком как средством национального общения.</a:t>
            </a:r>
          </a:p>
          <a:p>
            <a:r>
              <a:rPr lang="ru-RU" sz="2800" dirty="0" smtClean="0"/>
              <a:t> Владение русским языком наряду с родным необходимо для обмена информацией в различных областях,  помогает решать задачи общегосударственного, экономического и культурного развития многонациональной страны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 – один из мировых языков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286412"/>
          </a:xfrm>
        </p:spPr>
        <p:txBody>
          <a:bodyPr>
            <a:noAutofit/>
          </a:bodyPr>
          <a:lstStyle/>
          <a:p>
            <a:r>
              <a:rPr lang="ru-RU" sz="2400" dirty="0" smtClean="0"/>
              <a:t>Русский язык стал </a:t>
            </a:r>
            <a:r>
              <a:rPr lang="ru-RU" sz="2400" dirty="0" smtClean="0">
                <a:solidFill>
                  <a:srgbClr val="FF0000"/>
                </a:solidFill>
              </a:rPr>
              <a:t>общепризнанным мировым языком с середины ХХ века</a:t>
            </a:r>
            <a:r>
              <a:rPr lang="ru-RU" sz="2400" dirty="0" smtClean="0"/>
              <a:t>. Его мировое значение обусловлено тем, что это один из богатейших языков мира, на котором создана величайшая художественная литература.</a:t>
            </a:r>
          </a:p>
          <a:p>
            <a:r>
              <a:rPr lang="ru-RU" sz="2400" dirty="0" smtClean="0"/>
              <a:t> Распространение русского языка географически и территориально было во многом следствием деятельности </a:t>
            </a:r>
            <a:r>
              <a:rPr lang="ru-RU" sz="2400" dirty="0" smtClean="0">
                <a:hlinkClick r:id="rId2" tooltip="Российская империя"/>
              </a:rPr>
              <a:t>Российской империи</a:t>
            </a:r>
            <a:r>
              <a:rPr lang="ru-RU" sz="2400" dirty="0" smtClean="0"/>
              <a:t>, затем </a:t>
            </a:r>
            <a:r>
              <a:rPr lang="ru-RU" sz="2400" dirty="0" smtClean="0">
                <a:hlinkClick r:id="rId3" tooltip="Союз Советских Социалистических Республик"/>
              </a:rPr>
              <a:t>СССР</a:t>
            </a:r>
            <a:r>
              <a:rPr lang="ru-RU" sz="2400" dirty="0" smtClean="0"/>
              <a:t>, а ныне </a:t>
            </a:r>
            <a:r>
              <a:rPr lang="ru-RU" sz="2400" u="sng" dirty="0" smtClean="0">
                <a:hlinkClick r:id="rId4" tooltip="Россия"/>
              </a:rPr>
              <a:t>Российской Федерации</a:t>
            </a:r>
            <a:r>
              <a:rPr lang="ru-RU" sz="2400" dirty="0" smtClean="0"/>
              <a:t>, которая является крупнейшим по площади суверенным </a:t>
            </a:r>
            <a:r>
              <a:rPr lang="ru-RU" sz="2400" dirty="0" smtClean="0">
                <a:hlinkClick r:id="rId5" tooltip="Государство"/>
              </a:rPr>
              <a:t>государством</a:t>
            </a:r>
            <a:r>
              <a:rPr lang="ru-RU" sz="2400" dirty="0" smtClean="0"/>
              <a:t> планеты. Подобный мировой статус русского языка был закреплён в </a:t>
            </a:r>
            <a:r>
              <a:rPr lang="ru-RU" sz="2400" dirty="0" smtClean="0">
                <a:hlinkClick r:id="rId6" tooltip="Организация Объединённых Наций"/>
              </a:rPr>
              <a:t>ООН</a:t>
            </a:r>
            <a:r>
              <a:rPr lang="ru-RU" sz="2400" dirty="0" smtClean="0"/>
              <a:t>, где русский является одним из </a:t>
            </a:r>
            <a:r>
              <a:rPr lang="ru-RU" sz="2400" dirty="0" smtClean="0">
                <a:hlinkClick r:id="rId7" tooltip="Рабочий язык"/>
              </a:rPr>
              <a:t>рабочих языков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481</TotalTime>
  <Words>961</Words>
  <Application>Microsoft Office PowerPoint</Application>
  <PresentationFormat>Экран (4:3)</PresentationFormat>
  <Paragraphs>97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Международное значение русского языка</vt:lpstr>
      <vt:lpstr>Презентация PowerPoint</vt:lpstr>
      <vt:lpstr>Русский язык в современном мире.</vt:lpstr>
      <vt:lpstr>Презентация PowerPoint</vt:lpstr>
      <vt:lpstr>Генеалогическое древо языков</vt:lpstr>
      <vt:lpstr>Русский язык – язык русской нации.</vt:lpstr>
      <vt:lpstr>Современный русский литературный язык обладает следующими важными свойствами: </vt:lpstr>
      <vt:lpstr>Русский язык - средство межнационального общения в Российской Федерации</vt:lpstr>
      <vt:lpstr>Русский язык – один из мировых языков</vt:lpstr>
      <vt:lpstr>Языки, считающиеся международными, или мировыми, обладают следующими признаками: </vt:lpstr>
      <vt:lpstr>Мировые языки</vt:lpstr>
      <vt:lpstr>Мировые языки охватывают международные сферы – дипломатию, мировую торговлю, туризм</vt:lpstr>
      <vt:lpstr>Презентация PowerPoint</vt:lpstr>
      <vt:lpstr>Что значит «»богатство» языка?</vt:lpstr>
      <vt:lpstr>Такие слова общеприняты и нормативны в любых условиях общения.  </vt:lpstr>
      <vt:lpstr>Остальная четверть имеет разную стилистическую окраску, которая придаёт языку всевозможные оттенки выразительности. </vt:lpstr>
      <vt:lpstr>Есть специальные языковые средства выразительности речи.</vt:lpstr>
      <vt:lpstr>Богатство лексики</vt:lpstr>
      <vt:lpstr>Презентация PowerPoint</vt:lpstr>
      <vt:lpstr>В фонетике такими средствами являются звуки, их подбор и сочетание (аллитерация, ассонанс), богатейшие особенности русской интонации.</vt:lpstr>
      <vt:lpstr>Богатство словообразовательных морфем.</vt:lpstr>
      <vt:lpstr>Словообразовательное богатство языка</vt:lpstr>
      <vt:lpstr> Русский язык богат синтаксическими образными средствами</vt:lpstr>
      <vt:lpstr>Популярность русского языка в мире</vt:lpstr>
      <vt:lpstr>Презентация PowerPoint</vt:lpstr>
      <vt:lpstr>Презентация PowerPoint</vt:lpstr>
      <vt:lpstr>Международная ассоциация преподавателей русского языка и литературы(МАПРЯЛ)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Международное значение русского языка</dc:title>
  <dc:creator>Racen</dc:creator>
  <cp:lastModifiedBy>Вова</cp:lastModifiedBy>
  <cp:revision>53</cp:revision>
  <dcterms:created xsi:type="dcterms:W3CDTF">2013-08-31T07:00:52Z</dcterms:created>
  <dcterms:modified xsi:type="dcterms:W3CDTF">2014-02-26T13:31:44Z</dcterms:modified>
</cp:coreProperties>
</file>