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17.10.2014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17.10.2014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17.10.2014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17.10.2014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17.10.2014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17.10.2014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17.10.2014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17.10.2014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817581" y="116632"/>
            <a:ext cx="7175351" cy="4808825"/>
          </a:xfrm>
        </p:spPr>
        <p:txBody>
          <a:bodyPr/>
          <a:lstStyle/>
          <a:p>
            <a:endParaRPr lang="ru-RU" dirty="0"/>
          </a:p>
        </p:txBody>
      </p:sp>
      <p:sp>
        <p:nvSpPr>
          <p:cNvPr id="4" name="Прямоугольник 3"/>
          <p:cNvSpPr/>
          <p:nvPr/>
        </p:nvSpPr>
        <p:spPr>
          <a:xfrm>
            <a:off x="611560" y="0"/>
            <a:ext cx="792088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Семья.</a:t>
            </a:r>
          </a:p>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Причины разводов.</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28430"/>
            <a:ext cx="4283968" cy="3212976"/>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3" y="3621266"/>
            <a:ext cx="4714123" cy="3140784"/>
          </a:xfrm>
          <a:prstGeom prst="rect">
            <a:avLst/>
          </a:prstGeom>
        </p:spPr>
      </p:pic>
    </p:spTree>
    <p:extLst>
      <p:ext uri="{BB962C8B-B14F-4D97-AF65-F5344CB8AC3E}">
        <p14:creationId xmlns:p14="http://schemas.microsoft.com/office/powerpoint/2010/main" val="454687232"/>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251520" y="260648"/>
            <a:ext cx="3816424" cy="6408712"/>
          </a:xfrm>
        </p:spPr>
        <p:txBody>
          <a:bodyPr>
            <a:normAutofit fontScale="77500" lnSpcReduction="20000"/>
          </a:bodyPr>
          <a:lstStyle/>
          <a:p>
            <a:r>
              <a:rPr lang="ru-RU" sz="3000" dirty="0">
                <a:solidFill>
                  <a:srgbClr val="FF0000"/>
                </a:solidFill>
              </a:rPr>
              <a:t>Неверные мотивы для вступления в брак</a:t>
            </a:r>
          </a:p>
          <a:p>
            <a:endParaRPr lang="ru-RU" dirty="0"/>
          </a:p>
          <a:p>
            <a:r>
              <a:rPr lang="ru-RU" sz="2900" dirty="0"/>
              <a:t>Многие разведенные женщины говорят, что проблемы, которые привели к разводу, существовали с самого начала, но они уже потратили много денег на предстоящую свадьбу, или все вокруг ожидали, что они будут жить счастливо, или были какие-то другие причины</a:t>
            </a:r>
            <a:r>
              <a:rPr lang="ru-RU" sz="2900" dirty="0" smtClean="0"/>
              <a:t>.</a:t>
            </a:r>
          </a:p>
          <a:p>
            <a:r>
              <a:rPr lang="ru-RU" sz="2900" dirty="0" smtClean="0"/>
              <a:t> </a:t>
            </a:r>
            <a:r>
              <a:rPr lang="ru-RU" sz="2900" dirty="0"/>
              <a:t>Помните, пока вы не сказали «согласна», еще есть время передумать.</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052736"/>
            <a:ext cx="4762500" cy="4733925"/>
          </a:xfrm>
          <a:prstGeom prst="rect">
            <a:avLst/>
          </a:prstGeom>
        </p:spPr>
      </p:pic>
    </p:spTree>
    <p:extLst>
      <p:ext uri="{BB962C8B-B14F-4D97-AF65-F5344CB8AC3E}">
        <p14:creationId xmlns:p14="http://schemas.microsoft.com/office/powerpoint/2010/main" val="32320984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251520" y="188640"/>
            <a:ext cx="8784976" cy="6552728"/>
          </a:xfrm>
        </p:spPr>
        <p:txBody>
          <a:bodyPr>
            <a:normAutofit fontScale="62500" lnSpcReduction="20000"/>
          </a:bodyPr>
          <a:lstStyle/>
          <a:p>
            <a:r>
              <a:rPr lang="ru-RU" sz="4500" dirty="0">
                <a:solidFill>
                  <a:srgbClr val="FF0000"/>
                </a:solidFill>
              </a:rPr>
              <a:t>Значительное изменение приоритетов</a:t>
            </a:r>
          </a:p>
          <a:p>
            <a:endParaRPr lang="ru-RU" sz="4500" dirty="0">
              <a:solidFill>
                <a:srgbClr val="FF0000"/>
              </a:solidFill>
            </a:endParaRPr>
          </a:p>
          <a:p>
            <a:r>
              <a:rPr lang="ru-RU" sz="3200" dirty="0"/>
              <a:t>Люди взрослеют и меняются, иногда они растут вместе и развиваются в одном направлении, а иногда отдаляются друг от друга</a:t>
            </a:r>
            <a:r>
              <a:rPr lang="ru-RU" sz="3200" dirty="0" smtClean="0"/>
              <a:t>.</a:t>
            </a:r>
          </a:p>
          <a:p>
            <a:r>
              <a:rPr lang="ru-RU" sz="3200" dirty="0" smtClean="0"/>
              <a:t> </a:t>
            </a:r>
            <a:r>
              <a:rPr lang="ru-RU" sz="3200" dirty="0"/>
              <a:t>Есть люди, которые никогда не меняются, оставаясь такими же и через пятьдесят лет брака. </a:t>
            </a:r>
            <a:endParaRPr lang="ru-RU" sz="3200" dirty="0" smtClean="0"/>
          </a:p>
          <a:p>
            <a:r>
              <a:rPr lang="ru-RU" sz="3200" dirty="0" smtClean="0"/>
              <a:t>Проблемой</a:t>
            </a:r>
            <a:r>
              <a:rPr lang="ru-RU" sz="3200" dirty="0"/>
              <a:t>, которая приводит к разводу, может стать ситуация, когда один или оба супруга изменили свои жизненные приоритеты таким образом, что это неприемлемо для их партнера. </a:t>
            </a:r>
            <a:endParaRPr lang="ru-RU" sz="3200" dirty="0" smtClean="0"/>
          </a:p>
          <a:p>
            <a:r>
              <a:rPr lang="ru-RU" sz="3200" dirty="0" smtClean="0"/>
              <a:t>Это </a:t>
            </a:r>
            <a:r>
              <a:rPr lang="ru-RU" sz="3200" dirty="0"/>
              <a:t>может быть смена религиозных убеждений, или то, что работа или дети становятся важнее брака, или новые друзья или отношения.</a:t>
            </a:r>
          </a:p>
          <a:p>
            <a:endParaRPr lang="ru-RU" sz="3200" dirty="0"/>
          </a:p>
          <a:p>
            <a:r>
              <a:rPr lang="ru-RU" sz="3200" dirty="0"/>
              <a:t>Когда люди вступают в брак, они ожидают, что их любимый человек – этот тот, кого они знают лучше всех, тот, кто всегда подставит плечо. </a:t>
            </a:r>
            <a:endParaRPr lang="ru-RU" sz="3200" dirty="0" smtClean="0"/>
          </a:p>
          <a:p>
            <a:r>
              <a:rPr lang="ru-RU" sz="3200" dirty="0" smtClean="0"/>
              <a:t>Когда </a:t>
            </a:r>
            <a:r>
              <a:rPr lang="ru-RU" sz="3200" dirty="0"/>
              <a:t>что-то подрывает эту уверенность, отношения теряют свою прочность. </a:t>
            </a:r>
            <a:endParaRPr lang="ru-RU" sz="3200" dirty="0" smtClean="0"/>
          </a:p>
          <a:p>
            <a:r>
              <a:rPr lang="ru-RU" sz="3200" dirty="0" smtClean="0"/>
              <a:t>Возможность </a:t>
            </a:r>
            <a:r>
              <a:rPr lang="ru-RU" sz="3200" dirty="0"/>
              <a:t>доверять супругу, рассчитывать на него, а также предсказуемое поведение супругов необходимо для здоровых, счастливых отношений.</a:t>
            </a:r>
          </a:p>
        </p:txBody>
      </p:sp>
    </p:spTree>
    <p:extLst>
      <p:ext uri="{BB962C8B-B14F-4D97-AF65-F5344CB8AC3E}">
        <p14:creationId xmlns:p14="http://schemas.microsoft.com/office/powerpoint/2010/main" val="3737825019"/>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323528" y="188640"/>
            <a:ext cx="3672408" cy="6336704"/>
          </a:xfrm>
        </p:spPr>
        <p:txBody>
          <a:bodyPr>
            <a:normAutofit fontScale="92500"/>
          </a:bodyPr>
          <a:lstStyle/>
          <a:p>
            <a:r>
              <a:rPr lang="ru-RU" sz="3000" dirty="0">
                <a:solidFill>
                  <a:srgbClr val="FF0000"/>
                </a:solidFill>
              </a:rPr>
              <a:t>Насилие</a:t>
            </a:r>
          </a:p>
          <a:p>
            <a:endParaRPr lang="ru-RU" dirty="0"/>
          </a:p>
          <a:p>
            <a:r>
              <a:rPr lang="ru-RU" dirty="0"/>
              <a:t>Большинство людей утверждает, что, если партнер начнет бить их, или применять физическое или сексуальное насилие к их детям, то отношения закончатся</a:t>
            </a:r>
            <a:r>
              <a:rPr lang="ru-RU" dirty="0" smtClean="0"/>
              <a:t>.</a:t>
            </a:r>
          </a:p>
          <a:p>
            <a:r>
              <a:rPr lang="ru-RU" dirty="0" smtClean="0"/>
              <a:t> </a:t>
            </a:r>
            <a:r>
              <a:rPr lang="ru-RU" dirty="0"/>
              <a:t>Хотя многие люди предпочитают оставаться в браке, в котором присутствует физическое насилие, многие не позволят, чтобы с их или их детьми поступали подобным образом, особенно те, кто обещал любить их.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723900"/>
            <a:ext cx="4762500" cy="5410200"/>
          </a:xfrm>
          <a:prstGeom prst="rect">
            <a:avLst/>
          </a:prstGeom>
        </p:spPr>
      </p:pic>
    </p:spTree>
    <p:extLst>
      <p:ext uri="{BB962C8B-B14F-4D97-AF65-F5344CB8AC3E}">
        <p14:creationId xmlns:p14="http://schemas.microsoft.com/office/powerpoint/2010/main" val="195476237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251520" y="188640"/>
            <a:ext cx="8784976" cy="2304256"/>
          </a:xfrm>
        </p:spPr>
        <p:txBody>
          <a:bodyPr>
            <a:normAutofit fontScale="92500" lnSpcReduction="20000"/>
          </a:bodyPr>
          <a:lstStyle/>
          <a:p>
            <a:r>
              <a:rPr lang="ru-RU" sz="2800" dirty="0">
                <a:solidFill>
                  <a:srgbClr val="FF0000"/>
                </a:solidFill>
              </a:rPr>
              <a:t>Пагубные пристрастия</a:t>
            </a:r>
          </a:p>
          <a:p>
            <a:endParaRPr lang="ru-RU" dirty="0"/>
          </a:p>
          <a:p>
            <a:r>
              <a:rPr lang="ru-RU" sz="2400" dirty="0"/>
              <a:t>Многие не могут простить пагубных пристрастий своих супругов, особенно, если на момент вступления в брак о пагубной привычке не было известно, или ее еще не было. К таким пристрастиям относятся наркомания и алкоголизм, азартные игры и порнография.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726922"/>
            <a:ext cx="5220072" cy="3915054"/>
          </a:xfrm>
          <a:prstGeom prst="rect">
            <a:avLst/>
          </a:prstGeom>
        </p:spPr>
      </p:pic>
    </p:spTree>
    <p:extLst>
      <p:ext uri="{BB962C8B-B14F-4D97-AF65-F5344CB8AC3E}">
        <p14:creationId xmlns:p14="http://schemas.microsoft.com/office/powerpoint/2010/main" val="328792010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79512" y="188640"/>
            <a:ext cx="8784976" cy="2520280"/>
          </a:xfrm>
        </p:spPr>
        <p:txBody>
          <a:bodyPr>
            <a:normAutofit fontScale="85000" lnSpcReduction="20000"/>
          </a:bodyPr>
          <a:lstStyle/>
          <a:p>
            <a:r>
              <a:rPr lang="ru-RU" sz="3300" dirty="0">
                <a:solidFill>
                  <a:srgbClr val="FF0000"/>
                </a:solidFill>
              </a:rPr>
              <a:t>Обман</a:t>
            </a:r>
          </a:p>
          <a:p>
            <a:endParaRPr lang="ru-RU" dirty="0"/>
          </a:p>
          <a:p>
            <a:r>
              <a:rPr lang="ru-RU" sz="2600" dirty="0"/>
              <a:t>Некоторые понимают под обманом только те случаи, когда им говорят заведомую ложь, не считая обманом сокрытие правды. Другие считают ложью все, что может скрывать правду, даже если ложь не произносится вслух. Для многих брак должен быть построен на абсолютном доверии. Если оно подорвано, некоторые не могут продолжать отношения.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778908"/>
            <a:ext cx="6096000" cy="4048125"/>
          </a:xfrm>
          <a:prstGeom prst="rect">
            <a:avLst/>
          </a:prstGeom>
        </p:spPr>
      </p:pic>
    </p:spTree>
    <p:extLst>
      <p:ext uri="{BB962C8B-B14F-4D97-AF65-F5344CB8AC3E}">
        <p14:creationId xmlns:p14="http://schemas.microsoft.com/office/powerpoint/2010/main" val="332811111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251520" y="260648"/>
            <a:ext cx="8712968" cy="3945592"/>
          </a:xfrm>
        </p:spPr>
        <p:txBody>
          <a:bodyPr>
            <a:normAutofit fontScale="70000" lnSpcReduction="20000"/>
          </a:bodyPr>
          <a:lstStyle/>
          <a:p>
            <a:r>
              <a:rPr lang="ru-RU" sz="4500" dirty="0">
                <a:solidFill>
                  <a:srgbClr val="FF0000"/>
                </a:solidFill>
              </a:rPr>
              <a:t>Ревность</a:t>
            </a:r>
            <a:r>
              <a:rPr lang="ru-RU" dirty="0"/>
              <a:t> - сложное чувство, в которое входят несколько компонентов: желание обладать и страх потери, сопровождающийся унижением и гневом, чувство страстного недоверия, сомнений в любви и верности</a:t>
            </a:r>
            <a:r>
              <a:rPr lang="ru-RU" dirty="0" smtClean="0"/>
              <a:t>.</a:t>
            </a:r>
          </a:p>
          <a:p>
            <a:endParaRPr lang="ru-RU" dirty="0"/>
          </a:p>
          <a:p>
            <a:r>
              <a:rPr lang="ru-RU" dirty="0"/>
              <a:t>Все ревнивцы обладают одинаковыми особенностями: низкая самооценка, неуверенность в себе, недоверие к партнеру, чувство </a:t>
            </a:r>
            <a:r>
              <a:rPr lang="ru-RU" dirty="0" err="1"/>
              <a:t>собственничества</a:t>
            </a:r>
            <a:r>
              <a:rPr lang="ru-RU" dirty="0"/>
              <a:t> и желание удержать другого человека любой ценой возле себя</a:t>
            </a:r>
            <a:r>
              <a:rPr lang="ru-RU" dirty="0" smtClean="0"/>
              <a:t>.</a:t>
            </a:r>
          </a:p>
          <a:p>
            <a:endParaRPr lang="ru-RU" dirty="0"/>
          </a:p>
          <a:p>
            <a:r>
              <a:rPr lang="ru-RU" dirty="0">
                <a:solidFill>
                  <a:srgbClr val="FF0000"/>
                </a:solidFill>
              </a:rPr>
              <a:t>Ревность - это качество, возникающее как реакция на собственное несовершенство.</a:t>
            </a:r>
          </a:p>
          <a:p>
            <a:endParaRPr lang="ru-RU" dirty="0"/>
          </a:p>
          <a:p>
            <a:endParaRPr lang="ru-RU" dirty="0"/>
          </a:p>
          <a:p>
            <a:r>
              <a:rPr lang="ru-RU" dirty="0">
                <a:solidFill>
                  <a:srgbClr val="FF0000"/>
                </a:solidFill>
              </a:rPr>
              <a:t>Постоянная и сильная ревность - признак серьезных проблем</a:t>
            </a:r>
            <a:r>
              <a:rPr lang="ru-RU" dirty="0"/>
              <a:t>, связанных не только личностью ревнивца, но и с взаимоотношениями партнеров. Ревнивец стремится, чтобы другой полностью подчинил свою жизнь браку - ревнивый человек из-за низкой самооценки не способен сам поддерживать положительное отношение к самому себе.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4007397"/>
            <a:ext cx="3912096" cy="2836269"/>
          </a:xfrm>
          <a:prstGeom prst="rect">
            <a:avLst/>
          </a:prstGeom>
        </p:spPr>
      </p:pic>
    </p:spTree>
    <p:extLst>
      <p:ext uri="{BB962C8B-B14F-4D97-AF65-F5344CB8AC3E}">
        <p14:creationId xmlns:p14="http://schemas.microsoft.com/office/powerpoint/2010/main" val="1645809158"/>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251520" y="188640"/>
            <a:ext cx="8712968" cy="3456384"/>
          </a:xfrm>
        </p:spPr>
        <p:txBody>
          <a:bodyPr>
            <a:normAutofit fontScale="62500" lnSpcReduction="20000"/>
          </a:bodyPr>
          <a:lstStyle/>
          <a:p>
            <a:r>
              <a:rPr lang="ru-RU" sz="3600" dirty="0" smtClean="0">
                <a:solidFill>
                  <a:srgbClr val="FF0000"/>
                </a:solidFill>
              </a:rPr>
              <a:t>Измена</a:t>
            </a:r>
            <a:endParaRPr lang="ru-RU" dirty="0"/>
          </a:p>
          <a:p>
            <a:r>
              <a:rPr lang="ru-RU" sz="3100" dirty="0"/>
              <a:t>Многие супруги говорят, что, если их партнер изменит им, они прекратят отношения. </a:t>
            </a:r>
            <a:endParaRPr lang="ru-RU" sz="3100" dirty="0" smtClean="0"/>
          </a:p>
          <a:p>
            <a:r>
              <a:rPr lang="ru-RU" sz="3100" dirty="0" smtClean="0"/>
              <a:t>Хотя </a:t>
            </a:r>
            <a:r>
              <a:rPr lang="ru-RU" sz="3100" dirty="0"/>
              <a:t>не все считают так. Некоторые выражают готовность простить измену, однако, многие считают, что не смогли бы это сделать</a:t>
            </a:r>
            <a:r>
              <a:rPr lang="ru-RU" sz="3100" dirty="0" smtClean="0"/>
              <a:t>.</a:t>
            </a:r>
          </a:p>
          <a:p>
            <a:r>
              <a:rPr lang="ru-RU" sz="3100" dirty="0" smtClean="0"/>
              <a:t> </a:t>
            </a:r>
            <a:r>
              <a:rPr lang="ru-RU" sz="3100" dirty="0"/>
              <a:t>Даже те, кто считает, что сможет остаться со своим партнером, нелегко восстанавливает доверие. </a:t>
            </a:r>
            <a:endParaRPr lang="ru-RU" sz="3100" dirty="0" smtClean="0"/>
          </a:p>
          <a:p>
            <a:r>
              <a:rPr lang="ru-RU" sz="3100" dirty="0" smtClean="0"/>
              <a:t>Тот</a:t>
            </a:r>
            <a:r>
              <a:rPr lang="ru-RU" sz="3100" dirty="0"/>
              <a:t>, кто изменил, может раскаяться, но тот, кому изменили, часто чувствует себя преданным настолько, что не может через это переступить, и продолжает наказывать своего партнера за причиненную боль, в результате чего отношения рушатся.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394975"/>
            <a:ext cx="5508104" cy="3428610"/>
          </a:xfrm>
          <a:prstGeom prst="rect">
            <a:avLst/>
          </a:prstGeom>
        </p:spPr>
      </p:pic>
    </p:spTree>
    <p:extLst>
      <p:ext uri="{BB962C8B-B14F-4D97-AF65-F5344CB8AC3E}">
        <p14:creationId xmlns:p14="http://schemas.microsoft.com/office/powerpoint/2010/main" val="3184384992"/>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323528" y="260648"/>
            <a:ext cx="8496944" cy="6408712"/>
          </a:xfrm>
        </p:spPr>
        <p:txBody>
          <a:bodyPr>
            <a:normAutofit/>
          </a:bodyPr>
          <a:lstStyle/>
          <a:p>
            <a:r>
              <a:rPr lang="ru-RU" sz="3300" dirty="0">
                <a:solidFill>
                  <a:srgbClr val="FF0000"/>
                </a:solidFill>
              </a:rPr>
              <a:t>Неоправданные ожидания</a:t>
            </a:r>
          </a:p>
          <a:p>
            <a:endParaRPr lang="ru-RU" dirty="0"/>
          </a:p>
          <a:p>
            <a:r>
              <a:rPr lang="ru-RU" dirty="0"/>
              <a:t>И мужчины, и женщины многого ожидают от брака. Когда брак не оправдывает этих ожиданий, начинаются проблемы</a:t>
            </a:r>
            <a:r>
              <a:rPr lang="ru-RU" dirty="0" smtClean="0"/>
              <a:t>.</a:t>
            </a:r>
            <a:endParaRPr lang="ru-RU" dirty="0"/>
          </a:p>
          <a:p>
            <a:r>
              <a:rPr lang="ru-RU" dirty="0"/>
              <a:t>Ожидания супругов редко соответствуют тому, что реально происходит в супружеских отношениях. </a:t>
            </a:r>
            <a:endParaRPr lang="ru-RU" dirty="0" smtClean="0"/>
          </a:p>
          <a:p>
            <a:endParaRPr lang="ru-RU" dirty="0"/>
          </a:p>
          <a:p>
            <a:endParaRPr lang="ru-RU" dirty="0" smtClean="0"/>
          </a:p>
          <a:p>
            <a:r>
              <a:rPr lang="ru-RU" sz="3200" dirty="0">
                <a:solidFill>
                  <a:srgbClr val="FF0000"/>
                </a:solidFill>
              </a:rPr>
              <a:t>Итак, развода можно избежать, если оба супруга готовы трудиться над своим браком, учатся эффективному общению, и не имеют нереалистичных ожиданий.</a:t>
            </a:r>
          </a:p>
        </p:txBody>
      </p:sp>
    </p:spTree>
    <p:extLst>
      <p:ext uri="{BB962C8B-B14F-4D97-AF65-F5344CB8AC3E}">
        <p14:creationId xmlns:p14="http://schemas.microsoft.com/office/powerpoint/2010/main" val="108939312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107504" y="0"/>
            <a:ext cx="9036496" cy="3501008"/>
          </a:xfrm>
        </p:spPr>
        <p:txBody>
          <a:bodyPr>
            <a:normAutofit fontScale="92500"/>
          </a:bodyPr>
          <a:lstStyle/>
          <a:p>
            <a:r>
              <a:rPr lang="ru-RU" sz="3000" dirty="0">
                <a:solidFill>
                  <a:srgbClr val="FF0000"/>
                </a:solidFill>
              </a:rPr>
              <a:t>Семья́</a:t>
            </a:r>
            <a:r>
              <a:rPr lang="ru-RU" dirty="0"/>
              <a:t> — </a:t>
            </a:r>
            <a:r>
              <a:rPr lang="ru-RU" sz="2600" dirty="0"/>
              <a:t>базовая ячейка </a:t>
            </a:r>
            <a:r>
              <a:rPr lang="ru-RU" sz="2600" dirty="0" smtClean="0"/>
              <a:t>общества, </a:t>
            </a:r>
            <a:r>
              <a:rPr lang="ru-RU" sz="2600" dirty="0"/>
              <a:t>характеризующаяся, в частности, следующими </a:t>
            </a:r>
            <a:r>
              <a:rPr lang="ru-RU" sz="2600" dirty="0" smtClean="0"/>
              <a:t>признаками:</a:t>
            </a:r>
            <a:endParaRPr lang="ru-RU" dirty="0"/>
          </a:p>
          <a:p>
            <a:r>
              <a:rPr lang="ru-RU" dirty="0"/>
              <a:t>    </a:t>
            </a:r>
            <a:r>
              <a:rPr lang="ru-RU" sz="2600" dirty="0"/>
              <a:t>союзом мужчины и </a:t>
            </a:r>
            <a:r>
              <a:rPr lang="ru-RU" sz="2600" dirty="0" smtClean="0"/>
              <a:t>женщины;</a:t>
            </a:r>
            <a:endParaRPr lang="ru-RU" sz="2600" dirty="0"/>
          </a:p>
          <a:p>
            <a:r>
              <a:rPr lang="ru-RU" sz="2600" dirty="0"/>
              <a:t>    добровольностью вступления в </a:t>
            </a:r>
            <a:r>
              <a:rPr lang="ru-RU" sz="2600" dirty="0" smtClean="0"/>
              <a:t>брак;</a:t>
            </a:r>
            <a:endParaRPr lang="ru-RU" sz="2600" dirty="0"/>
          </a:p>
          <a:p>
            <a:r>
              <a:rPr lang="ru-RU" sz="2600" dirty="0"/>
              <a:t>    члены семьи связаны общностью </a:t>
            </a:r>
            <a:r>
              <a:rPr lang="ru-RU" sz="2600" dirty="0" smtClean="0"/>
              <a:t>быта;</a:t>
            </a:r>
            <a:endParaRPr lang="ru-RU" sz="2600" dirty="0"/>
          </a:p>
          <a:p>
            <a:r>
              <a:rPr lang="ru-RU" sz="2600" dirty="0"/>
              <a:t>    вступлением в брачные </a:t>
            </a:r>
            <a:r>
              <a:rPr lang="ru-RU" sz="2600" dirty="0" smtClean="0"/>
              <a:t>отношения;</a:t>
            </a:r>
            <a:endParaRPr lang="ru-RU" sz="2600" dirty="0"/>
          </a:p>
          <a:p>
            <a:r>
              <a:rPr lang="ru-RU" sz="2600" dirty="0"/>
              <a:t>    стремлением к рождению</a:t>
            </a:r>
            <a:r>
              <a:rPr lang="ru-RU" sz="2600" dirty="0" smtClean="0"/>
              <a:t>, воспитанию детей.</a:t>
            </a:r>
            <a:endParaRPr lang="ru-RU" sz="2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428999"/>
            <a:ext cx="5256584" cy="3278041"/>
          </a:xfrm>
          <a:prstGeom prst="rect">
            <a:avLst/>
          </a:prstGeom>
        </p:spPr>
      </p:pic>
    </p:spTree>
    <p:extLst>
      <p:ext uri="{BB962C8B-B14F-4D97-AF65-F5344CB8AC3E}">
        <p14:creationId xmlns:p14="http://schemas.microsoft.com/office/powerpoint/2010/main" val="2388519008"/>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endParaRPr lang="ru-RU" dirty="0"/>
          </a:p>
        </p:txBody>
      </p:sp>
      <p:sp>
        <p:nvSpPr>
          <p:cNvPr id="3" name="Заголовок 2"/>
          <p:cNvSpPr>
            <a:spLocks noGrp="1"/>
          </p:cNvSpPr>
          <p:nvPr>
            <p:ph type="ctrTitle"/>
          </p:nvPr>
        </p:nvSpPr>
        <p:spPr>
          <a:xfrm>
            <a:off x="107504" y="116632"/>
            <a:ext cx="8856983" cy="4808825"/>
          </a:xfrm>
        </p:spPr>
        <p:txBody>
          <a:bodyPr/>
          <a:lstStyle/>
          <a:p>
            <a:endParaRPr lang="ru-RU" dirty="0"/>
          </a:p>
        </p:txBody>
      </p:sp>
      <p:sp>
        <p:nvSpPr>
          <p:cNvPr id="5" name="Прямоугольник 4"/>
          <p:cNvSpPr/>
          <p:nvPr/>
        </p:nvSpPr>
        <p:spPr>
          <a:xfrm>
            <a:off x="251520" y="1183978"/>
            <a:ext cx="8784976" cy="4524315"/>
          </a:xfrm>
          <a:prstGeom prst="rect">
            <a:avLst/>
          </a:prstGeom>
          <a:noFill/>
        </p:spPr>
        <p:txBody>
          <a:bodyPr wrap="square" lIns="91440" tIns="45720" rIns="91440" bIns="45720">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Ст. 2</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ru-RU" sz="2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Семейное </a:t>
            </a:r>
            <a:r>
              <a:rPr lang="ru-RU" sz="2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законодательство устанавливает условия и порядок вступления в брак, прекращения брака и признания его недействительным, регулирует личные неимущественные и имущественные отношения между членами семьи: супругами, родителями и детьми (усыновителями и усыновленными), а в случаях и в пределах, предусмотренных семейным законодательством, между другими родственниками и иными лицами, а также определяет формы и порядок устройства в семью детей, оставшихся без попечения родителей.</a:t>
            </a:r>
          </a:p>
        </p:txBody>
      </p:sp>
      <p:sp>
        <p:nvSpPr>
          <p:cNvPr id="6" name="Прямоугольник 5"/>
          <p:cNvSpPr/>
          <p:nvPr/>
        </p:nvSpPr>
        <p:spPr>
          <a:xfrm>
            <a:off x="395536" y="260648"/>
            <a:ext cx="7866743" cy="923330"/>
          </a:xfrm>
          <a:prstGeom prst="rect">
            <a:avLst/>
          </a:prstGeom>
          <a:noFill/>
        </p:spPr>
        <p:txBody>
          <a:bodyPr wrap="square" lIns="91440" tIns="45720" rIns="91440" bIns="45720">
            <a:spAutoFit/>
          </a:bodyPr>
          <a:lstStyle/>
          <a:p>
            <a:pPr algn="ctr"/>
            <a:r>
              <a:rPr lang="ru-RU"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Семейный кодекс РФ</a:t>
            </a:r>
            <a:endParaRPr lang="ru-RU"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765696143"/>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536" y="908720"/>
            <a:ext cx="8496944" cy="5025945"/>
          </a:xfrm>
        </p:spPr>
        <p:txBody>
          <a:bodyPr>
            <a:normAutofit fontScale="77500" lnSpcReduction="20000"/>
          </a:bodyPr>
          <a:lstStyle/>
          <a:p>
            <a:r>
              <a:rPr lang="ru-RU" dirty="0"/>
              <a:t>Статья 3. Семейное законодательство и иные акты, содержащие нормы семейного права</a:t>
            </a:r>
          </a:p>
          <a:p>
            <a:endParaRPr lang="ru-RU" dirty="0"/>
          </a:p>
          <a:p>
            <a:r>
              <a:rPr lang="ru-RU" dirty="0"/>
              <a:t>1. В соответствии с Конституцией Российской Федерации семейное законодательство находится в совместном ведении Российской Федерации и субъектов Российской Федерации.</a:t>
            </a:r>
          </a:p>
          <a:p>
            <a:endParaRPr lang="ru-RU" dirty="0"/>
          </a:p>
          <a:p>
            <a:r>
              <a:rPr lang="ru-RU" dirty="0"/>
              <a:t>2. Семейное законодательство состоит из настоящего Кодекса и принимаемых в соответствии с ним других федеральных </a:t>
            </a:r>
            <a:r>
              <a:rPr lang="ru-RU" dirty="0" smtClean="0"/>
              <a:t>законов, а </a:t>
            </a:r>
            <a:r>
              <a:rPr lang="ru-RU" dirty="0"/>
              <a:t>также законов субъектов Российской Федерации.</a:t>
            </a:r>
          </a:p>
          <a:p>
            <a:endParaRPr lang="ru-RU" dirty="0"/>
          </a:p>
          <a:p>
            <a:r>
              <a:rPr lang="ru-RU" dirty="0"/>
              <a:t>Законы субъектов Российской Федерации регулируют семейные отношения, которые указаны в статье 2 настоящего Кодекса, по вопросам, отнесенным к ведению субъектов Российской Федерации настоящим Кодексом, и по вопросам, непосредственно настоящим Кодексом не урегулированным.</a:t>
            </a:r>
          </a:p>
          <a:p>
            <a:endParaRPr lang="ru-RU" dirty="0"/>
          </a:p>
          <a:p>
            <a:r>
              <a:rPr lang="ru-RU" dirty="0"/>
              <a:t>Нормы семейного права, содержащиеся в законах субъектов Российской Федерации, должны соответствовать настоящему Кодексу.</a:t>
            </a:r>
          </a:p>
          <a:p>
            <a:endParaRPr lang="ru-RU" dirty="0"/>
          </a:p>
        </p:txBody>
      </p:sp>
      <p:sp>
        <p:nvSpPr>
          <p:cNvPr id="3" name="Заголовок 2"/>
          <p:cNvSpPr>
            <a:spLocks noGrp="1"/>
          </p:cNvSpPr>
          <p:nvPr>
            <p:ph type="ctrTitle"/>
          </p:nvPr>
        </p:nvSpPr>
        <p:spPr>
          <a:xfrm>
            <a:off x="107504" y="116633"/>
            <a:ext cx="8928992" cy="720079"/>
          </a:xfrm>
        </p:spPr>
        <p:txBody>
          <a:bodyPr/>
          <a:lstStyle/>
          <a:p>
            <a:r>
              <a:rPr lang="ru-RU" sz="2800" dirty="0" smtClean="0"/>
              <a:t>     Семейное законодательство РФ</a:t>
            </a:r>
            <a:endParaRPr lang="ru-RU" sz="2800" dirty="0"/>
          </a:p>
        </p:txBody>
      </p:sp>
    </p:spTree>
    <p:extLst>
      <p:ext uri="{BB962C8B-B14F-4D97-AF65-F5344CB8AC3E}">
        <p14:creationId xmlns:p14="http://schemas.microsoft.com/office/powerpoint/2010/main" val="402696162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1520" y="188640"/>
            <a:ext cx="5110348" cy="3475037"/>
          </a:xfr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429000"/>
            <a:ext cx="4572000" cy="3359444"/>
          </a:xfrm>
          <a:prstGeom prst="rect">
            <a:avLst/>
          </a:prstGeom>
        </p:spPr>
      </p:pic>
    </p:spTree>
    <p:extLst>
      <p:ext uri="{BB962C8B-B14F-4D97-AF65-F5344CB8AC3E}">
        <p14:creationId xmlns:p14="http://schemas.microsoft.com/office/powerpoint/2010/main" val="2571969986"/>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7920879" cy="576064"/>
          </a:xfrm>
        </p:spPr>
        <p:txBody>
          <a:bodyPr/>
          <a:lstStyle/>
          <a:p>
            <a:pPr marL="0" indent="0">
              <a:buNone/>
            </a:pPr>
            <a:r>
              <a:rPr lang="ru-RU" sz="2800" dirty="0">
                <a:solidFill>
                  <a:srgbClr val="FF0000"/>
                </a:solidFill>
              </a:rPr>
              <a:t>Пренебрежение ролями мужа и жены</a:t>
            </a:r>
            <a:br>
              <a:rPr lang="ru-RU" sz="2800" dirty="0">
                <a:solidFill>
                  <a:srgbClr val="FF0000"/>
                </a:solidFill>
              </a:rPr>
            </a:br>
            <a:r>
              <a:rPr lang="ru-RU" sz="2800" dirty="0" smtClean="0">
                <a:solidFill>
                  <a:srgbClr val="FF0000"/>
                </a:solidFill>
              </a:rPr>
              <a:t/>
            </a:r>
            <a:br>
              <a:rPr lang="ru-RU" sz="2800" dirty="0" smtClean="0">
                <a:solidFill>
                  <a:srgbClr val="FF0000"/>
                </a:solidFill>
              </a:rPr>
            </a:br>
            <a:endParaRPr lang="ru-RU" sz="2400" dirty="0"/>
          </a:p>
        </p:txBody>
      </p:sp>
      <p:sp>
        <p:nvSpPr>
          <p:cNvPr id="3" name="Объект 2"/>
          <p:cNvSpPr>
            <a:spLocks noGrp="1"/>
          </p:cNvSpPr>
          <p:nvPr>
            <p:ph sz="quarter" idx="13"/>
          </p:nvPr>
        </p:nvSpPr>
        <p:spPr>
          <a:xfrm>
            <a:off x="251520" y="188640"/>
            <a:ext cx="7292280" cy="648072"/>
          </a:xfrm>
        </p:spPr>
        <p:txBody>
          <a:bodyPr>
            <a:normAutofit/>
          </a:bodyPr>
          <a:lstStyle/>
          <a:p>
            <a:r>
              <a:rPr lang="ru-RU" sz="2800" dirty="0" smtClean="0">
                <a:solidFill>
                  <a:srgbClr val="FF0000"/>
                </a:solidFill>
              </a:rPr>
              <a:t>               </a:t>
            </a:r>
            <a:r>
              <a:rPr lang="ru-RU" sz="2800" dirty="0" smtClean="0">
                <a:solidFill>
                  <a:srgbClr val="00B050"/>
                </a:solidFill>
              </a:rPr>
              <a:t>Причины разводов</a:t>
            </a:r>
            <a:endParaRPr lang="ru-RU" sz="2800" dirty="0">
              <a:solidFill>
                <a:srgbClr val="00B050"/>
              </a:solidFill>
            </a:endParaRPr>
          </a:p>
        </p:txBody>
      </p:sp>
      <p:sp>
        <p:nvSpPr>
          <p:cNvPr id="8" name="TextBox 7"/>
          <p:cNvSpPr txBox="1"/>
          <p:nvPr/>
        </p:nvSpPr>
        <p:spPr>
          <a:xfrm>
            <a:off x="179512" y="1772817"/>
            <a:ext cx="8784976" cy="1908215"/>
          </a:xfrm>
          <a:prstGeom prst="rect">
            <a:avLst/>
          </a:prstGeom>
          <a:noFill/>
        </p:spPr>
        <p:txBody>
          <a:bodyPr wrap="square" rtlCol="0">
            <a:spAutoFit/>
          </a:bodyPr>
          <a:lstStyle/>
          <a:p>
            <a:endParaRPr lang="ru-RU" dirty="0"/>
          </a:p>
          <a:p>
            <a:r>
              <a:rPr lang="ru-RU" sz="2000" dirty="0"/>
              <a:t>Когда в семье рождаются дети, многие родители вскоре забывают о том, что они – муж и жена. По мере того как дети вырастают, и требуют меньше внимания, мужья и жены обнаруживают, что они отдалились друг от друга, и уже не могут вспомнить, почему они вообще поженились, поскольку у них уже нет ничего общего.</a:t>
            </a:r>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23" y="3779658"/>
            <a:ext cx="4104456" cy="3078342"/>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610" y="4653136"/>
            <a:ext cx="4485878" cy="2091109"/>
          </a:xfrm>
          <a:prstGeom prst="rect">
            <a:avLst/>
          </a:prstGeom>
        </p:spPr>
      </p:pic>
    </p:spTree>
    <p:extLst>
      <p:ext uri="{BB962C8B-B14F-4D97-AF65-F5344CB8AC3E}">
        <p14:creationId xmlns:p14="http://schemas.microsoft.com/office/powerpoint/2010/main" val="226156955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sz="quarter" idx="13"/>
          </p:nvPr>
        </p:nvSpPr>
        <p:spPr>
          <a:xfrm>
            <a:off x="251520" y="188640"/>
            <a:ext cx="8712968" cy="4017600"/>
          </a:xfrm>
        </p:spPr>
        <p:txBody>
          <a:bodyPr>
            <a:normAutofit fontScale="70000" lnSpcReduction="20000"/>
          </a:bodyPr>
          <a:lstStyle/>
          <a:p>
            <a:r>
              <a:rPr lang="ru-RU" sz="4000" dirty="0">
                <a:solidFill>
                  <a:srgbClr val="FF0000"/>
                </a:solidFill>
              </a:rPr>
              <a:t>Отсутствие навыков общения</a:t>
            </a:r>
          </a:p>
          <a:p>
            <a:endParaRPr lang="ru-RU" dirty="0"/>
          </a:p>
          <a:p>
            <a:r>
              <a:rPr lang="ru-RU" sz="2600" dirty="0"/>
              <a:t>Люди просто-напросто не умеют разговаривать друг с другом, а еще меньше умеют слушать. </a:t>
            </a:r>
            <a:endParaRPr lang="ru-RU" sz="2600" dirty="0" smtClean="0"/>
          </a:p>
          <a:p>
            <a:r>
              <a:rPr lang="ru-RU" sz="2600" dirty="0" smtClean="0"/>
              <a:t>Самые </a:t>
            </a:r>
            <a:r>
              <a:rPr lang="ru-RU" sz="2600" dirty="0"/>
              <a:t>важные разговоры, которые могут быть – это разговоры между супругами, и все же они прилагают очень мало усилий, чтобы с мудростью выражать свои чувства и с готовностью слушать своего партнера.</a:t>
            </a:r>
          </a:p>
          <a:p>
            <a:endParaRPr lang="ru-RU" sz="2600" dirty="0"/>
          </a:p>
          <a:p>
            <a:r>
              <a:rPr lang="ru-RU" sz="2600" dirty="0"/>
              <a:t>Супруги также часто стараются избежать выяснения отношений, потому что боятся, что это причинит боль им или партнеру. </a:t>
            </a:r>
            <a:endParaRPr lang="ru-RU" sz="2600" dirty="0" smtClean="0"/>
          </a:p>
          <a:p>
            <a:r>
              <a:rPr lang="ru-RU" sz="2600" dirty="0" smtClean="0"/>
              <a:t>Но </a:t>
            </a:r>
            <a:r>
              <a:rPr lang="ru-RU" sz="2600" dirty="0"/>
              <a:t>если вы не умеете общаться, вы не сможете решать проблемы в браке. </a:t>
            </a:r>
            <a:endParaRPr lang="ru-RU" sz="2600" dirty="0" smtClean="0"/>
          </a:p>
          <a:p>
            <a:r>
              <a:rPr lang="ru-RU" sz="2600" dirty="0" smtClean="0"/>
              <a:t>Самый </a:t>
            </a:r>
            <a:r>
              <a:rPr lang="ru-RU" sz="2600" dirty="0"/>
              <a:t>простой способ построить доверие в супружеских отношениях – через открытое и честное общение. Если вы не будете говорить и слушать, надежды нет.</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4033047"/>
            <a:ext cx="4286250" cy="2809875"/>
          </a:xfrm>
          <a:prstGeom prst="rect">
            <a:avLst/>
          </a:prstGeom>
        </p:spPr>
      </p:pic>
    </p:spTree>
    <p:extLst>
      <p:ext uri="{BB962C8B-B14F-4D97-AF65-F5344CB8AC3E}">
        <p14:creationId xmlns:p14="http://schemas.microsoft.com/office/powerpoint/2010/main" val="279053367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3"/>
          </p:nvPr>
        </p:nvSpPr>
        <p:spPr>
          <a:xfrm>
            <a:off x="251520" y="116632"/>
            <a:ext cx="8712968" cy="5976664"/>
          </a:xfrm>
        </p:spPr>
        <p:txBody>
          <a:bodyPr>
            <a:noAutofit/>
          </a:bodyPr>
          <a:lstStyle/>
          <a:p>
            <a:r>
              <a:rPr lang="ru-RU" sz="2000" dirty="0">
                <a:solidFill>
                  <a:srgbClr val="FF0000"/>
                </a:solidFill>
              </a:rPr>
              <a:t>Лень</a:t>
            </a:r>
          </a:p>
          <a:p>
            <a:r>
              <a:rPr lang="ru-RU" sz="2000" dirty="0" smtClean="0"/>
              <a:t>Люди </a:t>
            </a:r>
            <a:r>
              <a:rPr lang="ru-RU" sz="2000" dirty="0"/>
              <a:t>не хотят трудиться в браке. </a:t>
            </a:r>
            <a:endParaRPr lang="ru-RU" sz="2000" dirty="0" smtClean="0"/>
          </a:p>
          <a:p>
            <a:r>
              <a:rPr lang="ru-RU" sz="2000" dirty="0" smtClean="0">
                <a:solidFill>
                  <a:srgbClr val="002060"/>
                </a:solidFill>
              </a:rPr>
              <a:t>Есть </a:t>
            </a:r>
            <a:r>
              <a:rPr lang="ru-RU" sz="2000" dirty="0">
                <a:solidFill>
                  <a:srgbClr val="002060"/>
                </a:solidFill>
              </a:rPr>
              <a:t>неверное убеждение, что брак сам по себе сделает вас счастливыми. </a:t>
            </a:r>
            <a:endParaRPr lang="ru-RU" sz="2000" dirty="0" smtClean="0">
              <a:solidFill>
                <a:srgbClr val="002060"/>
              </a:solidFill>
            </a:endParaRPr>
          </a:p>
          <a:p>
            <a:r>
              <a:rPr lang="ru-RU" sz="2000" dirty="0" smtClean="0"/>
              <a:t>Женщины </a:t>
            </a:r>
            <a:r>
              <a:rPr lang="ru-RU" sz="2000" dirty="0"/>
              <a:t>планируют красивую свадьбу, и вступают в брак, не имея ни малейшего представления о том, что это такое</a:t>
            </a:r>
            <a:r>
              <a:rPr lang="ru-RU" sz="2000" dirty="0" smtClean="0"/>
              <a:t>.</a:t>
            </a:r>
          </a:p>
          <a:p>
            <a:r>
              <a:rPr lang="ru-RU" sz="2000" dirty="0" smtClean="0"/>
              <a:t> </a:t>
            </a:r>
            <a:r>
              <a:rPr lang="ru-RU" sz="2000" dirty="0">
                <a:solidFill>
                  <a:srgbClr val="002060"/>
                </a:solidFill>
              </a:rPr>
              <a:t>Мужчины находят партнершу, о которой будут заботиться, и через некоторое время обнаруживают, что ей всегда чего-то не </a:t>
            </a:r>
            <a:r>
              <a:rPr lang="ru-RU" sz="2000" dirty="0" smtClean="0">
                <a:solidFill>
                  <a:srgbClr val="002060"/>
                </a:solidFill>
              </a:rPr>
              <a:t>хватает.</a:t>
            </a:r>
          </a:p>
          <a:p>
            <a:r>
              <a:rPr lang="ru-RU" sz="2000" dirty="0" smtClean="0"/>
              <a:t>Что </a:t>
            </a:r>
            <a:r>
              <a:rPr lang="ru-RU" sz="2000" dirty="0"/>
              <a:t>происходит, когда у обоих пропадают иллюзии? Они начинают искать проблемы в своем партнере, вместо того чтобы задать себе вопрос: «Что я могу сделать, чтобы улучшить ситуацию</a:t>
            </a:r>
            <a:r>
              <a:rPr lang="ru-RU" sz="2000" dirty="0" smtClean="0"/>
              <a:t>?»</a:t>
            </a:r>
            <a:endParaRPr lang="ru-RU" sz="2000" dirty="0"/>
          </a:p>
          <a:p>
            <a:r>
              <a:rPr lang="ru-RU" sz="2000" dirty="0">
                <a:solidFill>
                  <a:srgbClr val="002060"/>
                </a:solidFill>
              </a:rPr>
              <a:t>Легче обвинить супруга или брак в целом, чем взять на себя ответственность за то, как ты сам живешь в браке, и что можно сделать, чтобы брак процветал</a:t>
            </a:r>
            <a:r>
              <a:rPr lang="ru-RU" sz="2000" dirty="0" smtClean="0">
                <a:solidFill>
                  <a:srgbClr val="002060"/>
                </a:solidFill>
              </a:rPr>
              <a:t>.</a:t>
            </a:r>
          </a:p>
          <a:p>
            <a:r>
              <a:rPr lang="ru-RU" sz="2000" dirty="0" smtClean="0"/>
              <a:t> </a:t>
            </a:r>
            <a:r>
              <a:rPr lang="ru-RU" sz="2000" dirty="0"/>
              <a:t>Люди слишком ленивы для того, чтобы учиться общаться, и вкладывать в брак необходимый труд. </a:t>
            </a:r>
            <a:endParaRPr lang="ru-RU" sz="2000" dirty="0" smtClean="0"/>
          </a:p>
          <a:p>
            <a:r>
              <a:rPr lang="ru-RU" sz="2000" dirty="0" smtClean="0">
                <a:solidFill>
                  <a:srgbClr val="002060"/>
                </a:solidFill>
              </a:rPr>
              <a:t>Брак </a:t>
            </a:r>
            <a:r>
              <a:rPr lang="ru-RU" sz="2000" dirty="0">
                <a:solidFill>
                  <a:srgbClr val="002060"/>
                </a:solidFill>
              </a:rPr>
              <a:t>требует больших усилий, и если вы не готовы к тому, чтобы ежедневно над ним трудиться, он не будет долговечным.</a:t>
            </a:r>
          </a:p>
        </p:txBody>
      </p:sp>
    </p:spTree>
    <p:extLst>
      <p:ext uri="{BB962C8B-B14F-4D97-AF65-F5344CB8AC3E}">
        <p14:creationId xmlns:p14="http://schemas.microsoft.com/office/powerpoint/2010/main" val="2377725619"/>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0312" y="4372168"/>
            <a:ext cx="925488" cy="352976"/>
          </a:xfrm>
        </p:spPr>
        <p:txBody>
          <a:bodyPr/>
          <a:lstStyle/>
          <a:p>
            <a:endParaRPr lang="ru-RU" dirty="0"/>
          </a:p>
        </p:txBody>
      </p:sp>
      <p:sp>
        <p:nvSpPr>
          <p:cNvPr id="3" name="Объект 2"/>
          <p:cNvSpPr>
            <a:spLocks noGrp="1"/>
          </p:cNvSpPr>
          <p:nvPr>
            <p:ph sz="quarter" idx="13"/>
          </p:nvPr>
        </p:nvSpPr>
        <p:spPr>
          <a:xfrm>
            <a:off x="179512" y="4005064"/>
            <a:ext cx="8784976" cy="2736304"/>
          </a:xfrm>
        </p:spPr>
        <p:txBody>
          <a:bodyPr>
            <a:normAutofit/>
          </a:bodyPr>
          <a:lstStyle/>
          <a:p>
            <a:r>
              <a:rPr lang="ru-RU" sz="2400" dirty="0">
                <a:solidFill>
                  <a:srgbClr val="FF0000"/>
                </a:solidFill>
              </a:rPr>
              <a:t>Отсутствие собственной </a:t>
            </a:r>
            <a:r>
              <a:rPr lang="ru-RU" sz="2400" dirty="0" smtClean="0">
                <a:solidFill>
                  <a:srgbClr val="FF0000"/>
                </a:solidFill>
              </a:rPr>
              <a:t>индивидуальности</a:t>
            </a:r>
          </a:p>
          <a:p>
            <a:r>
              <a:rPr lang="ru-RU" sz="2000" dirty="0" err="1" smtClean="0"/>
              <a:t>Созависимые</a:t>
            </a:r>
            <a:r>
              <a:rPr lang="ru-RU" sz="2000" dirty="0" smtClean="0"/>
              <a:t> </a:t>
            </a:r>
            <a:r>
              <a:rPr lang="ru-RU" sz="2000" dirty="0"/>
              <a:t>отношения – это нездоровые отношения. Если у вас нет собственных интересов или возможности выражать себя вне отношений с вашим супругом, в браке будут проблемы. </a:t>
            </a:r>
            <a:endParaRPr lang="ru-RU" sz="2000" dirty="0" smtClean="0"/>
          </a:p>
          <a:p>
            <a:r>
              <a:rPr lang="ru-RU" sz="2000" dirty="0" smtClean="0"/>
              <a:t>Если </a:t>
            </a:r>
            <a:r>
              <a:rPr lang="ru-RU" sz="2000" dirty="0"/>
              <a:t>вам не хочется ничего делать без вашего партнера, или вы не знаете, какая музыка, фильмы или еда вам нравится, скорее всего, ваш брак пойдет ко дну.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02162"/>
            <a:ext cx="7992888" cy="3667125"/>
          </a:xfrm>
          <a:prstGeom prst="rect">
            <a:avLst/>
          </a:prstGeom>
        </p:spPr>
      </p:pic>
    </p:spTree>
    <p:extLst>
      <p:ext uri="{BB962C8B-B14F-4D97-AF65-F5344CB8AC3E}">
        <p14:creationId xmlns:p14="http://schemas.microsoft.com/office/powerpoint/2010/main" val="2721063118"/>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76</TotalTime>
  <Words>1341</Words>
  <Application>Microsoft Office PowerPoint</Application>
  <PresentationFormat>Экран (4:3)</PresentationFormat>
  <Paragraphs>89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Воздушный поток</vt:lpstr>
      <vt:lpstr>Презентация PowerPoint</vt:lpstr>
      <vt:lpstr>Презентация PowerPoint</vt:lpstr>
      <vt:lpstr>Презентация PowerPoint</vt:lpstr>
      <vt:lpstr>     Семейное законодательство РФ</vt:lpstr>
      <vt:lpstr>Презентация PowerPoint</vt:lpstr>
      <vt:lpstr>Пренебрежение ролями мужа и жены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9</cp:revision>
  <dcterms:created xsi:type="dcterms:W3CDTF">2014-10-17T16:22:49Z</dcterms:created>
  <dcterms:modified xsi:type="dcterms:W3CDTF">2014-10-17T17:49:44Z</dcterms:modified>
</cp:coreProperties>
</file>