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75" r:id="rId9"/>
    <p:sldId id="269" r:id="rId10"/>
    <p:sldId id="277" r:id="rId11"/>
    <p:sldId id="271" r:id="rId12"/>
    <p:sldId id="270" r:id="rId13"/>
    <p:sldId id="278" r:id="rId14"/>
    <p:sldId id="272" r:id="rId15"/>
    <p:sldId id="281" r:id="rId16"/>
    <p:sldId id="273" r:id="rId17"/>
    <p:sldId id="274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10CB-8FD8-436F-B1ED-64841F813072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4FCCE-CA0D-4DB0-9A08-9C6C4B00F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4FCCE-CA0D-4DB0-9A08-9C6C4B00FD3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4FCCE-CA0D-4DB0-9A08-9C6C4B00FD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4FCCE-CA0D-4DB0-9A08-9C6C4B00FD3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BB20-DFC9-4E1C-BFB3-547220AA7E04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E1E9-3360-4182-9A9D-D28A63BB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apifito.net/otz/upload/real/fid061911104536.jpg&amp;imgrefurl=http://www.apifito.net/promedin-otzyvy.php?id=18&amp;usg=__Fh16KG00jJb_vnntydLKlAlAEgM=&amp;h=600&amp;w=800&amp;sz=132&amp;hl=ru&amp;start=25&amp;zoom=1&amp;tbnid=LpifGZz67QzBdM:&amp;tbnh=107&amp;tbnw=143&amp;ei=zH-mTqW9KuTe4QS5tqgl&amp;prev=/search?q=%D0%B4%D0%BE%D0%BC%D0%B0%D1%88%D0%BD%D1%8F%D1%8F+%D0%BE%D0%B1%D1%81%D1%82%D0%B0%D0%BD%D0%BE%D0%B2%D0%BA%D0%B0+%D0%B2+%D0%B1%D0%BE%D0%BB%D1%8C%D0%BD%D0%B8%D1%86%D0%B5+%D1%84%D0%BE%D1%82%D0%BE&amp;start=20&amp;hl=ru&amp;newwindow=1&amp;sa=N&amp;gbv=2&amp;tbm=isch&amp;itbs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ru/imgres?imgurl=http://www.stapravda.ru/i/w200/p14551.jpg&amp;imgrefurl=http://pda.stapravda.ru/20081219/sovremennyy_tsentr_ambulatornogo_dializa_postroyat_v_stavropole_34829.html&amp;usg=__KNbTEQ88tmCc74RPBGuJjhnb-sk=&amp;h=150&amp;w=200&amp;sz=9&amp;hl=ru&amp;start=8&amp;zoom=1&amp;tbnid=17_l9CEzIL8yxM:&amp;tbnh=78&amp;tbnw=104&amp;ei=UoCmTpGpCYWB4gTUuJnhDw&amp;prev=/search?q=%D1%81%D0%BE%D0%B2%D1%80%D0%B5%D0%BC%D0%B5%D0%BD%D0%BD%D0%B0%D1%8F+%D0%B1%D0%BE%D0%BB%D1%8C%D0%BD%D0%B8%D1%87%D0%BD%D0%B0%D1%8F+%D0%BF%D0%B0%D0%BB%D0%B0%D1%82%D0%B0+%D1%84%D0%BE%D1%82%D0%BE&amp;hl=ru&amp;newwindow=1&amp;sa=N&amp;gbv=2&amp;tbm=isch&amp;itbs=1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imgres?imgurl=http://xn----btbqtwpx.xn--p1ai/images/terapevticheskoe_otdelenie/0028-b.jpg&amp;imgrefurl=http://xn----btbqtwpx.xn--p1ai/terapevticheskoe_otdelenie.php&amp;usg=__H5gayXtkhxqbTRQiK0bKk1TliZg=&amp;h=650&amp;w=800&amp;sz=204&amp;hl=ru&amp;start=4&amp;zoom=1&amp;tbnid=qzgs75wUsV-rnM:&amp;tbnh=116&amp;tbnw=143&amp;ei=Qn-mTofkLIn34QSGv4DrDw&amp;prev=/search?q=%D1%82%D0%B5%D1%80%D0%B0%D0%BF%D0%B5%D0%B2%D1%82%D0%B8%D1%87%D0%B5%D1%81%D0%BA%D0%BE%D0%B5+%D0%BE%D1%82%D0%B4%D0%B5%D0%BB%D0%B5%D0%BD%D0%B8%D0%B5+%D1%84%D0%BE%D1%82%D0%BE&amp;hl=ru&amp;newwindow=1&amp;sa=N&amp;gbv=2&amp;tbm=isch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ru/imgres?imgurl=http://www.medyn.ru/Specifik/For_Image/2009/1Terapevt_0.jpg&amp;imgrefurl=http://www.medyn.ru/News/ArhivNOVOSTI/31-07-9NOVOSTI.htm&amp;usg=__Sqh_476WGzIa2RBD7a0dHtI5Ej0=&amp;h=1172&amp;w=1500&amp;sz=249&amp;hl=ru&amp;start=31&amp;zoom=1&amp;tbnid=B1xGKwATSAUIYM:&amp;tbnh=117&amp;tbnw=150&amp;ei=zH-mTqW9KuTe4QS5tqgl&amp;prev=/search?q=%D0%B4%D0%BE%D0%BC%D0%B0%D1%88%D0%BD%D1%8F%D1%8F+%D0%BE%D0%B1%D1%81%D1%82%D0%B0%D0%BD%D0%BE%D0%B2%D0%BA%D0%B0+%D0%B2+%D0%B1%D0%BE%D0%BB%D1%8C%D0%BD%D0%B8%D1%86%D0%B5+%D1%84%D0%BE%D1%82%D0%BE&amp;start=20&amp;hl=ru&amp;newwindow=1&amp;sa=N&amp;gbv=2&amp;tbm=isch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занятия: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закрепить теоретические знания;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знать методы и средства психогигиены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и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психопрофилактики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раскрыть значение культивирования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позитивного взгляда на жизнь;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уметь поддерживать благоприятный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психологический климат в ЛПУ;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знать роль медсестры в психогигиене 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психопрофилактике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714620"/>
            <a:ext cx="4276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57166"/>
            <a:ext cx="4430805" cy="33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rusakovka.ru/wp-content/uploads/2011/08/DSC08910a-300x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4101703" cy="2857520"/>
          </a:xfrm>
          <a:prstGeom prst="rect">
            <a:avLst/>
          </a:prstGeom>
          <a:noFill/>
        </p:spPr>
      </p:pic>
      <p:pic>
        <p:nvPicPr>
          <p:cNvPr id="5" name="Picture 14" descr="http://t3.gstatic.com/images?q=tbn:ANd9GcSccwkhd6umSvIrUoAVEMkFHKzQIi5AYqtPCH6PGETolMU3dGBHO0NNmF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876"/>
            <a:ext cx="3982581" cy="2979976"/>
          </a:xfrm>
          <a:prstGeom prst="rect">
            <a:avLst/>
          </a:prstGeom>
          <a:noFill/>
        </p:spPr>
      </p:pic>
      <p:pic>
        <p:nvPicPr>
          <p:cNvPr id="8" name="Picture 18" descr="http://t1.gstatic.com/images?q=tbn:ANd9GcRhPyvXCBGhR1IltsSfWVudQQ-n5MfS65qGEtoSe6hiEQ9b2Dy3Anpw5A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07167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http://www.spr.ru/info_pages/1039576/box-burden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3677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618" cy="6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4786314" cy="374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52750"/>
            <a:ext cx="50196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17693"/>
            <a:ext cx="7143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«Выздоровление»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болел, уже совсем был плох,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Истощил аптеку по соседству.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бледнел, худел все больше, сох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 мне бесполезны были средства.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Время шло. Пришлось в больницу лечь,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и здесь я чах в тоске недужной.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о той болезни, видно, речь: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Тут лечить не тело – душу нужно.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Это-то и поняла одна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Девушка, мой новый врач палатный: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Укрепляла сердце мне 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Взглядами, улыбкою приятной.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Ну,  конечно, был тогда я хвор,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Верно, и физической болезнью.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определил врачебный  взор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Главное и чем лечить полезней.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М.Джалиль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650085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atin typeface="Bookman Old Style" pitchFamily="18" charset="0"/>
              </a:rPr>
              <a:t>При общении с любым пациентом медсестра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должна уметь: </a:t>
            </a:r>
          </a:p>
          <a:p>
            <a:pPr algn="ctr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/>
              <a:t>Установить правильный психологический контакт.</a:t>
            </a:r>
          </a:p>
          <a:p>
            <a:pPr marL="514350" indent="-514350">
              <a:buAutoNum type="arabicPeriod"/>
            </a:pPr>
            <a:endParaRPr lang="ru-RU" sz="13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Рассказать в доступной форме о болезни и лечении, но учитывая при этом содержание медицинской тайны.</a:t>
            </a:r>
          </a:p>
          <a:p>
            <a:pPr marL="514350" indent="-514350">
              <a:buAutoNum type="arabicPeriod"/>
            </a:pPr>
            <a:endParaRPr lang="ru-RU" sz="13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Успокоить и ободрить пациента, находящегося в самом тяжелом состоянии.</a:t>
            </a:r>
          </a:p>
          <a:p>
            <a:pPr marL="514350" indent="-514350">
              <a:buAutoNum type="arabicPeriod"/>
            </a:pPr>
            <a:endParaRPr lang="ru-RU" sz="13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Оградить ранимую психику пациента от воздействия отрицательных факторов, в том числе относящихся к лечебно- диагностическому процессу.</a:t>
            </a:r>
          </a:p>
          <a:p>
            <a:pPr marL="514350" indent="-514350">
              <a:buAutoNum type="arabicPeriod"/>
            </a:pPr>
            <a:endParaRPr lang="ru-RU" sz="13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Хранить медицинскую и личные тайны пациента.</a:t>
            </a:r>
          </a:p>
          <a:p>
            <a:pPr marL="514350" indent="-514350">
              <a:buAutoNum type="arabicPeriod"/>
            </a:pPr>
            <a:endParaRPr lang="ru-RU" sz="15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Использовать слово как важный психотерапевтический и психопрофилактический фактор.</a:t>
            </a:r>
          </a:p>
          <a:p>
            <a:pPr marL="514350" indent="-514350">
              <a:buAutoNum type="arabicPeriod"/>
            </a:pPr>
            <a:endParaRPr lang="ru-RU" sz="15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Уметь определить в беседе индивидуальные  личностно- характерологические особенности пациента (характер, темперамент, способности, потребности и т.д.)</a:t>
            </a:r>
          </a:p>
          <a:p>
            <a:pPr marL="514350" indent="-514350">
              <a:buAutoNum type="arabicPeriod"/>
            </a:pPr>
            <a:endParaRPr lang="ru-RU" sz="15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Профессионально и грамотно строить свои взаимоотношения с родственниками пациента, с другими сотрудниками медицинского коллектива, не допускать критики их в присутствии пациентов.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72160"/>
          <a:ext cx="8429652" cy="588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26"/>
                <a:gridCol w="4214826"/>
              </a:tblGrid>
              <a:tr h="6444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Факторы, разрушающие хорошее настроение пациента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Факторы, улучшающие хорошее настроение пациента</a:t>
                      </a:r>
                      <a:endParaRPr lang="ru-RU" dirty="0"/>
                    </a:p>
                  </a:txBody>
                  <a:tcPr/>
                </a:tc>
              </a:tr>
              <a:tr h="518611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 Неопрятный вид медработника</a:t>
                      </a:r>
                    </a:p>
                    <a:p>
                      <a:r>
                        <a:rPr lang="ru-RU" sz="2000" dirty="0" smtClean="0"/>
                        <a:t>- Неумение</a:t>
                      </a:r>
                      <a:r>
                        <a:rPr lang="ru-RU" sz="2000" baseline="0" dirty="0" smtClean="0"/>
                        <a:t> мед. работника общаться</a:t>
                      </a:r>
                    </a:p>
                    <a:p>
                      <a:r>
                        <a:rPr lang="ru-RU" sz="2000" baseline="0" dirty="0" smtClean="0"/>
                        <a:t>- Злоупотребление медицинскими терминами</a:t>
                      </a:r>
                    </a:p>
                    <a:p>
                      <a:r>
                        <a:rPr lang="ru-RU" sz="2000" baseline="0" dirty="0" smtClean="0"/>
                        <a:t>- Плохие новости </a:t>
                      </a:r>
                    </a:p>
                    <a:p>
                      <a:r>
                        <a:rPr lang="ru-RU" sz="2000" baseline="0" dirty="0" smtClean="0"/>
                        <a:t>- Нежеланные посетители</a:t>
                      </a:r>
                    </a:p>
                    <a:p>
                      <a:r>
                        <a:rPr lang="ru-RU" sz="2000" baseline="0" dirty="0" smtClean="0"/>
                        <a:t>- Недоброжелательное атмосфера в ЛПУ</a:t>
                      </a:r>
                    </a:p>
                    <a:p>
                      <a:r>
                        <a:rPr lang="ru-RU" sz="2000" baseline="0" dirty="0" smtClean="0"/>
                        <a:t>- Боль</a:t>
                      </a:r>
                    </a:p>
                    <a:p>
                      <a:r>
                        <a:rPr lang="ru-RU" sz="2000" baseline="0" dirty="0" smtClean="0"/>
                        <a:t>- Ухудшение состояния </a:t>
                      </a:r>
                    </a:p>
                    <a:p>
                      <a:r>
                        <a:rPr lang="ru-RU" sz="2000" baseline="0" dirty="0" smtClean="0"/>
                        <a:t>- Плохие отношения с соседями по палате</a:t>
                      </a:r>
                    </a:p>
                    <a:p>
                      <a:r>
                        <a:rPr lang="ru-RU" sz="2000" baseline="0" dirty="0" smtClean="0"/>
                        <a:t>- Одиночество</a:t>
                      </a:r>
                    </a:p>
                    <a:p>
                      <a:r>
                        <a:rPr lang="ru-RU" sz="2000" baseline="0" dirty="0" smtClean="0"/>
                        <a:t>- Холод</a:t>
                      </a:r>
                    </a:p>
                    <a:p>
                      <a:r>
                        <a:rPr lang="ru-RU" sz="2000" baseline="0" dirty="0" smtClean="0"/>
                        <a:t>- Чувство зависимости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sz="2000" dirty="0" smtClean="0"/>
                        <a:t>Возможность общаться</a:t>
                      </a:r>
                    </a:p>
                    <a:p>
                      <a:r>
                        <a:rPr lang="ru-RU" sz="2000" dirty="0" smtClean="0"/>
                        <a:t>- Доброжелательность мед.</a:t>
                      </a:r>
                      <a:r>
                        <a:rPr lang="ru-RU" sz="2000" baseline="0" dirty="0" smtClean="0"/>
                        <a:t> работника</a:t>
                      </a:r>
                    </a:p>
                    <a:p>
                      <a:r>
                        <a:rPr lang="ru-RU" sz="2000" baseline="0" dirty="0" smtClean="0"/>
                        <a:t>- Хорошие новости (надо уметь их найти)</a:t>
                      </a:r>
                    </a:p>
                    <a:p>
                      <a:r>
                        <a:rPr lang="ru-RU" sz="2000" baseline="0" dirty="0" smtClean="0"/>
                        <a:t>- Встреча с родными</a:t>
                      </a:r>
                    </a:p>
                    <a:p>
                      <a:r>
                        <a:rPr lang="ru-RU" sz="2000" baseline="0" dirty="0" smtClean="0"/>
                        <a:t>- Музыка, книги</a:t>
                      </a:r>
                    </a:p>
                    <a:p>
                      <a:r>
                        <a:rPr lang="ru-RU" sz="2000" baseline="0" dirty="0" smtClean="0"/>
                        <a:t>- Известие о выписке</a:t>
                      </a:r>
                    </a:p>
                    <a:p>
                      <a:r>
                        <a:rPr lang="ru-RU" sz="2000" baseline="0" dirty="0" smtClean="0"/>
                        <a:t>- Хорошие соседи</a:t>
                      </a:r>
                    </a:p>
                    <a:p>
                      <a:r>
                        <a:rPr lang="ru-RU" sz="2000" baseline="0" dirty="0" smtClean="0"/>
                        <a:t>- Отмена болезненных процедур</a:t>
                      </a:r>
                    </a:p>
                    <a:p>
                      <a:r>
                        <a:rPr lang="ru-RU" sz="2000" baseline="0" dirty="0" smtClean="0"/>
                        <a:t>- Улыбка, смех</a:t>
                      </a:r>
                    </a:p>
                    <a:p>
                      <a:r>
                        <a:rPr lang="ru-RU" sz="2000" baseline="0" dirty="0" smtClean="0"/>
                        <a:t>- Уменьшение боли</a:t>
                      </a:r>
                    </a:p>
                    <a:p>
                      <a:r>
                        <a:rPr lang="ru-RU" sz="2000" baseline="0" dirty="0" smtClean="0"/>
                        <a:t>- Нормальная температура в помещении</a:t>
                      </a:r>
                    </a:p>
                    <a:p>
                      <a:r>
                        <a:rPr lang="ru-RU" sz="2000" baseline="0" dirty="0" smtClean="0"/>
                        <a:t>- Доброжелательная атмосфера в ЛПУ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Психологическая поддержка пациенту: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>Медработник помогает пациенту лучше понять свои проблемы;</a:t>
            </a:r>
          </a:p>
          <a:p>
            <a:r>
              <a:rPr lang="ru-RU" sz="3600" dirty="0" smtClean="0">
                <a:latin typeface="Bookman Old Style" pitchFamily="18" charset="0"/>
              </a:rPr>
              <a:t>Устраняет эмоциональный дискомфорт, напряжение;</a:t>
            </a:r>
          </a:p>
          <a:p>
            <a:r>
              <a:rPr lang="ru-RU" sz="3600" dirty="0" smtClean="0">
                <a:latin typeface="Bookman Old Style" pitchFamily="18" charset="0"/>
              </a:rPr>
              <a:t>Поощряет свободное выражение чувств;</a:t>
            </a:r>
          </a:p>
          <a:p>
            <a:r>
              <a:rPr lang="ru-RU" sz="3600" dirty="0" smtClean="0">
                <a:latin typeface="Bookman Old Style" pitchFamily="18" charset="0"/>
              </a:rPr>
              <a:t>Обеспечивает пациента новыми идеями или информацией о том как решить проблемы;</a:t>
            </a:r>
          </a:p>
          <a:p>
            <a:r>
              <a:rPr lang="ru-RU" sz="3600" dirty="0" smtClean="0">
                <a:latin typeface="Bookman Old Style" pitchFamily="18" charset="0"/>
              </a:rPr>
              <a:t>Поддерживает пациента в осознании и использовании своих сил и умений ;</a:t>
            </a:r>
          </a:p>
          <a:p>
            <a:r>
              <a:rPr lang="ru-RU" sz="3600" dirty="0" smtClean="0">
                <a:latin typeface="Bookman Old Style" pitchFamily="18" charset="0"/>
              </a:rPr>
              <a:t>Содействует осознанию и самораскрытию;</a:t>
            </a:r>
          </a:p>
          <a:p>
            <a:r>
              <a:rPr lang="ru-RU" sz="3600" dirty="0" smtClean="0">
                <a:latin typeface="Bookman Old Style" pitchFamily="18" charset="0"/>
              </a:rPr>
              <a:t>Помогает </a:t>
            </a:r>
            <a:r>
              <a:rPr lang="ru-RU" sz="3600" dirty="0" err="1" smtClean="0">
                <a:latin typeface="Bookman Old Style" pitchFamily="18" charset="0"/>
              </a:rPr>
              <a:t>мобилизировать</a:t>
            </a:r>
            <a:r>
              <a:rPr lang="ru-RU" sz="3600" dirty="0" smtClean="0">
                <a:latin typeface="Bookman Old Style" pitchFamily="18" charset="0"/>
              </a:rPr>
              <a:t>  психические и физические ресурсы организма.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«Чтобы стать хорошим медиком, надо быть безукоризненным человеком. Нужно  не только соблюдать такие нравственные категории, как долг, совесть, справедливость, любовь к человеку, но и понимать людей, обладать знаниями в области психологии».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                                                           </a:t>
            </a:r>
            <a:r>
              <a:rPr lang="ru-RU" sz="3100" dirty="0" smtClean="0"/>
              <a:t>Д. Самойлович</a:t>
            </a:r>
            <a:endParaRPr lang="ru-RU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Найти позитивные стороны этих явлений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43050"/>
          <a:ext cx="8143932" cy="388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Негативные феномены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Позитивные  стороны  этих явлений</a:t>
                      </a:r>
                      <a:endParaRPr lang="ru-RU" dirty="0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Лень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Упрямство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Страх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Агрессивность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Пьянство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Клептомания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14290"/>
          <a:ext cx="7500990" cy="622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4500594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Негативные феномены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Позитивные стороны этих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явлений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Лень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Дает возможность отказаться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явно завышенных потребностей.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Упрямство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Дает возможность сказать «нет», возразить авторитетам.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Страх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Дает возможность избегать угрожающих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ситуаций и объектов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Агрессивность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реагировать на что- либо спонтанно, эмоционально, прямо, сбросить негативные эмоции.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Пьянство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Дает возможность с помощью алкоголя сделать конфликтную (проблемную) ситуацию временно терпимой.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Клептомания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находить что- либо прежде, чем кто-то это потерял.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Переведите негативную для пациента информацию в позитивную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214554"/>
          <a:ext cx="7929618" cy="37119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7718"/>
                <a:gridCol w="3571900"/>
              </a:tblGrid>
              <a:tr h="607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Негативная информация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Позитивная информация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тяжело заболел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чувствовать себя плохо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избегать обострений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похудеть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уменьшить количество </a:t>
                      </a:r>
                    </a:p>
                    <a:p>
                      <a:r>
                        <a:rPr lang="ru-RU" b="1" dirty="0" smtClean="0"/>
                        <a:t>жирной пищи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500298" y="3071810"/>
            <a:ext cx="22145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14744" y="3714752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71802" y="4286256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14480" y="4929198"/>
            <a:ext cx="3071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7422" y="5786454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928670"/>
          <a:ext cx="7929618" cy="433263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7718"/>
                <a:gridCol w="3571900"/>
              </a:tblGrid>
              <a:tr h="607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Негативная информация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Позитивная информация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тяжело заболел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Временно вышел из строя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чувствовать себя плохо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Чувствовать себя хорошо</a:t>
                      </a:r>
                    </a:p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избегать обострений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Уметь предупредить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обострение</a:t>
                      </a:r>
                    </a:p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похудеть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Стать стройным</a:t>
                      </a:r>
                    </a:p>
                    <a:p>
                      <a:endParaRPr lang="ru-RU" dirty="0" smtClean="0">
                        <a:latin typeface="Bookman Old Style" pitchFamily="18" charset="0"/>
                      </a:endParaRPr>
                    </a:p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6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уменьшить количество </a:t>
                      </a:r>
                    </a:p>
                    <a:p>
                      <a:r>
                        <a:rPr lang="ru-RU" b="1" dirty="0" smtClean="0"/>
                        <a:t>жирной пищи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Есть больше овощей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500298" y="1785926"/>
            <a:ext cx="22145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643306" y="2428868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00364" y="3071810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14480" y="4000504"/>
            <a:ext cx="3071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57422" y="5072074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2"/>
            <a:ext cx="118350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Тест «Насколько вы внушаемы».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Прочитайте каждый из вопросов.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Ответьте «А», «Б» или «В»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зависимости от того, что больше подходит именно Вам.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 абсолютно уверены, что должны встретиться с приятелем во вторник в 10 утра,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один ваш знакомый думает, что Вы что-то напутали. Что Вы станете делать?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Позвоните приятелю, чтобы уточнить время встречи.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поверите знакомому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Будете ждать приятеля во вторник в 10 утра, не уточнив, была ли договоренность.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Пользуетесь ли Вы жаргонными словами?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Иногда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Часто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Никогда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Голосование производится поднятием руки. Вы единственный, кто с таким способом голосования  не согласен.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 Вы станете делать?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Вообще не станете голосовать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Проголосуете поднятием руки за то, с чем не согласны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Подождете и потом выразите свое мнение так, как считаете нужным.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Вы считаете, что знаете, как пишется слово, а три ваших друга (все трое весьма грамотные)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говорят Вам, что Вы ошибаетесь, как Вы поступите?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Посмотрите слово в словаре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Поверите своим друзьям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Будете писать слово, как Вы считаете правильным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Вам нравится Ваша сумка, потому что туда помещается термос. Но все остальные приносят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свои завтраки в  пакетах! Что Вы станете делать?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термос сунете в пакет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откажитесь от термоса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Продолжите пользоваться Вашей сумкой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Подсчитайте Ваши «А», «Б», «В».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- 3 или больше «А» означает, что Вы довольно внушаемы.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- 3 или больше «Б» означает, что Вы очень  внушаемы.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- 3 или больше «В» означает, что Вы делаете все по-своему, во что бы то ни стало.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642918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Тест «Оптимист ли Вы?»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lang="ru-RU" sz="2000" b="1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Этот тест составлен несколько лет назад группой американских психологов и социологов.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Вопросы его совсем просты, а результаты, которые вы получите, достоверны.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Эти результаты составляют целую шкалу: начиная с болезненного пессимизма и кончая безграничным оптимизмом.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58246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      Великий французский философ Мишель Монтень девизом своей жизни сделал такие слова: «Человек страдает не столько от того, что происходит, сколько от того, как он оценивает происходящее. А наша оценка того, что происходит, всегда зависит от нас».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Психологи считают, что мы способны изменить наши действия, а изменяя действия, мы автоматически изменяем и эмоции.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t0.gstatic.com/images?q=tbn:ANd9GcTXSMPv4FtdCKFZLWf-yX-VpdsYrR1Wy9Ziy5dcTHeDwLdQ8kVyYGVVq5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14290"/>
            <a:ext cx="4176659" cy="3388063"/>
          </a:xfrm>
          <a:prstGeom prst="rect">
            <a:avLst/>
          </a:prstGeom>
          <a:noFill/>
        </p:spPr>
      </p:pic>
      <p:pic>
        <p:nvPicPr>
          <p:cNvPr id="28684" name="Picture 12" descr="http://t2.gstatic.com/images?q=tbn:ANd9GcQzj8gfCEzZTwAjVd-AkpVj2QTFlsoc0WD15mmgmpPv7q8LiC9XJSzS7J9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00528" cy="312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987</Words>
  <Application>Microsoft Office PowerPoint</Application>
  <PresentationFormat>Экран (4:3)</PresentationFormat>
  <Paragraphs>164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                                                                                    Цели занятия:  - закрепить теоретические знания;  - знать методы и средства психогигиены        и     психопрофилактики; - раскрыть значение культивирования     позитивного взгляда на жизнь; - уметь поддерживать благоприятный     психологический климат в ЛПУ; - знать роль медсестры в психогигиене и    психопрофилактике. </vt:lpstr>
      <vt:lpstr>  Найти позитивные стороны этих явлений  </vt:lpstr>
      <vt:lpstr>Слайд 3</vt:lpstr>
      <vt:lpstr>  Переведите негативную для пациента информацию в позитивную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Психологическая поддержка пациенту:</vt:lpstr>
      <vt:lpstr>         «Чтобы стать хорошим медиком, надо быть безукоризненным человеком. Нужно  не только соблюдать такие нравственные категории, как долг, совесть, справедливость, любовь к человеку, но и понимать людей, обладать знаниями в области психологии».                                                             Д. Самойлович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Психопрофилактика болезней</dc:title>
  <dc:creator>Галина</dc:creator>
  <cp:lastModifiedBy>Валерий Байгушев</cp:lastModifiedBy>
  <cp:revision>55</cp:revision>
  <dcterms:created xsi:type="dcterms:W3CDTF">2011-10-25T05:48:01Z</dcterms:created>
  <dcterms:modified xsi:type="dcterms:W3CDTF">2012-11-13T09:00:48Z</dcterms:modified>
</cp:coreProperties>
</file>