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67" r:id="rId2"/>
    <p:sldId id="271" r:id="rId3"/>
    <p:sldId id="272" r:id="rId4"/>
    <p:sldId id="274" r:id="rId5"/>
    <p:sldId id="273" r:id="rId6"/>
    <p:sldId id="275" r:id="rId7"/>
    <p:sldId id="277" r:id="rId8"/>
    <p:sldId id="278" r:id="rId9"/>
    <p:sldId id="279" r:id="rId10"/>
    <p:sldId id="294" r:id="rId11"/>
    <p:sldId id="284" r:id="rId12"/>
    <p:sldId id="285" r:id="rId13"/>
    <p:sldId id="297" r:id="rId14"/>
    <p:sldId id="290" r:id="rId15"/>
    <p:sldId id="287" r:id="rId16"/>
    <p:sldId id="289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FF"/>
    <a:srgbClr val="FF9900"/>
    <a:srgbClr val="99CCFF"/>
    <a:srgbClr val="CC3300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B336-DDE1-4F54-9D2A-5D1F72C509B1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1499E-FC3D-470D-9106-DBFEA508D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0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499E-FC3D-470D-9106-DBFEA508D0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499E-FC3D-470D-9106-DBFEA508D0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499E-FC3D-470D-9106-DBFEA508D0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499E-FC3D-470D-9106-DBFEA508D0E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0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6500858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Применение </a:t>
            </a:r>
            <a:r>
              <a:rPr lang="ru-RU" sz="7200" b="1" i="1" dirty="0" smtClean="0">
                <a:ln w="1905"/>
                <a:solidFill>
                  <a:srgbClr val="FF99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ИКТ </a:t>
            </a:r>
          </a:p>
          <a:p>
            <a:pPr algn="ctr"/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на  уроках математики</a:t>
            </a:r>
          </a:p>
          <a:p>
            <a:pPr algn="ctr"/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Из опыта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6027003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Мудренко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 Галина Александровна</a:t>
            </a:r>
          </a:p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ГБОУ СПО «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Навашинский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 судомеханический техникум»</a:t>
            </a:r>
            <a:endParaRPr lang="ru-RU" sz="20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0159" t="4793"/>
          <a:stretch/>
        </p:blipFill>
        <p:spPr bwMode="auto">
          <a:xfrm>
            <a:off x="3275856" y="1797269"/>
            <a:ext cx="4208876" cy="30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6248" y="642918"/>
            <a:ext cx="452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Неопределенный интеграл.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058" y="1071546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Способы вычисления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429132"/>
            <a:ext cx="211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гр. С-212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t="8132" r="5065"/>
          <a:stretch/>
        </p:blipFill>
        <p:spPr bwMode="auto">
          <a:xfrm>
            <a:off x="4786314" y="4035972"/>
            <a:ext cx="4357685" cy="282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5786" y="357166"/>
            <a:ext cx="8143902" cy="113191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РАБОТА С РЕСУРСАМИ </a:t>
            </a:r>
            <a:r>
              <a:rPr kumimoji="0" lang="ru-RU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ИНТЕРНЕТа</a:t>
            </a:r>
            <a:endParaRPr kumimoji="0" lang="ru-RU" sz="4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8662" y="1714488"/>
            <a:ext cx="8215338" cy="4786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Значительно сокращается время подготовки к урокам, за счет того, что поиск нужной информации в Интернете осуществляется гораздо быстрее, чем, например, в библиотеке.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Повышается актуальность, получаемой информации.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 Студенты приучаются систематизировать информацию, выделять главное, ориентироваться в больших объемах информации.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http://interneturok.ru/ru/school/geometry/10-klass</a:t>
            </a:r>
            <a:endParaRPr kumimoji="0" lang="ru-RU" sz="1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52" y="428604"/>
            <a:ext cx="7697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</a:rPr>
              <a:t>ТЕСТИРОВАНИЕ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500" y="1928802"/>
            <a:ext cx="7429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1.Значительно </a:t>
            </a:r>
            <a:r>
              <a:rPr lang="ru-RU" sz="2400" b="1" dirty="0">
                <a:solidFill>
                  <a:srgbClr val="002060"/>
                </a:solidFill>
              </a:rPr>
              <a:t>сокращается время подготовки к урокам, за счет того, что поиск нужной информации в Интернете осуществляется гораздо быстрее, чем, например, в </a:t>
            </a:r>
            <a:r>
              <a:rPr lang="ru-RU" sz="2400" b="1" dirty="0" smtClean="0">
                <a:solidFill>
                  <a:srgbClr val="002060"/>
                </a:solidFill>
              </a:rPr>
              <a:t>библиотеке.</a:t>
            </a:r>
          </a:p>
          <a:p>
            <a:pPr algn="ctr">
              <a:buFontTx/>
              <a:buBlip>
                <a:blip r:embed="rId3"/>
              </a:buBlip>
            </a:pP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 Повышается </a:t>
            </a:r>
            <a:r>
              <a:rPr lang="ru-RU" sz="2400" b="1" dirty="0">
                <a:solidFill>
                  <a:srgbClr val="002060"/>
                </a:solidFill>
              </a:rPr>
              <a:t>актуальность, получаемой </a:t>
            </a:r>
            <a:r>
              <a:rPr lang="ru-RU" sz="2400" b="1" dirty="0" smtClean="0">
                <a:solidFill>
                  <a:srgbClr val="002060"/>
                </a:solidFill>
              </a:rPr>
              <a:t>информации.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 Студенты </a:t>
            </a:r>
            <a:r>
              <a:rPr lang="ru-RU" sz="2400" b="1" dirty="0">
                <a:solidFill>
                  <a:srgbClr val="002060"/>
                </a:solidFill>
              </a:rPr>
              <a:t>приучаются систематизировать информацию, выделять главное, ориентироваться в больших объемах информации.</a:t>
            </a:r>
          </a:p>
          <a:p>
            <a:pPr algn="just">
              <a:buFontTx/>
              <a:buBlip>
                <a:blip r:embed="rId3"/>
              </a:buBlip>
            </a:pP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20140117_0916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4" r="14662"/>
          <a:stretch/>
        </p:blipFill>
        <p:spPr bwMode="auto">
          <a:xfrm>
            <a:off x="107505" y="188640"/>
            <a:ext cx="9036495" cy="6386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20140117_0945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5" t="5237" r="12986" b="12168"/>
          <a:stretch/>
        </p:blipFill>
        <p:spPr bwMode="auto">
          <a:xfrm>
            <a:off x="467544" y="480574"/>
            <a:ext cx="8496944" cy="5802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30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6400" y="28572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Положительные аргументы:</a:t>
            </a:r>
            <a:br>
              <a:rPr kumimoji="0" lang="ru-RU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57356" y="1928802"/>
            <a:ext cx="7286644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5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Представление информации с помощью различных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мультимедийных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ресурсов.</a:t>
            </a:r>
          </a:p>
          <a:p>
            <a:pPr indent="365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Упрощение объяснения схем, графиков и их наглядность.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Наглядное иллюстрирование при объяснении 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абстрактных идей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и теорий.</a:t>
            </a:r>
          </a:p>
          <a:p>
            <a:pPr indent="365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Высокая плотность, динамичность и мобильность урока.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 Возможность выхода за рамки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программы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Повышение мотивации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студентов к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обучению.</a:t>
            </a:r>
          </a:p>
          <a:p>
            <a:pPr indent="365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Оперативный контроль ЗУН и наличие обратной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связи.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ИД позволяет преподавателям объяснять новый 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материал из центра класса. 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728" y="571480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Отрицательные аргументы:</a:t>
            </a:r>
            <a:br>
              <a:rPr kumimoji="0" lang="ru-RU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76400" y="3214686"/>
            <a:ext cx="7467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Большая затрата времени учителя при подготовке к проведению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мультимедийного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урока.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285728"/>
            <a:ext cx="8001000" cy="6492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Преимущества для студентов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85918" y="1285860"/>
            <a:ext cx="7572396" cy="4967287"/>
          </a:xfrm>
          <a:prstGeom prst="rect">
            <a:avLst/>
          </a:prstGeom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Делает занятия интересными и развивает мотивацию. 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Предоставляет больше возможностей для участия в коллективной работе, развития личных и социальных навыков. 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Освобождает от необходимости записывать благодаря возможности сохранять и печатать все, что появляется на доске. 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Студенты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начинают понимать более сложные идеи в результате более ясной, эффективной и динамичной 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подачи материала.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Студенты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начинают работать  творчески и становятся уверенными в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928926" y="1857364"/>
            <a:ext cx="52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Спасибо за              внимание !</a:t>
            </a:r>
            <a:endParaRPr lang="ru-RU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472299"/>
            <a:ext cx="8715436" cy="10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kumimoji="0" lang="ru-RU" sz="4000" b="1" i="0" u="none" strike="noStrike" normalizeH="0" baseline="0" dirty="0" smtClean="0" bmk="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ели и задачи использования ИКТ</a:t>
            </a:r>
            <a:endParaRPr kumimoji="0" lang="ru-RU" sz="400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6594" y="1571612"/>
            <a:ext cx="711740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Цели:</a:t>
            </a:r>
            <a:r>
              <a:rPr lang="ru-RU" sz="3600" dirty="0" smtClean="0"/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- развитие </a:t>
            </a:r>
            <a:r>
              <a:rPr lang="ru-RU" sz="3200" b="1" dirty="0" err="1" smtClean="0">
                <a:solidFill>
                  <a:srgbClr val="002060"/>
                </a:solidFill>
              </a:rPr>
              <a:t>межпредметных</a:t>
            </a:r>
            <a:r>
              <a:rPr lang="ru-RU" sz="3200" b="1" dirty="0" smtClean="0">
                <a:solidFill>
                  <a:srgbClr val="002060"/>
                </a:solidFill>
              </a:rPr>
              <a:t>       связей математики и информатики;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- формирование компьютерной  грамотности;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- развитие самостоятельной работы студентов на уроке;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- реализация индивидуального, личностно-ориентированного подход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а. </a:t>
            </a:r>
          </a:p>
          <a:p>
            <a:pPr algn="ctr"/>
            <a:r>
              <a:rPr lang="ru-RU" sz="3200" dirty="0" smtClean="0"/>
              <a:t>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785794"/>
            <a:ext cx="71561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r>
              <a:rPr lang="ru-RU" sz="4800" dirty="0" smtClean="0"/>
              <a:t>  </a:t>
            </a:r>
          </a:p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002060"/>
                </a:solidFill>
              </a:rPr>
              <a:t>- обеспечить фундаментальную </a:t>
            </a:r>
          </a:p>
          <a:p>
            <a:pPr marL="268288" indent="-268288"/>
            <a:r>
              <a:rPr lang="ru-RU" sz="3200" b="1" dirty="0" smtClean="0">
                <a:solidFill>
                  <a:srgbClr val="002060"/>
                </a:solidFill>
              </a:rPr>
              <a:t>   математическую подготовку студентов;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-формировать информационную и </a:t>
            </a:r>
          </a:p>
          <a:p>
            <a:pPr marL="268288"/>
            <a:r>
              <a:rPr lang="ru-RU" sz="3200" b="1" dirty="0" smtClean="0">
                <a:solidFill>
                  <a:srgbClr val="002060"/>
                </a:solidFill>
              </a:rPr>
              <a:t> методическую культуру, творческий   стиль деятельности студентов;</a:t>
            </a:r>
          </a:p>
          <a:p>
            <a:pPr marL="268288" indent="-268288"/>
            <a:r>
              <a:rPr lang="ru-RU" sz="3200" b="1" dirty="0" smtClean="0">
                <a:solidFill>
                  <a:srgbClr val="002060"/>
                </a:solidFill>
              </a:rPr>
              <a:t>   - подготовить студентов использовать информационные  технологии и другие информационные структуры.</a:t>
            </a:r>
          </a:p>
          <a:p>
            <a:endParaRPr lang="ru-RU" dirty="0" smtClean="0"/>
          </a:p>
          <a:p>
            <a:r>
              <a:rPr lang="ru-RU" dirty="0" smtClean="0"/>
              <a:t>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28596" y="50004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МЫ ЗАПОМИНАЕМ: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28" y="192880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 из того, что мы ЧИТАЕМ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 из того, что мы СЛЫШИМ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  из того, что мы ВИДИМ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 из того, что мы ВИДИМ и СЛЫШИМ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 из того, что ОБСУЖДАЕМ с другими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  из того, что мы ИСПЫТЫВАЕМ лично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 из того, что мы ПРЕПОДАЕМ кому-то еще 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Уильям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Глассер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2437" y="357166"/>
            <a:ext cx="8691563" cy="1826363"/>
          </a:xfrm>
          <a:prstGeom prst="rect">
            <a:avLst/>
          </a:prstGeom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Внедрение ИКТ осуществляется по направлениям: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357290" y="2285992"/>
            <a:ext cx="8137525" cy="3840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ыступление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опорой на мультимедиа презентацию;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абота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ресурсами Интернет;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и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спользование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готовых обучающих программ;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омпьютерное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тестирование.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38" y="357166"/>
            <a:ext cx="8715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Презентация – «Представление»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32" y="1357298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Презентации позволяют учителю: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18" y="2395240"/>
            <a:ext cx="8501062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k-KZ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наглядно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представлять материал;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k-KZ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интенсифицировать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процесс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объяснения нового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материала;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k-KZ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регулировать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объем и скорость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выводимой информации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посредством </a:t>
            </a:r>
            <a:r>
              <a:rPr lang="kk-KZ" sz="32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анимации;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k-KZ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повышать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познавательную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активность обучающихся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icture 1"/>
          <p:cNvSpPr txBox="1">
            <a:spLocks noChangeArrowheads="1"/>
          </p:cNvSpPr>
          <p:nvPr/>
        </p:nvSpPr>
        <p:spPr>
          <a:xfrm>
            <a:off x="1643041" y="1785925"/>
            <a:ext cx="7061263" cy="233133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Параллельность прямых в пространстве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646113" y="214290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Взаимное расположение прямых в пространстве.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738188" y="1430338"/>
            <a:ext cx="769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Лежат в одной плоскости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58" y="2143116"/>
            <a:ext cx="2947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</a:rPr>
              <a:t>пересекаются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071802" y="2643182"/>
            <a:ext cx="177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a ∩ b = M</a:t>
            </a:r>
          </a:p>
        </p:txBody>
      </p:sp>
      <p:sp>
        <p:nvSpPr>
          <p:cNvPr id="7" name="Параллелограмм 6"/>
          <p:cNvSpPr>
            <a:spLocks noChangeArrowheads="1"/>
          </p:cNvSpPr>
          <p:nvPr/>
        </p:nvSpPr>
        <p:spPr bwMode="auto">
          <a:xfrm>
            <a:off x="1643042" y="3357562"/>
            <a:ext cx="3143272" cy="1857388"/>
          </a:xfrm>
          <a:prstGeom prst="parallelogram">
            <a:avLst>
              <a:gd name="adj" fmla="val 25000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BF96B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5984" y="3643314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57422" y="4071942"/>
            <a:ext cx="1500188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143108" y="4000504"/>
            <a:ext cx="1785938" cy="642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71670" y="4214818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</a:rPr>
              <a:t>а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857488" y="3857628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M</a:t>
            </a:r>
            <a:endParaRPr lang="ru-RU" sz="14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29190" y="1943100"/>
            <a:ext cx="2813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</a:rPr>
              <a:t>параллельны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7323138" y="1760538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a || b</a:t>
            </a:r>
          </a:p>
        </p:txBody>
      </p:sp>
      <p:sp>
        <p:nvSpPr>
          <p:cNvPr id="15" name="Параллелограмм 14"/>
          <p:cNvSpPr>
            <a:spLocks noChangeArrowheads="1"/>
          </p:cNvSpPr>
          <p:nvPr/>
        </p:nvSpPr>
        <p:spPr bwMode="auto">
          <a:xfrm>
            <a:off x="5494338" y="2413000"/>
            <a:ext cx="3078190" cy="1373190"/>
          </a:xfrm>
          <a:prstGeom prst="parallelogram">
            <a:avLst>
              <a:gd name="adj" fmla="val 25000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0760" y="2928934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</a:rPr>
              <a:t>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286512" y="3286124"/>
            <a:ext cx="1428750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6357950" y="2714620"/>
            <a:ext cx="1501775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143900" y="621508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801812" y="5429264"/>
            <a:ext cx="4056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Не лежат в одной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</a:rPr>
              <a:t>плоскости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Параллелограмм 20"/>
          <p:cNvSpPr>
            <a:spLocks noChangeArrowheads="1"/>
          </p:cNvSpPr>
          <p:nvPr/>
        </p:nvSpPr>
        <p:spPr bwMode="auto">
          <a:xfrm>
            <a:off x="5715008" y="4786322"/>
            <a:ext cx="3214688" cy="1500188"/>
          </a:xfrm>
          <a:prstGeom prst="parallelogram">
            <a:avLst>
              <a:gd name="adj" fmla="val 25000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6429388" y="4929198"/>
            <a:ext cx="1500188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000760" y="4286256"/>
            <a:ext cx="857256" cy="9286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6858016" y="5214950"/>
            <a:ext cx="1071570" cy="121444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7786710" y="6286520"/>
            <a:ext cx="3603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15272" y="4929198"/>
            <a:ext cx="447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86512" y="4143380"/>
            <a:ext cx="2566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</a:rPr>
              <a:t>скрещиваются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559675" y="5500702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÷ b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6215074" y="235743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2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2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7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2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7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1" grpId="0"/>
      <p:bldP spid="12" grpId="0"/>
      <p:bldP spid="13" grpId="0"/>
      <p:bldP spid="14" grpId="0"/>
      <p:bldP spid="15" grpId="0" animBg="1"/>
      <p:bldP spid="16" grpId="0"/>
      <p:bldP spid="19" grpId="0"/>
      <p:bldP spid="20" grpId="0"/>
      <p:bldP spid="21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6145"/>
          <p:cNvSpPr txBox="1">
            <a:spLocks noChangeArrowheads="1"/>
          </p:cNvSpPr>
          <p:nvPr/>
        </p:nvSpPr>
        <p:spPr>
          <a:xfrm>
            <a:off x="1676400" y="500042"/>
            <a:ext cx="74676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ВЕРНЕМСЯ В ПРОСТРАНСТВО</a:t>
            </a:r>
          </a:p>
        </p:txBody>
      </p:sp>
      <p:sp>
        <p:nvSpPr>
          <p:cNvPr id="4" name="Текст 6146"/>
          <p:cNvSpPr txBox="1">
            <a:spLocks noChangeArrowheads="1"/>
          </p:cNvSpPr>
          <p:nvPr/>
        </p:nvSpPr>
        <p:spPr>
          <a:xfrm>
            <a:off x="428625" y="1285875"/>
            <a:ext cx="832961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Каково может быть взаимное расположение прямых в пространстве?</a:t>
            </a:r>
          </a:p>
        </p:txBody>
      </p:sp>
      <p:sp>
        <p:nvSpPr>
          <p:cNvPr id="5" name="Cube 6147"/>
          <p:cNvSpPr>
            <a:spLocks noChangeArrowheads="1"/>
          </p:cNvSpPr>
          <p:nvPr/>
        </p:nvSpPr>
        <p:spPr bwMode="auto">
          <a:xfrm>
            <a:off x="1176338" y="3213100"/>
            <a:ext cx="3384550" cy="2879725"/>
          </a:xfrm>
          <a:prstGeom prst="cube">
            <a:avLst>
              <a:gd name="adj" fmla="val 25000"/>
            </a:avLst>
          </a:prstGeom>
          <a:solidFill>
            <a:srgbClr val="E3F62E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traight Connector 6148"/>
          <p:cNvSpPr>
            <a:spLocks noChangeShapeType="1"/>
          </p:cNvSpPr>
          <p:nvPr/>
        </p:nvSpPr>
        <p:spPr bwMode="auto">
          <a:xfrm>
            <a:off x="1857356" y="3214686"/>
            <a:ext cx="0" cy="216058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8175" y="4854575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Straight Connector 6149"/>
          <p:cNvSpPr>
            <a:spLocks noChangeShapeType="1"/>
          </p:cNvSpPr>
          <p:nvPr/>
        </p:nvSpPr>
        <p:spPr bwMode="auto">
          <a:xfrm>
            <a:off x="1895475" y="5373688"/>
            <a:ext cx="26654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Straight Connector 6150"/>
          <p:cNvSpPr>
            <a:spLocks noChangeShapeType="1"/>
          </p:cNvSpPr>
          <p:nvPr/>
        </p:nvSpPr>
        <p:spPr bwMode="auto">
          <a:xfrm flipH="1">
            <a:off x="1176338" y="5373688"/>
            <a:ext cx="719137" cy="71913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5989638"/>
            <a:ext cx="433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3830638"/>
            <a:ext cx="5725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3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4038" y="2638425"/>
            <a:ext cx="554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3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7863" y="2638425"/>
            <a:ext cx="542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3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30638" y="3789363"/>
            <a:ext cx="582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sz="3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32325" y="4926013"/>
            <a:ext cx="402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40163" y="6092825"/>
            <a:ext cx="44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6380" y="2456795"/>
            <a:ext cx="31686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</a:rPr>
              <a:t>AB </a:t>
            </a:r>
            <a:r>
              <a:rPr lang="ru-RU" sz="4000" b="1" dirty="0">
                <a:solidFill>
                  <a:srgbClr val="008000"/>
                </a:solidFill>
              </a:rPr>
              <a:t>и </a:t>
            </a:r>
            <a:r>
              <a:rPr lang="en-US" sz="4000" b="1" dirty="0">
                <a:solidFill>
                  <a:srgbClr val="008000"/>
                </a:solidFill>
              </a:rPr>
              <a:t>CD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</a:rPr>
              <a:t>B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r>
              <a:rPr lang="en-US" sz="4000" b="1" dirty="0">
                <a:solidFill>
                  <a:srgbClr val="008000"/>
                </a:solidFill>
              </a:rPr>
              <a:t>C </a:t>
            </a:r>
            <a:r>
              <a:rPr lang="ru-RU" sz="4000" b="1" dirty="0">
                <a:solidFill>
                  <a:srgbClr val="008000"/>
                </a:solidFill>
              </a:rPr>
              <a:t>и</a:t>
            </a:r>
            <a:r>
              <a:rPr lang="en-US" sz="4000" b="1" dirty="0">
                <a:solidFill>
                  <a:srgbClr val="008000"/>
                </a:solidFill>
              </a:rPr>
              <a:t> </a:t>
            </a:r>
            <a:r>
              <a:rPr lang="ru-RU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</a:rPr>
              <a:t>C</a:t>
            </a:r>
            <a:r>
              <a:rPr lang="en-US" sz="4000" b="1" baseline="-25000" dirty="0" smtClean="0">
                <a:solidFill>
                  <a:srgbClr val="008000"/>
                </a:solidFill>
              </a:rPr>
              <a:t>1</a:t>
            </a:r>
            <a:r>
              <a:rPr lang="en-US" sz="4000" b="1" dirty="0" smtClean="0">
                <a:solidFill>
                  <a:srgbClr val="008000"/>
                </a:solidFill>
              </a:rPr>
              <a:t>C</a:t>
            </a:r>
            <a:endParaRPr lang="en-US" sz="4000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</a:rPr>
              <a:t>AD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r>
              <a:rPr lang="ru-RU" sz="4000" b="1" dirty="0">
                <a:solidFill>
                  <a:srgbClr val="008000"/>
                </a:solidFill>
              </a:rPr>
              <a:t> и </a:t>
            </a:r>
            <a:r>
              <a:rPr lang="en-US" sz="4000" b="1" dirty="0">
                <a:solidFill>
                  <a:srgbClr val="008000"/>
                </a:solidFill>
              </a:rPr>
              <a:t>A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r>
              <a:rPr lang="en-US" sz="4000" b="1" dirty="0">
                <a:solidFill>
                  <a:srgbClr val="008000"/>
                </a:solidFill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</a:rPr>
              <a:t>BC </a:t>
            </a:r>
            <a:r>
              <a:rPr lang="ru-RU" sz="4000" b="1" dirty="0">
                <a:solidFill>
                  <a:srgbClr val="008000"/>
                </a:solidFill>
              </a:rPr>
              <a:t>и </a:t>
            </a:r>
            <a:r>
              <a:rPr lang="en-US" sz="4000" b="1" dirty="0">
                <a:solidFill>
                  <a:srgbClr val="008000"/>
                </a:solidFill>
              </a:rPr>
              <a:t>AA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endParaRPr lang="en-US" sz="4000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</a:rPr>
              <a:t>B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r>
              <a:rPr lang="en-US" sz="4000" b="1" dirty="0">
                <a:solidFill>
                  <a:srgbClr val="008000"/>
                </a:solidFill>
              </a:rPr>
              <a:t>C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r>
              <a:rPr lang="en-US" sz="4000" b="1" dirty="0">
                <a:solidFill>
                  <a:srgbClr val="008000"/>
                </a:solidFill>
              </a:rPr>
              <a:t> </a:t>
            </a:r>
            <a:r>
              <a:rPr lang="ru-RU" sz="4000" b="1" dirty="0">
                <a:solidFill>
                  <a:srgbClr val="008000"/>
                </a:solidFill>
              </a:rPr>
              <a:t>и </a:t>
            </a:r>
            <a:r>
              <a:rPr lang="en-US" sz="4000" b="1" dirty="0">
                <a:solidFill>
                  <a:srgbClr val="008000"/>
                </a:solidFill>
              </a:rPr>
              <a:t>A</a:t>
            </a:r>
            <a:r>
              <a:rPr lang="en-US" sz="4000" b="1" baseline="-25000" dirty="0">
                <a:solidFill>
                  <a:srgbClr val="008000"/>
                </a:solidFill>
              </a:rPr>
              <a:t>1</a:t>
            </a:r>
            <a:r>
              <a:rPr lang="en-US" sz="4000" b="1" dirty="0">
                <a:solidFill>
                  <a:srgbClr val="008000"/>
                </a:solidFill>
              </a:rPr>
              <a:t>D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000760" y="2571744"/>
            <a:ext cx="409575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II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215074" y="3500438"/>
            <a:ext cx="409575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∩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215074" y="4429132"/>
            <a:ext cx="357190" cy="5445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∩</a:t>
            </a: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5286388"/>
            <a:ext cx="452500" cy="606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86512" y="6143644"/>
            <a:ext cx="500066" cy="71435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143248"/>
            <a:ext cx="12557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071942"/>
            <a:ext cx="12557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929198"/>
            <a:ext cx="12557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715016"/>
            <a:ext cx="12557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143116"/>
            <a:ext cx="12557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4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1744</TotalTime>
  <Words>561</Words>
  <Application>Microsoft Office PowerPoint</Application>
  <PresentationFormat>Экран (4:3)</PresentationFormat>
  <Paragraphs>119</Paragraphs>
  <Slides>17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209</cp:revision>
  <dcterms:modified xsi:type="dcterms:W3CDTF">2014-01-17T17:48:32Z</dcterms:modified>
</cp:coreProperties>
</file>