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Делители и кратные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10.09.2013</a:t>
            </a:r>
            <a:endParaRPr lang="ru-RU" dirty="0"/>
          </a:p>
        </p:txBody>
      </p:sp>
      <p:sp>
        <p:nvSpPr>
          <p:cNvPr id="4" name="Полилиния 3"/>
          <p:cNvSpPr/>
          <p:nvPr/>
        </p:nvSpPr>
        <p:spPr>
          <a:xfrm>
            <a:off x="230819" y="301841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ln w="1775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319596" y="870012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ln w="1775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37351" y="67470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ln w="1775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381740" y="639192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ln w="1775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6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Вычислите устно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ru-RU" dirty="0" smtClean="0"/>
              <a:t>6+0,1+0,04</a:t>
            </a:r>
          </a:p>
          <a:p>
            <a:pPr marL="0" indent="0">
              <a:buNone/>
            </a:pPr>
            <a:r>
              <a:rPr lang="ru-RU" dirty="0" smtClean="0"/>
              <a:t>7+0,05+0,8</a:t>
            </a:r>
          </a:p>
          <a:p>
            <a:pPr marL="0" indent="0">
              <a:buNone/>
            </a:pPr>
            <a:r>
              <a:rPr lang="ru-RU" dirty="0" smtClean="0"/>
              <a:t>3,4+0,007+0,06</a:t>
            </a:r>
          </a:p>
          <a:p>
            <a:pPr marL="0" indent="0">
              <a:buNone/>
            </a:pPr>
            <a:r>
              <a:rPr lang="ru-RU" dirty="0" smtClean="0"/>
              <a:t>19+1,02+0,18</a:t>
            </a:r>
          </a:p>
          <a:p>
            <a:pPr marL="0" indent="0">
              <a:buNone/>
            </a:pPr>
            <a:r>
              <a:rPr lang="ru-RU" dirty="0" smtClean="0"/>
              <a:t>2,01+1,3+0,09</a:t>
            </a:r>
          </a:p>
          <a:p>
            <a:pPr marL="0" indent="0">
              <a:buNone/>
            </a:pPr>
            <a:r>
              <a:rPr lang="ru-RU" dirty="0" smtClean="0"/>
              <a:t>0,3*5</a:t>
            </a:r>
          </a:p>
          <a:p>
            <a:pPr marL="0" indent="0">
              <a:buNone/>
            </a:pPr>
            <a:r>
              <a:rPr lang="ru-RU" dirty="0" smtClean="0"/>
              <a:t>2,9*10</a:t>
            </a:r>
          </a:p>
          <a:p>
            <a:pPr marL="0" indent="0">
              <a:buNone/>
            </a:pPr>
            <a:r>
              <a:rPr lang="ru-RU" dirty="0" smtClean="0"/>
              <a:t>31*0,01</a:t>
            </a:r>
          </a:p>
          <a:p>
            <a:pPr marL="0" indent="0">
              <a:buNone/>
            </a:pPr>
            <a:r>
              <a:rPr lang="ru-RU" dirty="0" smtClean="0"/>
              <a:t>5:100</a:t>
            </a:r>
          </a:p>
          <a:p>
            <a:pPr marL="0" indent="0">
              <a:buNone/>
            </a:pPr>
            <a:r>
              <a:rPr lang="ru-RU" dirty="0" smtClean="0"/>
              <a:t>26:10</a:t>
            </a:r>
          </a:p>
          <a:p>
            <a:pPr marL="0" indent="0">
              <a:buNone/>
            </a:pPr>
            <a:r>
              <a:rPr lang="ru-RU" dirty="0" smtClean="0"/>
              <a:t>0,8:4</a:t>
            </a:r>
          </a:p>
          <a:p>
            <a:pPr marL="0" indent="0">
              <a:buNone/>
            </a:pPr>
            <a:r>
              <a:rPr lang="ru-RU" dirty="0" smtClean="0"/>
              <a:t>2:0,1</a:t>
            </a:r>
          </a:p>
          <a:p>
            <a:pPr marL="0" indent="0">
              <a:buNone/>
            </a:pPr>
            <a:r>
              <a:rPr lang="ru-RU" dirty="0" smtClean="0"/>
              <a:t>8:0,4</a:t>
            </a:r>
          </a:p>
          <a:p>
            <a:pPr marL="0" indent="0">
              <a:buNone/>
            </a:pPr>
            <a:r>
              <a:rPr lang="ru-RU" dirty="0" smtClean="0"/>
              <a:t>0,9:0,3</a:t>
            </a:r>
          </a:p>
        </p:txBody>
      </p:sp>
    </p:spTree>
    <p:extLst>
      <p:ext uri="{BB962C8B-B14F-4D97-AF65-F5344CB8AC3E}">
        <p14:creationId xmlns:p14="http://schemas.microsoft.com/office/powerpoint/2010/main" val="114915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Что такое делитель натурального числа </a:t>
            </a:r>
            <a:r>
              <a:rPr lang="ru-RU" b="1" dirty="0" smtClean="0"/>
              <a:t>а</a:t>
            </a:r>
            <a:r>
              <a:rPr lang="ru-RU" dirty="0" smtClean="0"/>
              <a:t>?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Пример :</a:t>
            </a:r>
          </a:p>
          <a:p>
            <a:pPr>
              <a:buFontTx/>
              <a:buChar char="-"/>
            </a:pPr>
            <a:r>
              <a:rPr lang="ru-RU" dirty="0" smtClean="0"/>
              <a:t>Является ли 5 делителем 45;</a:t>
            </a:r>
          </a:p>
          <a:p>
            <a:pPr>
              <a:buFontTx/>
              <a:buChar char="-"/>
            </a:pPr>
            <a:r>
              <a:rPr lang="ru-RU" dirty="0" smtClean="0"/>
              <a:t>Является ли 8 делителем 72;</a:t>
            </a:r>
          </a:p>
          <a:p>
            <a:pPr>
              <a:buFontTx/>
              <a:buChar char="-"/>
            </a:pPr>
            <a:r>
              <a:rPr lang="ru-RU" dirty="0" smtClean="0"/>
              <a:t>Является ли 11 делителем 100;</a:t>
            </a:r>
          </a:p>
          <a:p>
            <a:pPr>
              <a:buFontTx/>
              <a:buChar char="-"/>
            </a:pPr>
            <a:r>
              <a:rPr lang="ru-RU" dirty="0" smtClean="0"/>
              <a:t>Является ли 9 делителем 81, 108;</a:t>
            </a:r>
          </a:p>
          <a:p>
            <a:pPr>
              <a:buFontTx/>
              <a:buChar char="-"/>
            </a:pPr>
            <a:r>
              <a:rPr lang="ru-RU" dirty="0" smtClean="0"/>
              <a:t>Какое число является делителем любого натурального числа?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41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mtClean="0"/>
              <a:t>Кратным </a:t>
            </a:r>
            <a:r>
              <a:rPr lang="ru-RU" dirty="0" smtClean="0"/>
              <a:t>натурального числа </a:t>
            </a:r>
            <a:r>
              <a:rPr lang="ru-RU" b="1" dirty="0"/>
              <a:t>а</a:t>
            </a:r>
            <a:r>
              <a:rPr lang="ru-RU" b="1" dirty="0" smtClean="0"/>
              <a:t> </a:t>
            </a:r>
            <a:r>
              <a:rPr lang="ru-RU" dirty="0" smtClean="0"/>
              <a:t>называют натуральное число, которое делится без остатка на </a:t>
            </a:r>
            <a:r>
              <a:rPr lang="ru-RU" b="1" dirty="0" smtClean="0"/>
              <a:t>а.</a:t>
            </a:r>
          </a:p>
          <a:p>
            <a:pPr marL="0" indent="0">
              <a:buNone/>
            </a:pPr>
            <a:r>
              <a:rPr lang="ru-RU" dirty="0" smtClean="0"/>
              <a:t>Любое натуральное число имеет бесконечно много кратных.</a:t>
            </a:r>
          </a:p>
          <a:p>
            <a:pPr marL="0" indent="0">
              <a:buNone/>
            </a:pPr>
            <a:r>
              <a:rPr lang="ru-RU" dirty="0" smtClean="0"/>
              <a:t>Наименьшее из кратных натурального числа является само это число.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41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№ 2, №3, №5(</a:t>
            </a:r>
            <a:r>
              <a:rPr lang="ru-RU" dirty="0" err="1" smtClean="0"/>
              <a:t>б,в,г</a:t>
            </a:r>
            <a:r>
              <a:rPr lang="ru-RU" dirty="0" smtClean="0"/>
              <a:t>), №7, №8, №9, №10</a:t>
            </a:r>
          </a:p>
          <a:p>
            <a:pPr marL="0" indent="0">
              <a:buNone/>
            </a:pPr>
            <a:r>
              <a:rPr lang="ru-RU" dirty="0" smtClean="0"/>
              <a:t>№13, №21, №23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65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514402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/>
              <a:t>Государственные флаги многих стран состоят из горизонтальных или вертикальных полос разных цветов.  Сколько могло бы быть различных государственных флагов, состоящих из двух горизонтальных полос одинаковой ширины и разного цвета – белого, красного и синего?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6212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2731096" y="4155200"/>
            <a:ext cx="769168" cy="7690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543" y="631815"/>
            <a:ext cx="8363272" cy="557748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 Флаг</a:t>
            </a: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2708176" y="3435120"/>
            <a:ext cx="792088" cy="720080"/>
            <a:chOff x="2198590" y="1433518"/>
            <a:chExt cx="792088" cy="72008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198590" y="1433518"/>
              <a:ext cx="792088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91694" y="1501171"/>
              <a:ext cx="4058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dirty="0" smtClean="0"/>
                <a:t>Б</a:t>
              </a:r>
              <a:endParaRPr lang="ru-RU" sz="3200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198590" y="1433518"/>
            <a:ext cx="792088" cy="720080"/>
            <a:chOff x="2198590" y="1433518"/>
            <a:chExt cx="792088" cy="72008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2198590" y="1433518"/>
              <a:ext cx="792088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91694" y="1501171"/>
              <a:ext cx="4058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dirty="0" smtClean="0"/>
                <a:t>Б</a:t>
              </a:r>
              <a:endParaRPr lang="ru-RU" sz="3200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3927836" y="4208448"/>
            <a:ext cx="792088" cy="720080"/>
            <a:chOff x="2198590" y="1433518"/>
            <a:chExt cx="792088" cy="72008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198590" y="1433518"/>
              <a:ext cx="792088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91694" y="1501171"/>
              <a:ext cx="4058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dirty="0" smtClean="0"/>
                <a:t>Б</a:t>
              </a:r>
              <a:endParaRPr lang="ru-RU" sz="3200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385284" y="4195874"/>
            <a:ext cx="887016" cy="765963"/>
            <a:chOff x="2198590" y="1433518"/>
            <a:chExt cx="792088" cy="72008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198590" y="1433518"/>
              <a:ext cx="792088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91694" y="1501171"/>
              <a:ext cx="4058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dirty="0" smtClean="0"/>
                <a:t>Б</a:t>
              </a:r>
              <a:endParaRPr lang="ru-RU" sz="3200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3989195" y="2538059"/>
            <a:ext cx="792088" cy="720080"/>
            <a:chOff x="2198590" y="1433518"/>
            <a:chExt cx="792088" cy="72008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2198590" y="1433518"/>
              <a:ext cx="792088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91694" y="1501171"/>
              <a:ext cx="4058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dirty="0" smtClean="0"/>
                <a:t>Б</a:t>
              </a:r>
              <a:endParaRPr lang="ru-RU" sz="3200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480212" y="2517721"/>
            <a:ext cx="792088" cy="720080"/>
            <a:chOff x="2198590" y="1433518"/>
            <a:chExt cx="792088" cy="720080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2198590" y="1433518"/>
              <a:ext cx="792088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91694" y="1501171"/>
              <a:ext cx="4058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dirty="0" smtClean="0"/>
                <a:t>Б</a:t>
              </a:r>
              <a:endParaRPr lang="ru-RU" sz="3200" dirty="0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3962413" y="3434004"/>
            <a:ext cx="722934" cy="74920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745222" y="2517721"/>
            <a:ext cx="722934" cy="7492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252803" y="3420557"/>
            <a:ext cx="722934" cy="74920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745222" y="4131113"/>
            <a:ext cx="722934" cy="8307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</a:t>
            </a:r>
            <a:endParaRPr lang="ru-RU" sz="3200" dirty="0"/>
          </a:p>
        </p:txBody>
      </p:sp>
      <p:grpSp>
        <p:nvGrpSpPr>
          <p:cNvPr id="83" name="Группа 82"/>
          <p:cNvGrpSpPr/>
          <p:nvPr/>
        </p:nvGrpSpPr>
        <p:grpSpPr>
          <a:xfrm>
            <a:off x="1504497" y="3448567"/>
            <a:ext cx="792088" cy="1469286"/>
            <a:chOff x="1504497" y="3448567"/>
            <a:chExt cx="792088" cy="1469286"/>
          </a:xfrm>
        </p:grpSpPr>
        <p:grpSp>
          <p:nvGrpSpPr>
            <p:cNvPr id="82" name="Группа 81"/>
            <p:cNvGrpSpPr/>
            <p:nvPr/>
          </p:nvGrpSpPr>
          <p:grpSpPr>
            <a:xfrm>
              <a:off x="1504497" y="3448567"/>
              <a:ext cx="792088" cy="720080"/>
              <a:chOff x="1504497" y="3448567"/>
              <a:chExt cx="792088" cy="720080"/>
            </a:xfrm>
          </p:grpSpPr>
          <p:sp>
            <p:nvSpPr>
              <p:cNvPr id="4" name="Прямоугольник 3"/>
              <p:cNvSpPr/>
              <p:nvPr/>
            </p:nvSpPr>
            <p:spPr>
              <a:xfrm>
                <a:off x="1504497" y="3448567"/>
                <a:ext cx="792088" cy="72008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697601" y="3516220"/>
                <a:ext cx="40588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/>
                  <a:t>Б</a:t>
                </a:r>
                <a:endParaRPr lang="ru-RU" sz="3200" dirty="0"/>
              </a:p>
            </p:txBody>
          </p:sp>
        </p:grpSp>
        <p:sp>
          <p:nvSpPr>
            <p:cNvPr id="30" name="Прямоугольник 29"/>
            <p:cNvSpPr/>
            <p:nvPr/>
          </p:nvSpPr>
          <p:spPr>
            <a:xfrm>
              <a:off x="1539074" y="4168647"/>
              <a:ext cx="722934" cy="74920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/>
                <a:t>К</a:t>
              </a:r>
              <a:endParaRPr lang="ru-RU" sz="3200" dirty="0"/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1529027" y="2552187"/>
            <a:ext cx="722934" cy="7492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</a:t>
            </a:r>
            <a:endParaRPr lang="ru-RU" sz="32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644585" y="1404392"/>
            <a:ext cx="722934" cy="7492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</a:t>
            </a:r>
            <a:endParaRPr lang="ru-RU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7745222" y="3465779"/>
            <a:ext cx="722934" cy="66533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/>
              <a:t>С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7745222" y="3437533"/>
            <a:ext cx="722934" cy="6702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9" name="Группа 38"/>
          <p:cNvGrpSpPr/>
          <p:nvPr/>
        </p:nvGrpSpPr>
        <p:grpSpPr>
          <a:xfrm>
            <a:off x="2797574" y="2558398"/>
            <a:ext cx="576064" cy="679403"/>
            <a:chOff x="1403648" y="3212976"/>
            <a:chExt cx="576064" cy="679403"/>
          </a:xfrm>
        </p:grpSpPr>
        <p:sp>
          <p:nvSpPr>
            <p:cNvPr id="40" name="TextBox 39"/>
            <p:cNvSpPr txBox="1"/>
            <p:nvPr/>
          </p:nvSpPr>
          <p:spPr>
            <a:xfrm>
              <a:off x="1403648" y="3237801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С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403648" y="3212976"/>
              <a:ext cx="576064" cy="67940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5326237" y="2552187"/>
            <a:ext cx="649499" cy="679403"/>
            <a:chOff x="1403648" y="3212976"/>
            <a:chExt cx="576064" cy="679403"/>
          </a:xfrm>
        </p:grpSpPr>
        <p:sp>
          <p:nvSpPr>
            <p:cNvPr id="46" name="TextBox 45"/>
            <p:cNvSpPr txBox="1"/>
            <p:nvPr/>
          </p:nvSpPr>
          <p:spPr>
            <a:xfrm>
              <a:off x="1403648" y="3237801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С</a:t>
              </a: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1403648" y="3212976"/>
              <a:ext cx="576064" cy="67940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252803" y="4210532"/>
            <a:ext cx="722934" cy="6414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/>
              <a:t>С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5252803" y="4183302"/>
            <a:ext cx="722933" cy="661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2731096" y="4183302"/>
            <a:ext cx="769168" cy="661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С</a:t>
            </a:r>
          </a:p>
        </p:txBody>
      </p:sp>
      <p:grpSp>
        <p:nvGrpSpPr>
          <p:cNvPr id="57" name="Группа 56"/>
          <p:cNvGrpSpPr/>
          <p:nvPr/>
        </p:nvGrpSpPr>
        <p:grpSpPr>
          <a:xfrm>
            <a:off x="6588224" y="1440569"/>
            <a:ext cx="576064" cy="679403"/>
            <a:chOff x="1403648" y="3212976"/>
            <a:chExt cx="576064" cy="679403"/>
          </a:xfrm>
        </p:grpSpPr>
        <p:sp>
          <p:nvSpPr>
            <p:cNvPr id="58" name="TextBox 57"/>
            <p:cNvSpPr txBox="1"/>
            <p:nvPr/>
          </p:nvSpPr>
          <p:spPr>
            <a:xfrm>
              <a:off x="1403648" y="3237801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С</a:t>
              </a: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1403648" y="3212976"/>
              <a:ext cx="576064" cy="67940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3" name="Прямая соединительная линия 62"/>
          <p:cNvCxnSpPr/>
          <p:nvPr/>
        </p:nvCxnSpPr>
        <p:spPr>
          <a:xfrm flipH="1">
            <a:off x="3085606" y="1052736"/>
            <a:ext cx="1035334" cy="351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5252803" y="1052736"/>
            <a:ext cx="1227409" cy="175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endCxn id="32" idx="0"/>
          </p:cNvCxnSpPr>
          <p:nvPr/>
        </p:nvCxnSpPr>
        <p:spPr>
          <a:xfrm>
            <a:off x="4734221" y="1140650"/>
            <a:ext cx="271831" cy="263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олилиния 70"/>
          <p:cNvSpPr/>
          <p:nvPr/>
        </p:nvSpPr>
        <p:spPr>
          <a:xfrm>
            <a:off x="1811431" y="2154725"/>
            <a:ext cx="741646" cy="413291"/>
          </a:xfrm>
          <a:custGeom>
            <a:avLst/>
            <a:gdLst>
              <a:gd name="connsiteX0" fmla="*/ 741646 w 741646"/>
              <a:gd name="connsiteY0" fmla="*/ 0 h 413291"/>
              <a:gd name="connsiteX1" fmla="*/ 44529 w 741646"/>
              <a:gd name="connsiteY1" fmla="*/ 389299 h 413291"/>
              <a:gd name="connsiteX2" fmla="*/ 71690 w 741646"/>
              <a:gd name="connsiteY2" fmla="*/ 371192 h 413291"/>
              <a:gd name="connsiteX3" fmla="*/ 80743 w 741646"/>
              <a:gd name="connsiteY3" fmla="*/ 371192 h 413291"/>
              <a:gd name="connsiteX4" fmla="*/ 62636 w 741646"/>
              <a:gd name="connsiteY4" fmla="*/ 407406 h 413291"/>
              <a:gd name="connsiteX5" fmla="*/ 62636 w 741646"/>
              <a:gd name="connsiteY5" fmla="*/ 407406 h 413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1646" h="413291">
                <a:moveTo>
                  <a:pt x="741646" y="0"/>
                </a:moveTo>
                <a:lnTo>
                  <a:pt x="44529" y="389299"/>
                </a:lnTo>
                <a:cubicBezTo>
                  <a:pt x="-67130" y="451164"/>
                  <a:pt x="65654" y="374210"/>
                  <a:pt x="71690" y="371192"/>
                </a:cubicBezTo>
                <a:cubicBezTo>
                  <a:pt x="77726" y="368174"/>
                  <a:pt x="82252" y="365156"/>
                  <a:pt x="80743" y="371192"/>
                </a:cubicBezTo>
                <a:cubicBezTo>
                  <a:pt x="79234" y="377228"/>
                  <a:pt x="62636" y="407406"/>
                  <a:pt x="62636" y="407406"/>
                </a:cubicBezTo>
                <a:lnTo>
                  <a:pt x="62636" y="40740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3" name="Прямая соединительная линия 72"/>
          <p:cNvCxnSpPr>
            <a:stCxn id="12" idx="2"/>
            <a:endCxn id="40" idx="0"/>
          </p:cNvCxnSpPr>
          <p:nvPr/>
        </p:nvCxnSpPr>
        <p:spPr>
          <a:xfrm>
            <a:off x="2594634" y="2153598"/>
            <a:ext cx="490972" cy="429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32" idx="2"/>
            <a:endCxn id="21" idx="0"/>
          </p:cNvCxnSpPr>
          <p:nvPr/>
        </p:nvCxnSpPr>
        <p:spPr>
          <a:xfrm flipH="1">
            <a:off x="4385239" y="2153598"/>
            <a:ext cx="620813" cy="384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stCxn id="32" idx="2"/>
            <a:endCxn id="47" idx="0"/>
          </p:cNvCxnSpPr>
          <p:nvPr/>
        </p:nvCxnSpPr>
        <p:spPr>
          <a:xfrm>
            <a:off x="5006052" y="2153598"/>
            <a:ext cx="644935" cy="398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stCxn id="59" idx="2"/>
            <a:endCxn id="24" idx="0"/>
          </p:cNvCxnSpPr>
          <p:nvPr/>
        </p:nvCxnSpPr>
        <p:spPr>
          <a:xfrm>
            <a:off x="6876256" y="2119972"/>
            <a:ext cx="0" cy="397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>
            <a:stCxn id="59" idx="2"/>
          </p:cNvCxnSpPr>
          <p:nvPr/>
        </p:nvCxnSpPr>
        <p:spPr>
          <a:xfrm>
            <a:off x="6876256" y="2119972"/>
            <a:ext cx="1368152" cy="397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/>
          <p:cNvGrpSpPr/>
          <p:nvPr/>
        </p:nvGrpSpPr>
        <p:grpSpPr>
          <a:xfrm>
            <a:off x="6385284" y="3448567"/>
            <a:ext cx="981944" cy="734735"/>
            <a:chOff x="1403648" y="3212976"/>
            <a:chExt cx="637714" cy="679403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44" name="Прямоугольник 43"/>
            <p:cNvSpPr/>
            <p:nvPr/>
          </p:nvSpPr>
          <p:spPr>
            <a:xfrm>
              <a:off x="1403648" y="3212976"/>
              <a:ext cx="576064" cy="679403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465298" y="3277912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/>
                <a:t>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49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ru-RU" dirty="0" smtClean="0"/>
              <a:t>№24, №72, №84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2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№27, 53(а), 59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89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207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Делители и кратные</vt:lpstr>
      <vt:lpstr>Вычислите устно</vt:lpstr>
      <vt:lpstr>Повторим:</vt:lpstr>
      <vt:lpstr>Определение:</vt:lpstr>
      <vt:lpstr>Задания</vt:lpstr>
      <vt:lpstr>Государственные флаги многих стран состоят из горизонтальных или вертикальных полос разных цветов.  Сколько могло бы быть различных государственных флагов, состоящих из двух горизонтальных полос одинаковой ширины и разного цвета – белого, красного и синего?</vt:lpstr>
      <vt:lpstr>Презентация PowerPoint</vt:lpstr>
      <vt:lpstr>№24, №72, №84</vt:lpstr>
      <vt:lpstr>Домашняя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Делители и кратные</dc:title>
  <dc:creator>user</dc:creator>
  <cp:lastModifiedBy>user</cp:lastModifiedBy>
  <cp:revision>12</cp:revision>
  <dcterms:created xsi:type="dcterms:W3CDTF">2013-09-10T05:44:24Z</dcterms:created>
  <dcterms:modified xsi:type="dcterms:W3CDTF">2013-09-10T08:39:21Z</dcterms:modified>
</cp:coreProperties>
</file>