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75" r:id="rId2"/>
    <p:sldId id="289" r:id="rId3"/>
    <p:sldId id="305" r:id="rId4"/>
    <p:sldId id="330" r:id="rId5"/>
    <p:sldId id="331" r:id="rId6"/>
    <p:sldId id="332" r:id="rId7"/>
    <p:sldId id="333" r:id="rId8"/>
    <p:sldId id="334" r:id="rId9"/>
    <p:sldId id="335" r:id="rId10"/>
    <p:sldId id="309" r:id="rId11"/>
    <p:sldId id="310" r:id="rId12"/>
    <p:sldId id="311" r:id="rId13"/>
    <p:sldId id="312" r:id="rId14"/>
    <p:sldId id="319" r:id="rId15"/>
    <p:sldId id="320" r:id="rId16"/>
    <p:sldId id="321" r:id="rId17"/>
    <p:sldId id="322" r:id="rId18"/>
    <p:sldId id="336" r:id="rId19"/>
    <p:sldId id="337" r:id="rId20"/>
    <p:sldId id="291" r:id="rId21"/>
    <p:sldId id="278" r:id="rId22"/>
    <p:sldId id="325" r:id="rId23"/>
    <p:sldId id="326" r:id="rId24"/>
    <p:sldId id="287" r:id="rId25"/>
    <p:sldId id="277" r:id="rId26"/>
    <p:sldId id="304" r:id="rId27"/>
    <p:sldId id="279" r:id="rId28"/>
    <p:sldId id="282" r:id="rId29"/>
    <p:sldId id="280" r:id="rId30"/>
    <p:sldId id="283" r:id="rId31"/>
    <p:sldId id="256" r:id="rId32"/>
    <p:sldId id="262" r:id="rId33"/>
    <p:sldId id="329" r:id="rId34"/>
    <p:sldId id="327" r:id="rId35"/>
    <p:sldId id="328" r:id="rId36"/>
    <p:sldId id="263" r:id="rId37"/>
    <p:sldId id="286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A5E505"/>
    <a:srgbClr val="663300"/>
    <a:srgbClr val="000000"/>
    <a:srgbClr val="FF9900"/>
    <a:srgbClr val="FF0000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9" autoAdjust="0"/>
    <p:restoredTop sz="91320" autoAdjust="0"/>
  </p:normalViewPr>
  <p:slideViewPr>
    <p:cSldViewPr>
      <p:cViewPr varScale="1">
        <p:scale>
          <a:sx n="66" d="100"/>
          <a:sy n="66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06/relationships/legacyDocTextInfo" Target="legacyDocTextInfo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некоторые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</c:v>
                </c:pt>
              </c:numCache>
            </c:numRef>
          </c:val>
        </c:ser>
        <c:shape val="cylinder"/>
        <c:axId val="59533184"/>
        <c:axId val="59534720"/>
        <c:axId val="0"/>
      </c:bar3DChart>
      <c:catAx>
        <c:axId val="59533184"/>
        <c:scaling>
          <c:orientation val="minMax"/>
        </c:scaling>
        <c:axPos val="b"/>
        <c:numFmt formatCode="General" sourceLinked="1"/>
        <c:tickLblPos val="nextTo"/>
        <c:crossAx val="59534720"/>
        <c:crosses val="autoZero"/>
        <c:auto val="1"/>
        <c:lblAlgn val="ctr"/>
        <c:lblOffset val="100"/>
      </c:catAx>
      <c:valAx>
        <c:axId val="59534720"/>
        <c:scaling>
          <c:orientation val="minMax"/>
        </c:scaling>
        <c:axPos val="l"/>
        <c:majorGridlines/>
        <c:numFmt formatCode="General" sourceLinked="1"/>
        <c:tickLblPos val="nextTo"/>
        <c:crossAx val="59533184"/>
        <c:crosses val="autoZero"/>
        <c:crossBetween val="between"/>
      </c:valAx>
      <c:spPr>
        <a:noFill/>
        <a:ln w="32941">
          <a:noFill/>
        </a:ln>
      </c:spPr>
    </c:plotArea>
    <c:legend>
      <c:legendPos val="r"/>
      <c:layout/>
      <c:txPr>
        <a:bodyPr/>
        <a:lstStyle/>
        <a:p>
          <a:pPr>
            <a:defRPr sz="363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dPt>
            <c:idx val="2"/>
            <c:spPr>
              <a:solidFill>
                <a:srgbClr val="00B050"/>
              </a:solidFill>
            </c:spPr>
          </c:dPt>
          <c:cat>
            <c:strRef>
              <c:f>Лист1!$A$2:$A$5</c:f>
              <c:strCache>
                <c:ptCount val="4"/>
                <c:pt idx="0">
                  <c:v>учителям</c:v>
                </c:pt>
                <c:pt idx="1">
                  <c:v>одноклассникам</c:v>
                </c:pt>
                <c:pt idx="2">
                  <c:v>директору</c:v>
                </c:pt>
                <c:pt idx="3">
                  <c:v>никому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учителям</c:v>
                </c:pt>
                <c:pt idx="1">
                  <c:v>одноклассникам</c:v>
                </c:pt>
                <c:pt idx="2">
                  <c:v>директору</c:v>
                </c:pt>
                <c:pt idx="3">
                  <c:v>никому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учителям</c:v>
                </c:pt>
                <c:pt idx="1">
                  <c:v>одноклассникам</c:v>
                </c:pt>
                <c:pt idx="2">
                  <c:v>директору</c:v>
                </c:pt>
                <c:pt idx="3">
                  <c:v>никому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  <c:spPr>
        <a:noFill/>
        <a:ln w="32842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2327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а</c:v>
                </c:pt>
                <c:pt idx="1">
                  <c:v>б</c:v>
                </c:pt>
                <c:pt idx="2">
                  <c:v>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22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5388">
          <a:noFill/>
        </a:ln>
      </c:spPr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2799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4337568058076228"/>
          <c:y val="0.12916666666666668"/>
          <c:w val="0.53176043557168784"/>
          <c:h val="0.762500000000000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 w="30633">
                <a:noFill/>
              </a:ln>
            </c:spPr>
            <c:showPercent val="1"/>
          </c:dLbls>
          <c:cat>
            <c:strRef>
              <c:f>Лист1!$A$2:$A$7</c:f>
              <c:strCache>
                <c:ptCount val="6"/>
                <c:pt idx="0">
                  <c:v>кл.рук.</c:v>
                </c:pt>
                <c:pt idx="1">
                  <c:v>психолог</c:v>
                </c:pt>
                <c:pt idx="2">
                  <c:v>директор</c:v>
                </c:pt>
                <c:pt idx="3">
                  <c:v>милиция</c:v>
                </c:pt>
                <c:pt idx="4">
                  <c:v>уполномоченный</c:v>
                </c:pt>
                <c:pt idx="5">
                  <c:v>психоаналитик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>
          <c:showPercent val="1"/>
        </c:dLbls>
      </c:pie3DChart>
      <c:spPr>
        <a:noFill/>
        <a:ln w="30633">
          <a:noFill/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77676950998185113"/>
          <c:y val="0.22500000000000001"/>
          <c:w val="0.22323049001814885"/>
          <c:h val="0.60000000000000009"/>
        </c:manualLayout>
      </c:layout>
    </c:legend>
    <c:plotVisOnly val="1"/>
    <c:dispBlanksAs val="zero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2771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2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773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4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5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6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7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0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1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4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5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78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8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9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56BFFC-94B9-4E35-AEE2-BB23BB9F3A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671ED-CDAD-4CBC-A89F-6348C313B2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A6860-4A95-4C57-B363-42FF10BBD1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1F3E26-5A43-4349-B7B1-5EB8CABE67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0BEE6-9044-4746-9BD7-D7E4B2FD0F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E578D-F2CE-41AE-A820-A1C0652655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CCF68-4E4A-461E-82A2-5B0F810096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4DE68-333F-41FF-91BF-6C20043B5B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6EA3C-BDE9-4DD2-B35C-854E1B755B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CE534-CB4D-4449-B3AF-2953A273BD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097F4-AF7E-44D4-ADF0-8E363B5233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FE200-FBEE-4A16-A201-22C9CDD5A8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3174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4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74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17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317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B79114-D51D-4DAB-99B9-ED7D70628B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7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8" name="i-main-pic" descr="Картинка 51 из 1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0"/>
            <a:ext cx="502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i-main-pic" descr="Картинка 573 из 1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26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WordArt 6"/>
          <p:cNvSpPr>
            <a:spLocks noChangeArrowheads="1" noChangeShapeType="1" noTextEdit="1"/>
          </p:cNvSpPr>
          <p:nvPr/>
        </p:nvSpPr>
        <p:spPr bwMode="auto">
          <a:xfrm>
            <a:off x="-381000" y="5829300"/>
            <a:ext cx="9525000" cy="1028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A5E505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КОНФЛИКТ В ШКОЛЕ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4419600"/>
          </a:xfrm>
        </p:spPr>
        <p:txBody>
          <a:bodyPr/>
          <a:lstStyle/>
          <a:p>
            <a:pPr lvl="3">
              <a:lnSpc>
                <a:spcPct val="80000"/>
              </a:lnSpc>
              <a:buFontTx/>
              <a:buNone/>
            </a:pPr>
            <a:endParaRPr lang="ru-RU" sz="1400" u="sng"/>
          </a:p>
          <a:p>
            <a:pPr lvl="3">
              <a:lnSpc>
                <a:spcPct val="80000"/>
              </a:lnSpc>
              <a:buFontTx/>
              <a:buNone/>
            </a:pPr>
            <a:endParaRPr lang="ru-RU" sz="1400" u="sng"/>
          </a:p>
          <a:p>
            <a:pPr lvl="3">
              <a:lnSpc>
                <a:spcPct val="80000"/>
              </a:lnSpc>
              <a:buFontTx/>
              <a:buNone/>
            </a:pPr>
            <a:endParaRPr lang="ru-RU" sz="1400" u="sng"/>
          </a:p>
          <a:p>
            <a:pPr lvl="3">
              <a:lnSpc>
                <a:spcPct val="80000"/>
              </a:lnSpc>
              <a:buFontTx/>
              <a:buNone/>
            </a:pPr>
            <a:r>
              <a:rPr lang="ru-RU" sz="3600" b="1">
                <a:solidFill>
                  <a:srgbClr val="FFFF00"/>
                </a:solidFill>
              </a:rPr>
              <a:t>Чаще всего это холерики, которым присуща бурная деятельность в самых разнообразных направлениях, для них конфликт, как для рыбы вода, это - жизнь, среда существования. Они любят все время быть на виду, имеют завышенную самооценку.</a:t>
            </a:r>
          </a:p>
        </p:txBody>
      </p:sp>
      <p:sp>
        <p:nvSpPr>
          <p:cNvPr id="72708" name="WordArt 4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9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ДЕМОНСТРАТИВНЫЙ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ru-RU" sz="3600" b="1">
                <a:solidFill>
                  <a:srgbClr val="FFFF00"/>
                </a:solidFill>
              </a:rPr>
              <a:t>Люди этого типа не умеют перестраиваться, т.е. учитывать в своем поведении изменение ситуации и обстоятельств, принимать во внимание мнения и точки зрения окружающих, честолюбивы, проявляют болезненную обидчивость, подозрительность.</a:t>
            </a:r>
          </a:p>
        </p:txBody>
      </p:sp>
      <p:sp>
        <p:nvSpPr>
          <p:cNvPr id="73732" name="WordArt 4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7086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AE00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РИГИДНЫЙ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FFFF00"/>
                </a:solidFill>
              </a:rPr>
              <a:t>Личность "сверхточного" типа, которая всегда пунктуальна, придирчива, занудна, хоть и исполнительна, отталкивает людей от себя. Характеризуется следующими особенностями поведения. Предъявляет повышенные требования к себе. Предъявляет повышенные требования к окружающим. Обладает повышенной тревожностью. Склонен придавать излишнее значение замечаниям окружающих. Страдает от себя сам, переживает свои просчеты, неудачи, подчас расплачивается за них даже болезнями (бессонницей, головными болями и т. п.). Сдержан во внешних, особенно эмоциональных, проявлениях. Не очень хорошо чувствует реальные взаимоотношения в группе. </a:t>
            </a:r>
          </a:p>
        </p:txBody>
      </p:sp>
      <p:sp>
        <p:nvSpPr>
          <p:cNvPr id="74756" name="WordArt 4"/>
          <p:cNvSpPr>
            <a:spLocks noChangeArrowheads="1" noChangeShapeType="1" noTextEdit="1"/>
          </p:cNvSpPr>
          <p:nvPr/>
        </p:nvSpPr>
        <p:spPr bwMode="auto">
          <a:xfrm>
            <a:off x="685800" y="457200"/>
            <a:ext cx="7848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ПЕДАНТ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   Личность, сознательно уходящая, убегающая от конфликта, перекладывающая ответственность в принятии решения на других (руководитель на своего заместителя), беспринципная. Между тем конфликт нарастает как снежный ком и обрушивается на такую личность, что чревато последствиями.</a:t>
            </a:r>
          </a:p>
        </p:txBody>
      </p:sp>
      <p:sp>
        <p:nvSpPr>
          <p:cNvPr id="75780" name="WordArt 4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7696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66FF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БЕЗКОНФЛИКТНЫЙ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WordArt 4"/>
          <p:cNvSpPr>
            <a:spLocks noChangeArrowheads="1" noChangeShapeType="1" noTextEdit="1"/>
          </p:cNvSpPr>
          <p:nvPr/>
        </p:nvSpPr>
        <p:spPr bwMode="auto">
          <a:xfrm>
            <a:off x="1371600" y="457200"/>
            <a:ext cx="6248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ТАНК</a:t>
            </a: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1239838"/>
            <a:ext cx="89154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FFFF00"/>
                </a:solidFill>
              </a:rPr>
              <a:t>- </a:t>
            </a:r>
            <a:r>
              <a:rPr lang="ru-RU" sz="2400" b="1">
                <a:solidFill>
                  <a:srgbClr val="FFFF00"/>
                </a:solidFill>
              </a:rPr>
              <a:t>это грубый, бесцеремонный человек, идущий на пролом, презирающий тонкости взаимоотношений и чужие чувства.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Эгоистичен и уверен в своей правоте.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Считает, что окружающие должны уступать ему дорогу.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Не любит, когда кто-то ставит под сомнение его правоту.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Озабочен своим авторитетом.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Болезненно самолюбив.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Настороженно относится к шуткам, которые по содержанию перекликаются с текущей ситуацией. В каждой шутке он усматривает скрытую атаку на его личность и достоинство.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Попытки обсудить с ним его отношение к людям (с надеждой что-то исправить) будут тщетны. Все без исключения ваши претензии будут приписаны вашему дурному характеру - ведь многие, с кем он общается, с ним согласны. 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Такой человек нацелен на дело, люди для него - инструмент. </a:t>
            </a:r>
          </a:p>
          <a:p>
            <a:pPr algn="ctr" eaLnBrk="0" hangingPunct="0"/>
            <a:endParaRPr lang="ru-RU" sz="2400" b="1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WordArt 4"/>
          <p:cNvSpPr>
            <a:spLocks noChangeArrowheads="1" noChangeShapeType="1" noTextEdit="1"/>
          </p:cNvSpPr>
          <p:nvPr/>
        </p:nvSpPr>
        <p:spPr bwMode="auto">
          <a:xfrm>
            <a:off x="990600" y="381000"/>
            <a:ext cx="7086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33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ПИЯВКА</a:t>
            </a: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685800" y="423863"/>
            <a:ext cx="78486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3600" b="1">
              <a:solidFill>
                <a:srgbClr val="FFFF00"/>
              </a:solidFill>
            </a:endParaRPr>
          </a:p>
          <a:p>
            <a:endParaRPr lang="ru-RU" sz="3600" b="1">
              <a:solidFill>
                <a:srgbClr val="FFFF00"/>
              </a:solidFill>
            </a:endParaRPr>
          </a:p>
          <a:p>
            <a:r>
              <a:rPr lang="ru-RU" sz="3600" b="1">
                <a:solidFill>
                  <a:srgbClr val="FFFF00"/>
                </a:solidFill>
              </a:rPr>
              <a:t>Пиявка" не говорит гадостей, не ругает и не оскорбляет, ни в чем прямо не обвиняет, но после общения с ним ухудшается самочувствие, снижается настроение или появляется чувство усталости, труднее направить мысли в нужное русло.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FFFF00"/>
                </a:solidFill>
              </a:rPr>
              <a:t>Такой человек производит впечатление приятного и покладистого. Он уступчив и сговорчив. Это нравится в начале взаимодействия с ним. Но потом часто возникают проблемы: "Вата" не выполняет обещанного, соглашается сделать какую-либо работу и не делает ее.</a:t>
            </a: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FFFF00"/>
                </a:solidFill>
              </a:rPr>
              <a:t>У такого типа постоянно возникают непредвиденные обстоятельства, которые мешают выполнению обещанного. </a:t>
            </a: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FFFF00"/>
                </a:solidFill>
              </a:rPr>
              <a:t>Не считает нужным вовремя сказать о таких обстоятельствах. </a:t>
            </a:r>
          </a:p>
        </p:txBody>
      </p:sp>
      <p:sp>
        <p:nvSpPr>
          <p:cNvPr id="84996" name="WordArt 4"/>
          <p:cNvSpPr>
            <a:spLocks noChangeArrowheads="1" noChangeShapeType="1" noTextEdit="1"/>
          </p:cNvSpPr>
          <p:nvPr/>
        </p:nvSpPr>
        <p:spPr bwMode="auto">
          <a:xfrm>
            <a:off x="1219200" y="228600"/>
            <a:ext cx="6400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WordArt 4"/>
          <p:cNvSpPr>
            <a:spLocks noChangeArrowheads="1" noChangeShapeType="1" noTextEdit="1"/>
          </p:cNvSpPr>
          <p:nvPr/>
        </p:nvSpPr>
        <p:spPr bwMode="auto">
          <a:xfrm>
            <a:off x="762000" y="0"/>
            <a:ext cx="7391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ОБВИНИТЕЛЬ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609600" y="990600"/>
            <a:ext cx="80772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FF00"/>
                </a:solidFill>
              </a:rPr>
              <a:t>". Для него весь мир полон дураков, подлецов и бездельников. Но критикует он не устройство мира, а вполне конкретных людей: соседей, водителей автобусов, продавцов, врачей, сослуживцев, начальников, чиновников правительства... Критикует увлеченно, с жаром, со знанием дела, с фактами, выводами и заключениями. Имеет свои четкие суждения о том, кто как должен жить и работать.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457200" y="-19050"/>
            <a:ext cx="8686800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000"/>
          </a:p>
          <a:p>
            <a:pPr algn="ctr"/>
            <a:endParaRPr lang="ru-RU" sz="2000"/>
          </a:p>
          <a:p>
            <a:pPr algn="ctr"/>
            <a:r>
              <a:rPr lang="ru-RU" sz="2800" b="1">
                <a:solidFill>
                  <a:srgbClr val="FFFF00"/>
                </a:solidFill>
              </a:rPr>
              <a:t>"Худой мир лучше доброй ссоры", "Из двух спорщиков умнее тот, кто первый замолчит", «</a:t>
            </a:r>
          </a:p>
          <a:p>
            <a:pPr algn="ctr"/>
            <a:r>
              <a:rPr lang="ru-RU" sz="2800" b="1">
                <a:solidFill>
                  <a:srgbClr val="FFFF00"/>
                </a:solidFill>
              </a:rPr>
              <a:t>Держись подальше от людей, которые не согласны с тобой",</a:t>
            </a:r>
          </a:p>
          <a:p>
            <a:pPr algn="ctr"/>
            <a:endParaRPr lang="ru-RU" sz="2800" b="1">
              <a:solidFill>
                <a:srgbClr val="FFFF00"/>
              </a:solidFill>
            </a:endParaRPr>
          </a:p>
          <a:p>
            <a:pPr algn="ctr"/>
            <a:r>
              <a:rPr lang="ru-RU" sz="2800" b="1">
                <a:solidFill>
                  <a:srgbClr val="FFFF00"/>
                </a:solidFill>
              </a:rPr>
              <a:t> </a:t>
            </a:r>
            <a:r>
              <a:rPr lang="ru-RU" sz="2800" b="1">
                <a:solidFill>
                  <a:srgbClr val="660033"/>
                </a:solidFill>
              </a:rPr>
              <a:t>"Кто спорит – ни гроша не стоит</a:t>
            </a:r>
          </a:p>
          <a:p>
            <a:pPr algn="ctr"/>
            <a:r>
              <a:rPr lang="ru-RU" sz="2800" b="1">
                <a:solidFill>
                  <a:srgbClr val="660033"/>
                </a:solidFill>
              </a:rPr>
              <a:t>"Мягко стелет, да жестко спать", "Не подмажешь – не поедешь", "Убивай врагов своих добротой",</a:t>
            </a:r>
          </a:p>
          <a:p>
            <a:pPr algn="ctr"/>
            <a:r>
              <a:rPr lang="ru-RU" sz="2800" b="1">
                <a:solidFill>
                  <a:srgbClr val="660033"/>
                </a:solidFill>
              </a:rPr>
              <a:t> </a:t>
            </a:r>
          </a:p>
          <a:p>
            <a:pPr algn="ctr"/>
            <a:r>
              <a:rPr lang="ru-RU" sz="2800" b="1">
                <a:solidFill>
                  <a:schemeClr val="accent1"/>
                </a:solidFill>
              </a:rPr>
              <a:t>"Доброе слово не требует затрат, а ценится дорого</a:t>
            </a:r>
            <a:endParaRPr lang="ru-RU" sz="2800">
              <a:solidFill>
                <a:schemeClr val="accent1"/>
              </a:solidFill>
            </a:endParaRPr>
          </a:p>
          <a:p>
            <a:pPr algn="ctr"/>
            <a:r>
              <a:rPr lang="ru-RU" sz="2800" b="1">
                <a:solidFill>
                  <a:srgbClr val="33CCFF"/>
                </a:solidFill>
              </a:rPr>
              <a:t>"Ум хорошо, а два лучше", "Ни у кого нет полного ответа, но у каждого есть что добавить",</a:t>
            </a:r>
          </a:p>
          <a:p>
            <a:pPr algn="ctr"/>
            <a:r>
              <a:rPr lang="ru-RU" sz="2800" b="1">
                <a:solidFill>
                  <a:srgbClr val="33CCFF"/>
                </a:solidFill>
              </a:rPr>
              <a:t> "Выноси заботы на свет и держи с другими совет"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WordArt 2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693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КОНКУРЕНЦИЯ</a:t>
            </a:r>
          </a:p>
        </p:txBody>
      </p:sp>
      <p:sp>
        <p:nvSpPr>
          <p:cNvPr id="110595" name="WordArt 3"/>
          <p:cNvSpPr>
            <a:spLocks noChangeArrowheads="1" noChangeShapeType="1" noTextEdit="1"/>
          </p:cNvSpPr>
          <p:nvPr/>
        </p:nvSpPr>
        <p:spPr bwMode="auto">
          <a:xfrm>
            <a:off x="1295400" y="1447800"/>
            <a:ext cx="7086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ПРИСПОСОБЛЕНИЕ</a:t>
            </a:r>
          </a:p>
        </p:txBody>
      </p:sp>
      <p:sp>
        <p:nvSpPr>
          <p:cNvPr id="110596" name="WordArt 4"/>
          <p:cNvSpPr>
            <a:spLocks noChangeArrowheads="1" noChangeShapeType="1" noTextEdit="1"/>
          </p:cNvSpPr>
          <p:nvPr/>
        </p:nvSpPr>
        <p:spPr bwMode="auto">
          <a:xfrm>
            <a:off x="1371600" y="2743200"/>
            <a:ext cx="7162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КОМПРОМИСС</a:t>
            </a:r>
          </a:p>
        </p:txBody>
      </p:sp>
      <p:sp>
        <p:nvSpPr>
          <p:cNvPr id="110597" name="WordArt 5"/>
          <p:cNvSpPr>
            <a:spLocks noChangeArrowheads="1" noChangeShapeType="1" noTextEdit="1"/>
          </p:cNvSpPr>
          <p:nvPr/>
        </p:nvSpPr>
        <p:spPr bwMode="auto">
          <a:xfrm>
            <a:off x="1295400" y="3962400"/>
            <a:ext cx="7162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ИЗБЕГАНИЕ</a:t>
            </a:r>
          </a:p>
        </p:txBody>
      </p:sp>
      <p:sp>
        <p:nvSpPr>
          <p:cNvPr id="110598" name="WordArt 6"/>
          <p:cNvSpPr>
            <a:spLocks noChangeArrowheads="1" noChangeShapeType="1" noTextEdit="1"/>
          </p:cNvSpPr>
          <p:nvPr/>
        </p:nvSpPr>
        <p:spPr bwMode="auto">
          <a:xfrm>
            <a:off x="1295400" y="5257800"/>
            <a:ext cx="7315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СОТРУДНИЧЕСТВО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WordArt 4"/>
          <p:cNvSpPr>
            <a:spLocks noChangeArrowheads="1" noChangeShapeType="1" noTextEdit="1"/>
          </p:cNvSpPr>
          <p:nvPr/>
        </p:nvSpPr>
        <p:spPr bwMode="auto">
          <a:xfrm>
            <a:off x="914400" y="457200"/>
            <a:ext cx="7239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КОНФЛИКТ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228600" y="2273300"/>
            <a:ext cx="84582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4000"/>
              <a:t>   </a:t>
            </a:r>
            <a:r>
              <a:rPr lang="ru-RU" sz="4000" b="1">
                <a:solidFill>
                  <a:srgbClr val="FFFF00"/>
                </a:solidFill>
              </a:rPr>
              <a:t>(от лат. conflictus - столкновение) - в     широком смысле направленное на преодоление противоречия столкновение, противостояние двух начал, проявляющееся в активности сторон.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57200" y="271463"/>
            <a:ext cx="8686800" cy="648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000"/>
          </a:p>
          <a:p>
            <a:pPr algn="ctr"/>
            <a:endParaRPr lang="ru-RU" sz="2000"/>
          </a:p>
          <a:p>
            <a:pPr algn="ctr"/>
            <a:r>
              <a:rPr lang="ru-RU" sz="2000"/>
              <a:t>  </a:t>
            </a:r>
            <a:r>
              <a:rPr lang="ru-RU" sz="2400" b="1">
                <a:solidFill>
                  <a:srgbClr val="FFFF00"/>
                </a:solidFill>
              </a:rPr>
              <a:t>Пословицы "Худой мир лучше доброй ссоры", "Из двух спорщиков умнее тот, кто первый замолчит", «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Держись подальше от людей, которые не согласны с тобой",</a:t>
            </a:r>
          </a:p>
          <a:p>
            <a:pPr algn="ctr"/>
            <a:r>
              <a:rPr lang="ru-RU" sz="2400" b="1">
                <a:solidFill>
                  <a:srgbClr val="FFFF00"/>
                </a:solidFill>
              </a:rPr>
              <a:t> "Кто спорит – ни гроша не стоит</a:t>
            </a:r>
          </a:p>
          <a:p>
            <a:pPr algn="ctr"/>
            <a:endParaRPr lang="ru-RU" sz="2400" b="1">
              <a:solidFill>
                <a:srgbClr val="FFFF00"/>
              </a:solidFill>
            </a:endParaRPr>
          </a:p>
          <a:p>
            <a:pPr algn="ctr"/>
            <a:endParaRPr lang="ru-RU" sz="2400" b="1">
              <a:solidFill>
                <a:srgbClr val="FFFF00"/>
              </a:solidFill>
            </a:endParaRPr>
          </a:p>
          <a:p>
            <a:pPr algn="ctr"/>
            <a:endParaRPr lang="ru-RU" sz="2800" b="1" i="1">
              <a:solidFill>
                <a:srgbClr val="E01E0A"/>
              </a:solidFill>
            </a:endParaRPr>
          </a:p>
          <a:p>
            <a:pPr algn="ctr"/>
            <a:r>
              <a:rPr lang="ru-RU" sz="2400" b="1">
                <a:solidFill>
                  <a:srgbClr val="660033"/>
                </a:solidFill>
              </a:rPr>
              <a:t>  Пословицы "Мягко стелет, да жестко спать", "Не подмажешь – не поедешь", "Убивай врагов своих добротой", </a:t>
            </a:r>
          </a:p>
          <a:p>
            <a:pPr algn="ctr"/>
            <a:r>
              <a:rPr lang="ru-RU" sz="2400" b="1">
                <a:solidFill>
                  <a:srgbClr val="660033"/>
                </a:solidFill>
              </a:rPr>
              <a:t>"Доброе слово не требует затрат, а ценится дорого</a:t>
            </a:r>
          </a:p>
          <a:p>
            <a:pPr algn="ctr"/>
            <a:endParaRPr lang="ru-RU" sz="2400" b="1">
              <a:solidFill>
                <a:srgbClr val="660033"/>
              </a:solidFill>
            </a:endParaRPr>
          </a:p>
          <a:p>
            <a:pPr algn="ctr"/>
            <a:endParaRPr lang="ru-RU" sz="2000" b="1">
              <a:solidFill>
                <a:srgbClr val="660033"/>
              </a:solidFill>
            </a:endParaRPr>
          </a:p>
          <a:p>
            <a:pPr algn="ctr"/>
            <a:endParaRPr lang="ru-RU" sz="2000"/>
          </a:p>
          <a:p>
            <a:pPr algn="ctr"/>
            <a:r>
              <a:rPr lang="ru-RU" sz="2400">
                <a:solidFill>
                  <a:srgbClr val="33CCFF"/>
                </a:solidFill>
              </a:rPr>
              <a:t>  </a:t>
            </a:r>
            <a:r>
              <a:rPr lang="ru-RU" sz="2400" b="1">
                <a:solidFill>
                  <a:srgbClr val="33CCFF"/>
                </a:solidFill>
              </a:rPr>
              <a:t>Пословицы "Ум хорошо, а два лучше", "Ни у кого нет полного ответа, но у каждого есть что добавить",</a:t>
            </a:r>
          </a:p>
          <a:p>
            <a:pPr algn="ctr"/>
            <a:r>
              <a:rPr lang="ru-RU" sz="2400" b="1">
                <a:solidFill>
                  <a:srgbClr val="33CCFF"/>
                </a:solidFill>
              </a:rPr>
              <a:t> "Выноси заботы на свет и держи с другими совет" </a:t>
            </a:r>
          </a:p>
        </p:txBody>
      </p:sp>
      <p:sp>
        <p:nvSpPr>
          <p:cNvPr id="54277" name="WordArt 5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5029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ИЗБЕГАНИЕ</a:t>
            </a:r>
          </a:p>
        </p:txBody>
      </p:sp>
      <p:sp>
        <p:nvSpPr>
          <p:cNvPr id="54279" name="WordArt 7"/>
          <p:cNvSpPr>
            <a:spLocks noChangeArrowheads="1" noChangeShapeType="1" noTextEdit="1"/>
          </p:cNvSpPr>
          <p:nvPr/>
        </p:nvSpPr>
        <p:spPr bwMode="auto">
          <a:xfrm>
            <a:off x="1981200" y="2514600"/>
            <a:ext cx="5105400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ПРИСПОСОБЛЕНИЕ</a:t>
            </a:r>
          </a:p>
        </p:txBody>
      </p:sp>
      <p:sp>
        <p:nvSpPr>
          <p:cNvPr id="54280" name="WordArt 8"/>
          <p:cNvSpPr>
            <a:spLocks noChangeArrowheads="1" noChangeShapeType="1" noTextEdit="1"/>
          </p:cNvSpPr>
          <p:nvPr/>
        </p:nvSpPr>
        <p:spPr bwMode="auto">
          <a:xfrm>
            <a:off x="1752600" y="4648200"/>
            <a:ext cx="6019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СОТРУДНИЧЕСТВО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0" name="i-main-pic" descr="Картинка 668 из 1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УЧЕНИК-УЧЕНИК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990600" y="304800"/>
            <a:ext cx="7146925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b="1">
                <a:solidFill>
                  <a:srgbClr val="874396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.</a:t>
            </a:r>
            <a:r>
              <a:rPr lang="ru-RU" sz="28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Знаете  ли  вы  свои  основные  права?</a:t>
            </a:r>
            <a:endParaRPr lang="ru-RU" sz="28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8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*да           *нет             *некоторые</a:t>
            </a:r>
            <a:endParaRPr lang="ru-RU" sz="28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endParaRPr lang="ru-RU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13716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3188" name="Rectangle 3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Graphic spid="3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71500" y="296863"/>
            <a:ext cx="6572250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>
                <a:solidFill>
                  <a:srgbClr val="00B05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. </a:t>
            </a:r>
            <a:r>
              <a:rPr lang="ru-RU" sz="24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Кому  в  школе  доверяете?</a:t>
            </a:r>
            <a:endParaRPr lang="ru-RU" sz="24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*учителям;</a:t>
            </a:r>
            <a:endParaRPr lang="ru-RU" sz="24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*одноклассникам;</a:t>
            </a:r>
            <a:endParaRPr lang="ru-RU" sz="24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*директору;</a:t>
            </a:r>
            <a:endParaRPr lang="ru-RU" sz="24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>
                <a:solidFill>
                  <a:srgbClr val="FFFF00"/>
                </a:solidFill>
                <a:latin typeface="Cambria" pitchFamily="18" charset="0"/>
                <a:ea typeface="Calibri" charset="-52"/>
                <a:cs typeface="Times New Roman" pitchFamily="18" charset="0"/>
              </a:rPr>
              <a:t>*никому</a:t>
            </a:r>
            <a:endParaRPr lang="ru-RU" sz="2400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endParaRPr lang="ru-RU" b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2286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4212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Graphic spid="3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80" name="i-main-pic" descr="Картинка 245 из 244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i-main-pic" descr="Картинка 7 из 2463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6" name="i-main-pic" descr="Картинка 34 из 1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УЧИТЕЛЬ-УЧЕНИК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57200" y="-57150"/>
            <a:ext cx="83820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>
                <a:solidFill>
                  <a:srgbClr val="FFFF00"/>
                </a:solidFill>
              </a:rPr>
              <a:t>“Конфликт между педагогом и ребенком, между учителем и родителями, педагогом и коллективом — большая беда школы. </a:t>
            </a:r>
          </a:p>
          <a:p>
            <a:r>
              <a:rPr lang="ru-RU" sz="3600" b="1">
                <a:solidFill>
                  <a:srgbClr val="FFFF00"/>
                </a:solidFill>
              </a:rPr>
              <a:t>Чаще всего конфликт возникает тогда, когда учитель думает о ребенке несправедливо. Думайте о ребенке справедливо — и конфликтов не будет. Умение избежать конфликта — одна из составных частей педагогической мудрости учителя.</a:t>
            </a:r>
          </a:p>
          <a:p>
            <a:r>
              <a:rPr lang="ru-RU" sz="3600" b="1">
                <a:solidFill>
                  <a:srgbClr val="FFFF00"/>
                </a:solidFill>
              </a:rPr>
              <a:t>                             </a:t>
            </a:r>
            <a:r>
              <a:rPr lang="ru-RU" sz="3600" b="1">
                <a:solidFill>
                  <a:srgbClr val="660033"/>
                </a:solidFill>
              </a:rPr>
              <a:t>(В.А.Сухомлинский)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8" name="i-main-pic" descr="Картинка 595 из 1003"/>
          <p:cNvPicPr>
            <a:picLocks noChangeAspect="1" noChangeArrowheads="1"/>
          </p:cNvPicPr>
          <p:nvPr/>
        </p:nvPicPr>
        <p:blipFill>
          <a:blip r:embed="rId2" cstate="print"/>
          <a:srcRect l="4167" t="12701" b="5290"/>
          <a:stretch>
            <a:fillRect/>
          </a:stretch>
        </p:blipFill>
        <p:spPr bwMode="auto">
          <a:xfrm>
            <a:off x="0" y="-304800"/>
            <a:ext cx="9144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i-main-pic" descr="Картинка 61 из 1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810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5060" name="i-main-pic" descr="Картинка 62 из 1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2" name="i-main-pic" descr="Картинка 102 из 1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-138113"/>
            <a:ext cx="9144000" cy="725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800" b="1">
                <a:solidFill>
                  <a:srgbClr val="FF0000"/>
                </a:solidFill>
              </a:rPr>
              <a:t>Основные источники возникновения напряженности во взаимоотношениях</a:t>
            </a:r>
            <a:r>
              <a:rPr lang="ru-RU" sz="5400" b="1">
                <a:solidFill>
                  <a:srgbClr val="FF0000"/>
                </a:solidFill>
              </a:rPr>
              <a:t>:</a:t>
            </a:r>
          </a:p>
          <a:p>
            <a:pPr algn="ctr"/>
            <a:r>
              <a:rPr lang="ru-RU" sz="3200" b="1">
                <a:solidFill>
                  <a:srgbClr val="FFFF00"/>
                </a:solidFill>
              </a:rPr>
              <a:t>-Отсутствие взаимопонимания между людьми, наличие подчас противоположных интересов, чувство обиды, зависть или месть, низкая культура общения. </a:t>
            </a:r>
          </a:p>
          <a:p>
            <a:pPr algn="ctr"/>
            <a:r>
              <a:rPr lang="ru-RU" sz="3200" b="1">
                <a:solidFill>
                  <a:srgbClr val="FFFF00"/>
                </a:solidFill>
              </a:rPr>
              <a:t>Поведение "трудных" работников. </a:t>
            </a:r>
          </a:p>
          <a:p>
            <a:pPr algn="ctr"/>
            <a:r>
              <a:rPr lang="ru-RU" sz="3200" b="1">
                <a:solidFill>
                  <a:srgbClr val="FFFF00"/>
                </a:solidFill>
              </a:rPr>
              <a:t>Несовместимость характеров. </a:t>
            </a:r>
          </a:p>
          <a:p>
            <a:pPr algn="ctr"/>
            <a:r>
              <a:rPr lang="ru-RU" sz="3200" b="1">
                <a:solidFill>
                  <a:srgbClr val="FFFF00"/>
                </a:solidFill>
              </a:rPr>
              <a:t>Неумение найти общий язык. </a:t>
            </a:r>
          </a:p>
          <a:p>
            <a:pPr algn="ctr"/>
            <a:r>
              <a:rPr lang="ru-RU" sz="3200" b="1">
                <a:solidFill>
                  <a:srgbClr val="FFFF00"/>
                </a:solidFill>
              </a:rPr>
              <a:t>Многие конфликты порождаются неурядицами в организации труда, авралами и т.д. </a:t>
            </a:r>
          </a:p>
          <a:p>
            <a:pPr algn="ctr" eaLnBrk="0" hangingPunct="0"/>
            <a:endParaRPr lang="ru-RU" sz="3200" b="1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6084" name="i-main-pic" descr="Картинка 306 из 245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00600" y="-990600"/>
            <a:ext cx="4343400" cy="7543800"/>
          </a:xfrm>
        </p:spPr>
        <p:txBody>
          <a:bodyPr/>
          <a:lstStyle/>
          <a:p>
            <a:r>
              <a:rPr lang="ru-RU" sz="4800" i="1">
                <a:solidFill>
                  <a:srgbClr val="DDE208"/>
                </a:solidFill>
              </a:rPr>
              <a:t>КОНФЛИКТ В ШКОЛЕ.</a:t>
            </a:r>
            <a:br>
              <a:rPr lang="ru-RU" sz="4800" i="1">
                <a:solidFill>
                  <a:srgbClr val="DDE208"/>
                </a:solidFill>
              </a:rPr>
            </a:br>
            <a:r>
              <a:rPr lang="ru-RU" sz="4800" i="1">
                <a:solidFill>
                  <a:srgbClr val="DDE208"/>
                </a:solidFill>
              </a:rPr>
              <a:t>ПУТИ ВЫХОДА ИЗ КОНФЛИКТНЫХ СИТУАЦИЙ</a:t>
            </a:r>
          </a:p>
        </p:txBody>
      </p:sp>
      <p:pic>
        <p:nvPicPr>
          <p:cNvPr id="4100" name="i-main-pic" descr="Картинка 266 из 10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304800" y="4038600"/>
            <a:ext cx="1005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E01E0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</p:txBody>
      </p:sp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-381000" y="5791200"/>
            <a:ext cx="95250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УЧИТЕЛЬ-УЧИТЕЛЬ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4" name="i-main-pic" descr="Картинка 742 из 1002"/>
          <p:cNvPicPr>
            <a:picLocks noChangeAspect="1" noChangeArrowheads="1"/>
          </p:cNvPicPr>
          <p:nvPr/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0" y="0"/>
            <a:ext cx="9144000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04800" y="5943600"/>
            <a:ext cx="8839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E01E0A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РЕБЁНОК-РОДИТЕЛИ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8308" name="i-main-pic" descr="Картинка 393 из 1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i-main-pic" descr="Картинка 32 из 10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500063"/>
            <a:ext cx="6000750" cy="22828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Основная  обязанность  родителей:</a:t>
            </a:r>
            <a:endParaRPr lang="ru-RU" sz="2400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*(а) следить  за  успеваемостью;</a:t>
            </a:r>
            <a:endParaRPr lang="ru-RU" sz="2400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*(б) воспитание  уважения  к  учителям;</a:t>
            </a:r>
            <a:endParaRPr lang="ru-RU" sz="2400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sz="2400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*(в) контроль  за  учебным  процессом</a:t>
            </a:r>
            <a:endParaRPr lang="ru-RU" sz="2400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42875" y="2286000"/>
          <a:ext cx="7429500" cy="335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357188"/>
            <a:ext cx="6715125" cy="14652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К  кому(куда)  бы  Вы  обратились.  Если  бы  возник  конфликт  у  ребёнка?</a:t>
            </a:r>
            <a:endParaRPr lang="ru-RU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                                     *к  кл.рук.                            *ни к кому</a:t>
            </a:r>
          </a:p>
          <a:p>
            <a:pPr eaLnBrk="0" hangingPunct="0"/>
            <a:r>
              <a:rPr lang="ru-RU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                                     *к  психологу                           *в  милицию</a:t>
            </a:r>
            <a:endParaRPr lang="ru-RU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  <a:p>
            <a:pPr eaLnBrk="0" hangingPunct="0"/>
            <a:r>
              <a:rPr lang="ru-RU" b="1" i="1">
                <a:solidFill>
                  <a:srgbClr val="FFFF00"/>
                </a:solidFill>
                <a:latin typeface="Arial Narrow" pitchFamily="34" charset="0"/>
                <a:ea typeface="Calibri" charset="-52"/>
                <a:cs typeface="Times New Roman" pitchFamily="18" charset="0"/>
              </a:rPr>
              <a:t>                                       *к  директору                    * к  психоаналитику</a:t>
            </a:r>
            <a:endParaRPr lang="ru-RU" b="1" i="1">
              <a:solidFill>
                <a:srgbClr val="FFFF00"/>
              </a:solidFill>
              <a:latin typeface="Arial" charset="0"/>
              <a:ea typeface="Calibri" charset="-52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1828800"/>
          <a:ext cx="9144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i-main-pic" descr="Картинка 73 из 1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9156" name="i-main-pic" descr="Картинка 338 из 1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914400"/>
            <a:ext cx="83820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9332" name="WordArt 4"/>
          <p:cNvSpPr>
            <a:spLocks noChangeArrowheads="1" noChangeShapeType="1" noTextEdit="1"/>
          </p:cNvSpPr>
          <p:nvPr/>
        </p:nvSpPr>
        <p:spPr bwMode="auto">
          <a:xfrm>
            <a:off x="533400" y="304800"/>
            <a:ext cx="80772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КОНФЛИКТЫ</a:t>
            </a:r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 flipH="1">
            <a:off x="2133600" y="1447800"/>
            <a:ext cx="1676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>
            <a:off x="4648200" y="1295400"/>
            <a:ext cx="1600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35" name="WordArt 7"/>
          <p:cNvSpPr>
            <a:spLocks noChangeArrowheads="1" noChangeShapeType="1" noTextEdit="1"/>
          </p:cNvSpPr>
          <p:nvPr/>
        </p:nvSpPr>
        <p:spPr bwMode="auto">
          <a:xfrm>
            <a:off x="0" y="2895600"/>
            <a:ext cx="41910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ПРОДУКТИВНЫЕ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(стимулирующие развитие 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отдельной </a:t>
            </a:r>
          </a:p>
          <a:p>
            <a:pPr algn="ctr"/>
            <a:r>
              <a:rPr lang="ru-RU" sz="32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личности)</a:t>
            </a:r>
          </a:p>
        </p:txBody>
      </p:sp>
      <p:sp>
        <p:nvSpPr>
          <p:cNvPr id="99336" name="WordArt 8"/>
          <p:cNvSpPr>
            <a:spLocks noChangeArrowheads="1" noChangeShapeType="1" noTextEdit="1"/>
          </p:cNvSpPr>
          <p:nvPr/>
        </p:nvSpPr>
        <p:spPr bwMode="auto">
          <a:xfrm>
            <a:off x="5181600" y="2743200"/>
            <a:ext cx="39624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ДЕСТРУКТИВНЫЕ</a:t>
            </a:r>
          </a:p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(усугубляют нарушение</a:t>
            </a:r>
          </a:p>
          <a:p>
            <a:pPr algn="ctr"/>
            <a:r>
              <a:rPr lang="ru-RU" sz="2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66003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взаимодействия)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360" name="Organization Chart 8"/>
          <p:cNvGraphicFramePr>
            <a:graphicFrameLocks/>
          </p:cNvGraphicFramePr>
          <p:nvPr>
            <p:ph type="dgm" idx="1"/>
          </p:nvPr>
        </p:nvGraphicFramePr>
        <p:xfrm>
          <a:off x="0" y="0"/>
          <a:ext cx="9144000" cy="6858000"/>
        </p:xfrm>
        <a:graphic>
          <a:graphicData uri="http://schemas.openxmlformats.org/drawingml/2006/compatibility">
            <com:legacyDrawing xmlns:com="http://schemas.openxmlformats.org/drawingml/2006/compatibility" spid="_x0000_s10036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z="4800">
                <a:solidFill>
                  <a:srgbClr val="FF0000"/>
                </a:solidFill>
              </a:rPr>
              <a:t>1 конфликтный период</a:t>
            </a:r>
            <a:r>
              <a:rPr lang="ru-RU" sz="4000">
                <a:solidFill>
                  <a:srgbClr val="FF0000"/>
                </a:solidFill>
              </a:rPr>
              <a:t/>
            </a:r>
            <a:br>
              <a:rPr lang="ru-RU" sz="4000">
                <a:solidFill>
                  <a:srgbClr val="FF0000"/>
                </a:solidFill>
              </a:rPr>
            </a:br>
            <a:endParaRPr lang="ru-RU" sz="400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r>
              <a:rPr lang="ru-RU" sz="3600" b="1">
                <a:solidFill>
                  <a:srgbClr val="FFFF00"/>
                </a:solidFill>
              </a:rPr>
              <a:t>Происходит в начальной школе, когда первоклассник переживает довольно сложный и даже болезненный этап в своей жизни: происходит смена игровой деятельности на учебную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5532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</a:t>
            </a:r>
            <a:r>
              <a:rPr lang="en-US" sz="3600" b="1">
                <a:solidFill>
                  <a:srgbClr val="FF0000"/>
                </a:solidFill>
              </a:rPr>
              <a:t>II</a:t>
            </a:r>
            <a:r>
              <a:rPr lang="ru-RU" sz="3600" b="1">
                <a:solidFill>
                  <a:srgbClr val="FF0000"/>
                </a:solidFill>
              </a:rPr>
              <a:t> КОНФЛИКТНЫЙ ПЕРИОД</a:t>
            </a:r>
          </a:p>
          <a:p>
            <a:pPr>
              <a:buFontTx/>
              <a:buNone/>
            </a:pPr>
            <a:endParaRPr lang="ru-RU" sz="36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sz="3600" b="1">
                <a:solidFill>
                  <a:srgbClr val="FFFF00"/>
                </a:solidFill>
              </a:rPr>
              <a:t>Переход в 5-й класс. На смену одному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FFFF00"/>
                </a:solidFill>
              </a:rPr>
              <a:t> учителю приходят несколько 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FFFF00"/>
                </a:solidFill>
              </a:rPr>
              <a:t>учителей-предметников, появляются 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FFFF00"/>
                </a:solidFill>
              </a:rPr>
              <a:t>новые учебные предметы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  </a:t>
            </a:r>
            <a:r>
              <a:rPr lang="en-US" b="1">
                <a:solidFill>
                  <a:srgbClr val="FF0000"/>
                </a:solidFill>
              </a:rPr>
              <a:t>III </a:t>
            </a:r>
            <a:r>
              <a:rPr lang="ru-RU" b="1">
                <a:solidFill>
                  <a:srgbClr val="FF0000"/>
                </a:solidFill>
              </a:rPr>
              <a:t> КОНФЛИКТНЫЙ ПЕРИОД</a:t>
            </a:r>
          </a:p>
          <a:p>
            <a:pPr>
              <a:buFontTx/>
              <a:buNone/>
            </a:pPr>
            <a:endParaRPr lang="ru-RU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   В начале 9 класса,когда нужно решить,что делать после его окончания</a:t>
            </a:r>
          </a:p>
          <a:p>
            <a:pPr>
              <a:buFontTx/>
              <a:buNone/>
            </a:pPr>
            <a:endParaRPr lang="ru-RU" b="1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ru-RU" b="1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        </a:t>
            </a:r>
            <a:r>
              <a:rPr lang="en-US" b="1">
                <a:solidFill>
                  <a:srgbClr val="FF0000"/>
                </a:solidFill>
              </a:rPr>
              <a:t>IY </a:t>
            </a:r>
            <a:r>
              <a:rPr lang="ru-RU" b="1">
                <a:solidFill>
                  <a:srgbClr val="FF0000"/>
                </a:solidFill>
              </a:rPr>
              <a:t>КОНФЛИКТНЫЙ ПЕРИОД</a:t>
            </a:r>
          </a:p>
          <a:p>
            <a:pPr>
              <a:buFontTx/>
              <a:buNone/>
            </a:pPr>
            <a:r>
              <a:rPr lang="ru-RU" b="1">
                <a:solidFill>
                  <a:srgbClr val="FFFF00"/>
                </a:solidFill>
              </a:rPr>
              <a:t>   Окончание школы, выбор будущей профессии, экзамены, начало личной жизни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ТИПЫ КОНФЛИКТНЫХ ЛИЧНОСТЕЙ</a:t>
            </a:r>
          </a:p>
        </p:txBody>
      </p:sp>
      <p:pic>
        <p:nvPicPr>
          <p:cNvPr id="107523" name="i-main-pic" descr="Картинка 282 из 1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454</TotalTime>
  <Words>1140</Words>
  <Application>Microsoft Office PowerPoint</Application>
  <PresentationFormat>Экран (4:3)</PresentationFormat>
  <Paragraphs>144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5" baseType="lpstr">
      <vt:lpstr>Arial</vt:lpstr>
      <vt:lpstr>Garamond</vt:lpstr>
      <vt:lpstr>Times New Roman</vt:lpstr>
      <vt:lpstr>Wingdings</vt:lpstr>
      <vt:lpstr>Cambria</vt:lpstr>
      <vt:lpstr>Calibri</vt:lpstr>
      <vt:lpstr>Arial Narrow</vt:lpstr>
      <vt:lpstr>Сотрудничество</vt:lpstr>
      <vt:lpstr>Слайд 1</vt:lpstr>
      <vt:lpstr>Слайд 2</vt:lpstr>
      <vt:lpstr>Слайд 3</vt:lpstr>
      <vt:lpstr>Слайд 4</vt:lpstr>
      <vt:lpstr>Слайд 5</vt:lpstr>
      <vt:lpstr>1 конфликтный период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КОНФЛИКТ В ШКОЛЕ. ПУТИ ВЫХОДА ИЗ КОНФЛИКТНЫХ СИТУАЦИЙ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РОМАН</cp:lastModifiedBy>
  <cp:revision>9</cp:revision>
  <cp:lastPrinted>1601-01-01T00:00:00Z</cp:lastPrinted>
  <dcterms:created xsi:type="dcterms:W3CDTF">1601-01-01T00:00:00Z</dcterms:created>
  <dcterms:modified xsi:type="dcterms:W3CDTF">2012-11-18T17:40:27Z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