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7" r:id="rId9"/>
    <p:sldId id="263" r:id="rId10"/>
    <p:sldId id="266" r:id="rId11"/>
    <p:sldId id="264" r:id="rId12"/>
    <p:sldId id="26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54DF41"/>
    <a:srgbClr val="1B9C06"/>
    <a:srgbClr val="006600"/>
    <a:srgbClr val="F6640A"/>
    <a:srgbClr val="CC6600"/>
    <a:srgbClr val="E59403"/>
    <a:srgbClr val="17A41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B106E36-FD25-4E2D-B0AA-010F637433A0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468560" y="1628800"/>
            <a:ext cx="3563888" cy="2160240"/>
          </a:xfrm>
        </p:spPr>
        <p:txBody>
          <a:bodyPr>
            <a:noAutofit/>
          </a:bodyPr>
          <a:lstStyle/>
          <a:p>
            <a:r>
              <a:rPr lang="ru-RU" sz="13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МЫ</a:t>
            </a:r>
            <a:endParaRPr lang="ru-RU" sz="13000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3718679"/>
            <a:ext cx="748883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 ЗА</a:t>
            </a:r>
            <a:r>
              <a:rPr lang="ru-RU" sz="66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17A41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безопасность на дорогах</a:t>
            </a:r>
            <a:endParaRPr lang="ru-RU" sz="6600" b="1" i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17A41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100"/>
                            </p:stCondLst>
                            <p:childTnLst>
                              <p:par>
                                <p:cTn id="11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88640"/>
            <a:ext cx="9144000" cy="6669360"/>
          </a:xfrm>
        </p:spPr>
        <p:txBody>
          <a:bodyPr>
            <a:normAutofit fontScale="25000" lnSpcReduction="20000"/>
          </a:bodyPr>
          <a:lstStyle/>
          <a:p>
            <a:pPr marL="578358" indent="-514350">
              <a:buFont typeface="+mj-lt"/>
              <a:buAutoNum type="arabicPeriod" startAt="5"/>
            </a:pPr>
            <a:r>
              <a:rPr lang="ru-RU" sz="7200" b="1" smtClean="0">
                <a:solidFill>
                  <a:srgbClr val="FFFF00"/>
                </a:solidFill>
              </a:rPr>
              <a:t>                                     </a:t>
            </a:r>
            <a:r>
              <a:rPr lang="ru-RU" sz="7200" b="1" dirty="0" smtClean="0">
                <a:solidFill>
                  <a:srgbClr val="FFFF00"/>
                </a:solidFill>
              </a:rPr>
              <a:t>Как правильно и безопасно перейти улицу после выхода из автобуса?</a:t>
            </a:r>
            <a:r>
              <a:rPr lang="ru-RU" sz="7200" dirty="0" smtClean="0"/>
              <a:t> </a:t>
            </a:r>
          </a:p>
          <a:p>
            <a:pPr marL="578358" indent="-514350">
              <a:buFont typeface="Wingdings" pitchFamily="2" charset="2"/>
              <a:buChar char="§"/>
            </a:pPr>
            <a:r>
              <a:rPr lang="ru-RU" sz="7200" dirty="0" smtClean="0"/>
              <a:t>подождать, когда транспорт отъедет </a:t>
            </a:r>
          </a:p>
          <a:p>
            <a:pPr marL="578358" indent="-514350">
              <a:buFont typeface="Wingdings" pitchFamily="2" charset="2"/>
              <a:buChar char="§"/>
            </a:pPr>
            <a:r>
              <a:rPr lang="ru-RU" sz="7200" dirty="0" smtClean="0"/>
              <a:t>сесть на капот другой машины, и попросить, чтобы перевезли </a:t>
            </a:r>
          </a:p>
          <a:p>
            <a:pPr marL="578358" indent="-514350">
              <a:buFont typeface="Wingdings" pitchFamily="2" charset="2"/>
              <a:buChar char="§"/>
            </a:pPr>
            <a:r>
              <a:rPr lang="ru-RU" sz="7200" dirty="0" smtClean="0"/>
              <a:t>перейти по пешеходному переходу </a:t>
            </a:r>
            <a:br>
              <a:rPr lang="ru-RU" sz="7200" dirty="0" smtClean="0"/>
            </a:br>
            <a:r>
              <a:rPr lang="ru-RU" sz="7200" dirty="0" smtClean="0"/>
              <a:t>                      </a:t>
            </a:r>
          </a:p>
          <a:p>
            <a:pPr marL="578358" indent="-514350">
              <a:buFont typeface="+mj-lt"/>
              <a:buAutoNum type="arabicPeriod" startAt="6"/>
            </a:pPr>
            <a:r>
              <a:rPr lang="ru-RU" sz="7200" b="1" dirty="0" smtClean="0">
                <a:solidFill>
                  <a:srgbClr val="FFFF00"/>
                </a:solidFill>
              </a:rPr>
              <a:t>                                      Дорогу можно переходить только на..? </a:t>
            </a:r>
          </a:p>
          <a:p>
            <a:pPr marL="578358" indent="-514350">
              <a:buFont typeface="Wingdings" pitchFamily="2" charset="2"/>
              <a:buChar char="§"/>
            </a:pPr>
            <a:r>
              <a:rPr lang="ru-RU" sz="7200" dirty="0" smtClean="0"/>
              <a:t>красный мигающий свет светофора</a:t>
            </a:r>
          </a:p>
          <a:p>
            <a:pPr marL="578358" indent="-514350">
              <a:buFont typeface="Wingdings" pitchFamily="2" charset="2"/>
              <a:buChar char="§"/>
            </a:pPr>
            <a:r>
              <a:rPr lang="ru-RU" sz="7200" dirty="0" smtClean="0"/>
              <a:t>мигающий свет</a:t>
            </a:r>
          </a:p>
          <a:p>
            <a:pPr marL="578358" indent="-514350">
              <a:buFont typeface="Wingdings" pitchFamily="2" charset="2"/>
              <a:buChar char="§"/>
            </a:pPr>
            <a:r>
              <a:rPr lang="ru-RU" sz="7200" dirty="0" smtClean="0"/>
              <a:t>зеленый свет</a:t>
            </a:r>
          </a:p>
          <a:p>
            <a:pPr marL="578358" indent="-514350">
              <a:buFont typeface="Wingdings" pitchFamily="2" charset="2"/>
              <a:buChar char="§"/>
            </a:pPr>
            <a:r>
              <a:rPr lang="ru-RU" sz="7200" dirty="0" smtClean="0"/>
              <a:t>желтый свет </a:t>
            </a:r>
            <a:br>
              <a:rPr lang="ru-RU" sz="7200" dirty="0" smtClean="0"/>
            </a:br>
            <a:endParaRPr lang="ru-RU" sz="7200" dirty="0" smtClean="0"/>
          </a:p>
          <a:p>
            <a:pPr marL="578358" indent="-514350">
              <a:buFont typeface="+mj-lt"/>
              <a:buAutoNum type="arabicPeriod" startAt="7"/>
            </a:pPr>
            <a:r>
              <a:rPr lang="ru-RU" sz="7200" b="1" dirty="0" smtClean="0">
                <a:solidFill>
                  <a:srgbClr val="FFFF00"/>
                </a:solidFill>
              </a:rPr>
              <a:t>                                        Для чего постовому нужен жезл? </a:t>
            </a:r>
          </a:p>
          <a:p>
            <a:pPr marL="578358" indent="-514350">
              <a:buFont typeface="Wingdings" pitchFamily="2" charset="2"/>
              <a:buChar char="§"/>
            </a:pPr>
            <a:r>
              <a:rPr lang="ru-RU" sz="7200" dirty="0" smtClean="0"/>
              <a:t>приветствовать знакомых</a:t>
            </a:r>
          </a:p>
          <a:p>
            <a:pPr marL="578358" indent="-514350">
              <a:buFont typeface="Wingdings" pitchFamily="2" charset="2"/>
              <a:buChar char="§"/>
            </a:pPr>
            <a:r>
              <a:rPr lang="ru-RU" sz="7200" dirty="0" smtClean="0"/>
              <a:t>регулировать дорожное движение</a:t>
            </a:r>
          </a:p>
          <a:p>
            <a:pPr marL="578358" indent="-514350">
              <a:buFont typeface="Wingdings" pitchFamily="2" charset="2"/>
              <a:buChar char="§"/>
            </a:pPr>
            <a:r>
              <a:rPr lang="ru-RU" sz="7200" dirty="0" smtClean="0"/>
              <a:t> отгонять мух</a:t>
            </a:r>
          </a:p>
          <a:p>
            <a:pPr marL="578358" indent="-514350">
              <a:buFont typeface="Wingdings" pitchFamily="2" charset="2"/>
              <a:buChar char="§"/>
            </a:pPr>
            <a:r>
              <a:rPr lang="ru-RU" sz="7200" dirty="0" smtClean="0"/>
              <a:t>для красоты </a:t>
            </a:r>
            <a:br>
              <a:rPr lang="ru-RU" sz="7200" dirty="0" smtClean="0"/>
            </a:br>
            <a:r>
              <a:rPr lang="ru-RU" sz="7200" dirty="0" smtClean="0"/>
              <a:t>  </a:t>
            </a:r>
          </a:p>
          <a:p>
            <a:pPr marL="578358" indent="-514350">
              <a:buFont typeface="+mj-lt"/>
              <a:buAutoNum type="arabicPeriod" startAt="8"/>
            </a:pPr>
            <a:r>
              <a:rPr lang="ru-RU" sz="7200" dirty="0" smtClean="0"/>
              <a:t>                                         </a:t>
            </a:r>
            <a:r>
              <a:rPr lang="ru-RU" sz="7200" b="1" dirty="0" smtClean="0">
                <a:solidFill>
                  <a:srgbClr val="FFFF00"/>
                </a:solidFill>
              </a:rPr>
              <a:t>Когда загорелся зеленый свет светофора, что Вы будете делать? </a:t>
            </a:r>
          </a:p>
          <a:p>
            <a:pPr marL="578358" indent="-514350">
              <a:buFont typeface="Wingdings" pitchFamily="2" charset="2"/>
              <a:buChar char="§"/>
            </a:pPr>
            <a:r>
              <a:rPr lang="ru-RU" sz="7200" dirty="0" smtClean="0"/>
              <a:t>пропустите всех старушек и даму с собачкой</a:t>
            </a:r>
          </a:p>
          <a:p>
            <a:pPr marL="578358" indent="-514350">
              <a:buFont typeface="Wingdings" pitchFamily="2" charset="2"/>
              <a:buChar char="§"/>
            </a:pPr>
            <a:r>
              <a:rPr lang="ru-RU" sz="7200" dirty="0" smtClean="0"/>
              <a:t>побежите со всех ног</a:t>
            </a:r>
          </a:p>
          <a:p>
            <a:pPr marL="578358" indent="-514350">
              <a:buFont typeface="Wingdings" pitchFamily="2" charset="2"/>
              <a:buChar char="§"/>
            </a:pPr>
            <a:r>
              <a:rPr lang="ru-RU" sz="7200" dirty="0" smtClean="0"/>
              <a:t>останетесь стоять на месте</a:t>
            </a:r>
          </a:p>
          <a:p>
            <a:pPr marL="578358" indent="-514350">
              <a:buFont typeface="Wingdings" pitchFamily="2" charset="2"/>
              <a:buChar char="§"/>
            </a:pPr>
            <a:r>
              <a:rPr lang="ru-RU" sz="7200" dirty="0" smtClean="0"/>
              <a:t>убедитесь, что все транспортные средства остановились, и перейдете дорогу. 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88640"/>
            <a:ext cx="4067944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   СВЕ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</a:rPr>
              <a:t>ТО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</a:rPr>
              <a:t>ФОР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600" dirty="0" smtClean="0">
                <a:latin typeface="Bookman Old Style" pitchFamily="18" charset="0"/>
              </a:rPr>
              <a:t>У любого перекрестка</a:t>
            </a:r>
            <a:br>
              <a:rPr lang="ru-RU" sz="1600" dirty="0" smtClean="0">
                <a:latin typeface="Bookman Old Style" pitchFamily="18" charset="0"/>
              </a:rPr>
            </a:br>
            <a:r>
              <a:rPr lang="ru-RU" sz="1600" dirty="0" smtClean="0">
                <a:latin typeface="Bookman Old Style" pitchFamily="18" charset="0"/>
              </a:rPr>
              <a:t>Нас встречает светофор</a:t>
            </a:r>
            <a:br>
              <a:rPr lang="ru-RU" sz="1600" dirty="0" smtClean="0">
                <a:latin typeface="Bookman Old Style" pitchFamily="18" charset="0"/>
              </a:rPr>
            </a:br>
            <a:r>
              <a:rPr lang="ru-RU" sz="1600" dirty="0" smtClean="0">
                <a:latin typeface="Bookman Old Style" pitchFamily="18" charset="0"/>
              </a:rPr>
              <a:t>И заводит очень просто</a:t>
            </a:r>
            <a:br>
              <a:rPr lang="ru-RU" sz="1600" dirty="0" smtClean="0">
                <a:latin typeface="Bookman Old Style" pitchFamily="18" charset="0"/>
              </a:rPr>
            </a:br>
            <a:r>
              <a:rPr lang="ru-RU" sz="1600" dirty="0" smtClean="0">
                <a:latin typeface="Bookman Old Style" pitchFamily="18" charset="0"/>
              </a:rPr>
              <a:t>С пешеходом разговор:</a:t>
            </a:r>
            <a:br>
              <a:rPr lang="ru-RU" sz="1600" dirty="0" smtClean="0">
                <a:latin typeface="Bookman Old Style" pitchFamily="18" charset="0"/>
              </a:rPr>
            </a:br>
            <a:r>
              <a:rPr lang="ru-RU" sz="1600" dirty="0" err="1" smtClean="0">
                <a:latin typeface="Bookman Old Style" pitchFamily="18" charset="0"/>
              </a:rPr>
              <a:t>Cвет</a:t>
            </a:r>
            <a:r>
              <a:rPr lang="ru-RU" sz="1600" dirty="0" smtClean="0">
                <a:latin typeface="Bookman Old Style" pitchFamily="18" charset="0"/>
              </a:rPr>
              <a:t> зеленый- проходи!</a:t>
            </a:r>
            <a:br>
              <a:rPr lang="ru-RU" sz="1600" dirty="0" smtClean="0">
                <a:latin typeface="Bookman Old Style" pitchFamily="18" charset="0"/>
              </a:rPr>
            </a:br>
            <a:r>
              <a:rPr lang="ru-RU" sz="1600" dirty="0" smtClean="0">
                <a:latin typeface="Bookman Old Style" pitchFamily="18" charset="0"/>
              </a:rPr>
              <a:t>Желтый - лучше подожди!</a:t>
            </a:r>
            <a:br>
              <a:rPr lang="ru-RU" sz="1600" dirty="0" smtClean="0">
                <a:latin typeface="Bookman Old Style" pitchFamily="18" charset="0"/>
              </a:rPr>
            </a:br>
            <a:r>
              <a:rPr lang="ru-RU" sz="1600" dirty="0" smtClean="0">
                <a:latin typeface="Bookman Old Style" pitchFamily="18" charset="0"/>
              </a:rPr>
              <a:t>Если свет зажжется красный -</a:t>
            </a:r>
            <a:br>
              <a:rPr lang="ru-RU" sz="1600" dirty="0" smtClean="0">
                <a:latin typeface="Bookman Old Style" pitchFamily="18" charset="0"/>
              </a:rPr>
            </a:br>
            <a:r>
              <a:rPr lang="ru-RU" sz="1600" dirty="0" smtClean="0">
                <a:latin typeface="Bookman Old Style" pitchFamily="18" charset="0"/>
              </a:rPr>
              <a:t>Значит,</a:t>
            </a:r>
            <a:br>
              <a:rPr lang="ru-RU" sz="1600" dirty="0" smtClean="0">
                <a:latin typeface="Bookman Old Style" pitchFamily="18" charset="0"/>
              </a:rPr>
            </a:br>
            <a:r>
              <a:rPr lang="ru-RU" sz="1600" dirty="0" smtClean="0">
                <a:latin typeface="Bookman Old Style" pitchFamily="18" charset="0"/>
              </a:rPr>
              <a:t>Двигаться опасно!</a:t>
            </a:r>
            <a:br>
              <a:rPr lang="ru-RU" sz="1600" dirty="0" smtClean="0">
                <a:latin typeface="Bookman Old Style" pitchFamily="18" charset="0"/>
              </a:rPr>
            </a:br>
            <a:r>
              <a:rPr lang="ru-RU" sz="1600" dirty="0" smtClean="0">
                <a:latin typeface="Bookman Old Style" pitchFamily="18" charset="0"/>
              </a:rPr>
              <a:t>Стой!</a:t>
            </a:r>
            <a:br>
              <a:rPr lang="ru-RU" sz="1600" dirty="0" smtClean="0">
                <a:latin typeface="Bookman Old Style" pitchFamily="18" charset="0"/>
              </a:rPr>
            </a:br>
            <a:r>
              <a:rPr lang="ru-RU" sz="1600" dirty="0" smtClean="0">
                <a:latin typeface="Bookman Old Style" pitchFamily="18" charset="0"/>
              </a:rPr>
              <a:t>Пускай пройдет трамвай,</a:t>
            </a:r>
            <a:br>
              <a:rPr lang="ru-RU" sz="1600" dirty="0" smtClean="0">
                <a:latin typeface="Bookman Old Style" pitchFamily="18" charset="0"/>
              </a:rPr>
            </a:br>
            <a:r>
              <a:rPr lang="ru-RU" sz="1600" dirty="0" smtClean="0">
                <a:latin typeface="Bookman Old Style" pitchFamily="18" charset="0"/>
              </a:rPr>
              <a:t>наберись терпенья.</a:t>
            </a:r>
            <a:br>
              <a:rPr lang="ru-RU" sz="1600" dirty="0" smtClean="0">
                <a:latin typeface="Bookman Old Style" pitchFamily="18" charset="0"/>
              </a:rPr>
            </a:br>
            <a:r>
              <a:rPr lang="ru-RU" sz="1600" dirty="0" err="1" smtClean="0">
                <a:latin typeface="Bookman Old Style" pitchFamily="18" charset="0"/>
              </a:rPr>
              <a:t>Узучай</a:t>
            </a:r>
            <a:r>
              <a:rPr lang="ru-RU" sz="1600" dirty="0" smtClean="0">
                <a:latin typeface="Bookman Old Style" pitchFamily="18" charset="0"/>
              </a:rPr>
              <a:t> и уважай правила движенья.</a:t>
            </a:r>
            <a:br>
              <a:rPr lang="ru-RU" sz="1600" dirty="0" smtClean="0">
                <a:latin typeface="Bookman Old Style" pitchFamily="18" charset="0"/>
              </a:rPr>
            </a:br>
            <a:r>
              <a:rPr lang="ru-RU" sz="1600" b="1" dirty="0" smtClean="0"/>
              <a:t> </a:t>
            </a:r>
            <a:endParaRPr lang="ru-RU" sz="1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047656" y="188640"/>
            <a:ext cx="3096344" cy="646330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200" dirty="0" smtClean="0">
                <a:ln w="17780" cmpd="sng">
                  <a:solidFill>
                    <a:schemeClr val="bg1">
                      <a:lumMod val="65000"/>
                      <a:lumOff val="35000"/>
                    </a:schemeClr>
                  </a:solidFill>
                  <a:prstDash val="solid"/>
                  <a:miter lim="800000"/>
                </a:ln>
                <a:solidFill>
                  <a:srgbClr val="FF3399"/>
                </a:solidFill>
                <a:latin typeface="Monotype Corsiva" pitchFamily="66" charset="0"/>
                <a:cs typeface="Arial" pitchFamily="34" charset="0"/>
              </a:rPr>
              <a:t>СКВЕРНАЯ ИСТОРИЯ</a:t>
            </a:r>
            <a:r>
              <a:rPr lang="ru-RU" sz="3200" dirty="0" smtClean="0">
                <a:ln w="17780" cmpd="sng">
                  <a:solidFill>
                    <a:schemeClr val="bg1">
                      <a:lumMod val="65000"/>
                      <a:lumOff val="3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Monotype Corsiva" pitchFamily="66" charset="0"/>
                <a:cs typeface="Arial" pitchFamily="34" charset="0"/>
              </a:rPr>
              <a:t> </a:t>
            </a:r>
            <a:r>
              <a:rPr lang="ru-RU" sz="1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/>
            </a:r>
            <a:br>
              <a:rPr lang="ru-RU" sz="1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</a:br>
            <a:r>
              <a:rPr lang="ru-RU" sz="1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 </a:t>
            </a:r>
            <a:r>
              <a:rPr lang="ru-RU" sz="1400" b="1" i="1" dirty="0" err="1" smtClean="0">
                <a:ln w="50800"/>
                <a:solidFill>
                  <a:srgbClr val="FFFF00"/>
                </a:solidFill>
                <a:latin typeface="Bookman Old Style" pitchFamily="18" charset="0"/>
              </a:rPr>
              <a:t>Движньем</a:t>
            </a:r>
            <a:r>
              <a:rPr lang="ru-RU" sz="1400" b="1" i="1" dirty="0" smtClean="0">
                <a:ln w="50800"/>
                <a:solidFill>
                  <a:srgbClr val="FFFF00"/>
                </a:solidFill>
                <a:latin typeface="Bookman Old Style" pitchFamily="18" charset="0"/>
              </a:rPr>
              <a:t>  полон город -</a:t>
            </a:r>
            <a:br>
              <a:rPr lang="ru-RU" sz="1400" b="1" i="1" dirty="0" smtClean="0">
                <a:ln w="50800"/>
                <a:solidFill>
                  <a:srgbClr val="FFFF00"/>
                </a:solidFill>
                <a:latin typeface="Bookman Old Style" pitchFamily="18" charset="0"/>
              </a:rPr>
            </a:br>
            <a:r>
              <a:rPr lang="ru-RU" sz="1400" b="1" i="1" dirty="0" smtClean="0">
                <a:ln w="50800"/>
                <a:solidFill>
                  <a:srgbClr val="FFFF00"/>
                </a:solidFill>
                <a:latin typeface="Bookman Old Style" pitchFamily="18" charset="0"/>
              </a:rPr>
              <a:t>Бегут машины в ряд,</a:t>
            </a:r>
            <a:br>
              <a:rPr lang="ru-RU" sz="1400" b="1" i="1" dirty="0" smtClean="0">
                <a:ln w="50800"/>
                <a:solidFill>
                  <a:srgbClr val="FFFF00"/>
                </a:solidFill>
                <a:latin typeface="Bookman Old Style" pitchFamily="18" charset="0"/>
              </a:rPr>
            </a:br>
            <a:r>
              <a:rPr lang="ru-RU" sz="1400" b="1" i="1" dirty="0" smtClean="0">
                <a:ln w="50800"/>
                <a:solidFill>
                  <a:srgbClr val="FFFF00"/>
                </a:solidFill>
                <a:latin typeface="Bookman Old Style" pitchFamily="18" charset="0"/>
              </a:rPr>
              <a:t>Цветные светофоры и день и ночь горят.</a:t>
            </a:r>
            <a:br>
              <a:rPr lang="ru-RU" sz="1400" b="1" i="1" dirty="0" smtClean="0">
                <a:ln w="50800"/>
                <a:solidFill>
                  <a:srgbClr val="FFFF00"/>
                </a:solidFill>
                <a:latin typeface="Bookman Old Style" pitchFamily="18" charset="0"/>
              </a:rPr>
            </a:br>
            <a:r>
              <a:rPr lang="ru-RU" sz="1400" b="1" i="1" dirty="0" smtClean="0">
                <a:ln w="50800"/>
                <a:solidFill>
                  <a:srgbClr val="FFFF00"/>
                </a:solidFill>
                <a:latin typeface="Bookman Old Style" pitchFamily="18" charset="0"/>
              </a:rPr>
              <a:t>И там , где днем трамваи</a:t>
            </a:r>
            <a:br>
              <a:rPr lang="ru-RU" sz="1400" b="1" i="1" dirty="0" smtClean="0">
                <a:ln w="50800"/>
                <a:solidFill>
                  <a:srgbClr val="FFFF00"/>
                </a:solidFill>
                <a:latin typeface="Bookman Old Style" pitchFamily="18" charset="0"/>
              </a:rPr>
            </a:br>
            <a:r>
              <a:rPr lang="ru-RU" sz="1400" b="1" i="1" dirty="0" smtClean="0">
                <a:ln w="50800"/>
                <a:solidFill>
                  <a:srgbClr val="FFFF00"/>
                </a:solidFill>
                <a:latin typeface="Bookman Old Style" pitchFamily="18" charset="0"/>
              </a:rPr>
              <a:t>Звенят со всех сторон,</a:t>
            </a:r>
            <a:br>
              <a:rPr lang="ru-RU" sz="1400" b="1" i="1" dirty="0" smtClean="0">
                <a:ln w="50800"/>
                <a:solidFill>
                  <a:srgbClr val="FFFF00"/>
                </a:solidFill>
                <a:latin typeface="Bookman Old Style" pitchFamily="18" charset="0"/>
              </a:rPr>
            </a:br>
            <a:r>
              <a:rPr lang="ru-RU" sz="1400" b="1" i="1" dirty="0" smtClean="0">
                <a:ln w="50800"/>
                <a:solidFill>
                  <a:srgbClr val="FFFF00"/>
                </a:solidFill>
                <a:latin typeface="Bookman Old Style" pitchFamily="18" charset="0"/>
              </a:rPr>
              <a:t>Нельзя ходить зевая,</a:t>
            </a:r>
            <a:br>
              <a:rPr lang="ru-RU" sz="1400" b="1" i="1" dirty="0" smtClean="0">
                <a:ln w="50800"/>
                <a:solidFill>
                  <a:srgbClr val="FFFF00"/>
                </a:solidFill>
                <a:latin typeface="Bookman Old Style" pitchFamily="18" charset="0"/>
              </a:rPr>
            </a:br>
            <a:r>
              <a:rPr lang="ru-RU" sz="1400" b="1" i="1" dirty="0" smtClean="0">
                <a:ln w="50800"/>
                <a:solidFill>
                  <a:srgbClr val="FFFF00"/>
                </a:solidFill>
                <a:latin typeface="Bookman Old Style" pitchFamily="18" charset="0"/>
              </a:rPr>
              <a:t>Нельзя считать ворон.</a:t>
            </a:r>
            <a:br>
              <a:rPr lang="ru-RU" sz="1400" b="1" i="1" dirty="0" smtClean="0">
                <a:ln w="50800"/>
                <a:solidFill>
                  <a:srgbClr val="FFFF00"/>
                </a:solidFill>
                <a:latin typeface="Bookman Old Style" pitchFamily="18" charset="0"/>
              </a:rPr>
            </a:br>
            <a:r>
              <a:rPr lang="ru-RU" sz="1400" b="1" i="1" dirty="0" smtClean="0">
                <a:ln w="50800"/>
                <a:solidFill>
                  <a:srgbClr val="FFFF00"/>
                </a:solidFill>
                <a:latin typeface="Bookman Old Style" pitchFamily="18" charset="0"/>
              </a:rPr>
              <a:t>Но кто при красном свете</a:t>
            </a:r>
            <a:br>
              <a:rPr lang="ru-RU" sz="1400" b="1" i="1" dirty="0" smtClean="0">
                <a:ln w="50800"/>
                <a:solidFill>
                  <a:srgbClr val="FFFF00"/>
                </a:solidFill>
                <a:latin typeface="Bookman Old Style" pitchFamily="18" charset="0"/>
              </a:rPr>
            </a:br>
            <a:r>
              <a:rPr lang="ru-RU" sz="1400" b="1" i="1" dirty="0" smtClean="0">
                <a:ln w="50800"/>
                <a:solidFill>
                  <a:srgbClr val="FFFF00"/>
                </a:solidFill>
                <a:latin typeface="Bookman Old Style" pitchFamily="18" charset="0"/>
              </a:rPr>
              <a:t>Шагает напрямик?</a:t>
            </a:r>
            <a:br>
              <a:rPr lang="ru-RU" sz="1400" b="1" i="1" dirty="0" smtClean="0">
                <a:ln w="50800"/>
                <a:solidFill>
                  <a:srgbClr val="FFFF00"/>
                </a:solidFill>
                <a:latin typeface="Bookman Old Style" pitchFamily="18" charset="0"/>
              </a:rPr>
            </a:br>
            <a:r>
              <a:rPr lang="ru-RU" sz="1400" b="1" i="1" dirty="0" smtClean="0">
                <a:ln w="50800"/>
                <a:solidFill>
                  <a:srgbClr val="FFFF00"/>
                </a:solidFill>
                <a:latin typeface="Bookman Old Style" pitchFamily="18" charset="0"/>
              </a:rPr>
              <a:t>А это мальчик Петя -</a:t>
            </a:r>
            <a:br>
              <a:rPr lang="ru-RU" sz="1400" b="1" i="1" dirty="0" smtClean="0">
                <a:ln w="50800"/>
                <a:solidFill>
                  <a:srgbClr val="FFFF00"/>
                </a:solidFill>
                <a:latin typeface="Bookman Old Style" pitchFamily="18" charset="0"/>
              </a:rPr>
            </a:br>
            <a:r>
              <a:rPr lang="ru-RU" sz="1400" b="1" i="1" dirty="0" smtClean="0">
                <a:ln w="50800"/>
                <a:solidFill>
                  <a:srgbClr val="FFFF00"/>
                </a:solidFill>
                <a:latin typeface="Bookman Old Style" pitchFamily="18" charset="0"/>
              </a:rPr>
              <a:t>Хвастун и озорник.</a:t>
            </a:r>
            <a:br>
              <a:rPr lang="ru-RU" sz="1400" b="1" i="1" dirty="0" smtClean="0">
                <a:ln w="50800"/>
                <a:solidFill>
                  <a:srgbClr val="FFFF00"/>
                </a:solidFill>
                <a:latin typeface="Bookman Old Style" pitchFamily="18" charset="0"/>
              </a:rPr>
            </a:br>
            <a:r>
              <a:rPr lang="ru-RU" sz="1400" b="1" i="1" dirty="0" smtClean="0">
                <a:ln w="50800"/>
                <a:solidFill>
                  <a:srgbClr val="FFFF00"/>
                </a:solidFill>
                <a:latin typeface="Bookman Old Style" pitchFamily="18" charset="0"/>
              </a:rPr>
              <a:t>Волнуются шоферы,</a:t>
            </a:r>
            <a:br>
              <a:rPr lang="ru-RU" sz="1400" b="1" i="1" dirty="0" smtClean="0">
                <a:ln w="50800"/>
                <a:solidFill>
                  <a:srgbClr val="FFFF00"/>
                </a:solidFill>
                <a:latin typeface="Bookman Old Style" pitchFamily="18" charset="0"/>
              </a:rPr>
            </a:br>
            <a:r>
              <a:rPr lang="ru-RU" sz="1400" b="1" i="1" dirty="0" smtClean="0">
                <a:ln w="50800"/>
                <a:solidFill>
                  <a:srgbClr val="FFFF00"/>
                </a:solidFill>
                <a:latin typeface="Bookman Old Style" pitchFamily="18" charset="0"/>
              </a:rPr>
              <a:t>Во все гудки гудят, </a:t>
            </a:r>
            <a:br>
              <a:rPr lang="ru-RU" sz="1400" b="1" i="1" dirty="0" smtClean="0">
                <a:ln w="50800"/>
                <a:solidFill>
                  <a:srgbClr val="FFFF00"/>
                </a:solidFill>
                <a:latin typeface="Bookman Old Style" pitchFamily="18" charset="0"/>
              </a:rPr>
            </a:br>
            <a:r>
              <a:rPr lang="ru-RU" sz="1400" b="1" i="1" dirty="0" smtClean="0">
                <a:ln w="50800"/>
                <a:solidFill>
                  <a:srgbClr val="FFFF00"/>
                </a:solidFill>
                <a:latin typeface="Bookman Old Style" pitchFamily="18" charset="0"/>
              </a:rPr>
              <a:t>Колеса и моторы</a:t>
            </a:r>
            <a:br>
              <a:rPr lang="ru-RU" sz="1400" b="1" i="1" dirty="0" smtClean="0">
                <a:ln w="50800"/>
                <a:solidFill>
                  <a:srgbClr val="FFFF00"/>
                </a:solidFill>
                <a:latin typeface="Bookman Old Style" pitchFamily="18" charset="0"/>
              </a:rPr>
            </a:br>
            <a:r>
              <a:rPr lang="ru-RU" sz="1400" b="1" i="1" dirty="0" smtClean="0">
                <a:ln w="50800"/>
                <a:solidFill>
                  <a:srgbClr val="FFFF00"/>
                </a:solidFill>
                <a:latin typeface="Bookman Old Style" pitchFamily="18" charset="0"/>
              </a:rPr>
              <a:t>Остановить хотят.</a:t>
            </a:r>
            <a:br>
              <a:rPr lang="ru-RU" sz="1400" b="1" i="1" dirty="0" smtClean="0">
                <a:ln w="50800"/>
                <a:solidFill>
                  <a:srgbClr val="FFFF00"/>
                </a:solidFill>
                <a:latin typeface="Bookman Old Style" pitchFamily="18" charset="0"/>
              </a:rPr>
            </a:br>
            <a:r>
              <a:rPr lang="ru-RU" sz="1400" b="1" i="1" dirty="0" smtClean="0">
                <a:ln w="50800"/>
                <a:solidFill>
                  <a:srgbClr val="FFFF00"/>
                </a:solidFill>
                <a:latin typeface="Bookman Old Style" pitchFamily="18" charset="0"/>
              </a:rPr>
              <a:t>Свернул водитель круто,</a:t>
            </a:r>
            <a:br>
              <a:rPr lang="ru-RU" sz="1400" b="1" i="1" dirty="0" smtClean="0">
                <a:ln w="50800"/>
                <a:solidFill>
                  <a:srgbClr val="FFFF00"/>
                </a:solidFill>
                <a:latin typeface="Bookman Old Style" pitchFamily="18" charset="0"/>
              </a:rPr>
            </a:br>
            <a:r>
              <a:rPr lang="ru-RU" sz="1400" b="1" i="1" dirty="0" smtClean="0">
                <a:ln w="50800"/>
                <a:solidFill>
                  <a:srgbClr val="FFFF00"/>
                </a:solidFill>
                <a:latin typeface="Bookman Old Style" pitchFamily="18" charset="0"/>
              </a:rPr>
              <a:t>Вспотел как никогда:</a:t>
            </a:r>
            <a:br>
              <a:rPr lang="ru-RU" sz="1400" b="1" i="1" dirty="0" smtClean="0">
                <a:ln w="50800"/>
                <a:solidFill>
                  <a:srgbClr val="FFFF00"/>
                </a:solidFill>
                <a:latin typeface="Bookman Old Style" pitchFamily="18" charset="0"/>
              </a:rPr>
            </a:br>
            <a:r>
              <a:rPr lang="ru-RU" sz="1400" b="1" i="1" dirty="0" smtClean="0">
                <a:ln w="50800"/>
                <a:solidFill>
                  <a:srgbClr val="FFFF00"/>
                </a:solidFill>
                <a:latin typeface="Bookman Old Style" pitchFamily="18" charset="0"/>
              </a:rPr>
              <a:t>Еще  одна секунда -</a:t>
            </a:r>
            <a:br>
              <a:rPr lang="ru-RU" sz="1400" b="1" i="1" dirty="0" smtClean="0">
                <a:ln w="50800"/>
                <a:solidFill>
                  <a:srgbClr val="FFFF00"/>
                </a:solidFill>
                <a:latin typeface="Bookman Old Style" pitchFamily="18" charset="0"/>
              </a:rPr>
            </a:br>
            <a:r>
              <a:rPr lang="ru-RU" sz="1400" b="1" i="1" dirty="0" smtClean="0">
                <a:ln w="50800"/>
                <a:solidFill>
                  <a:srgbClr val="FFFF00"/>
                </a:solidFill>
                <a:latin typeface="Bookman Old Style" pitchFamily="18" charset="0"/>
              </a:rPr>
              <a:t>Случилась бы беда.</a:t>
            </a:r>
            <a:br>
              <a:rPr lang="ru-RU" sz="1400" b="1" i="1" dirty="0" smtClean="0">
                <a:ln w="50800"/>
                <a:solidFill>
                  <a:srgbClr val="FFFF00"/>
                </a:solidFill>
                <a:latin typeface="Bookman Old Style" pitchFamily="18" charset="0"/>
              </a:rPr>
            </a:br>
            <a:r>
              <a:rPr lang="ru-RU" sz="1400" b="1" i="1" dirty="0" smtClean="0">
                <a:ln w="50800"/>
                <a:solidFill>
                  <a:srgbClr val="FFFF00"/>
                </a:solidFill>
                <a:latin typeface="Bookman Old Style" pitchFamily="18" charset="0"/>
              </a:rPr>
              <a:t>И взрослые и дети</a:t>
            </a:r>
            <a:br>
              <a:rPr lang="ru-RU" sz="1400" b="1" i="1" dirty="0" smtClean="0">
                <a:ln w="50800"/>
                <a:solidFill>
                  <a:srgbClr val="FFFF00"/>
                </a:solidFill>
                <a:latin typeface="Bookman Old Style" pitchFamily="18" charset="0"/>
              </a:rPr>
            </a:br>
            <a:r>
              <a:rPr lang="ru-RU" sz="1400" b="1" i="1" dirty="0" smtClean="0">
                <a:ln w="50800"/>
                <a:solidFill>
                  <a:srgbClr val="FFFF00"/>
                </a:solidFill>
                <a:latin typeface="Bookman Old Style" pitchFamily="18" charset="0"/>
              </a:rPr>
              <a:t>Едва сдержали крик:</a:t>
            </a:r>
            <a:br>
              <a:rPr lang="ru-RU" sz="1400" b="1" i="1" dirty="0" smtClean="0">
                <a:ln w="50800"/>
                <a:solidFill>
                  <a:srgbClr val="FFFF00"/>
                </a:solidFill>
                <a:latin typeface="Bookman Old Style" pitchFamily="18" charset="0"/>
              </a:rPr>
            </a:br>
            <a:r>
              <a:rPr lang="ru-RU" sz="1400" b="1" i="1" dirty="0" smtClean="0">
                <a:ln w="50800"/>
                <a:solidFill>
                  <a:srgbClr val="FFFF00"/>
                </a:solidFill>
                <a:latin typeface="Bookman Old Style" pitchFamily="18" charset="0"/>
              </a:rPr>
              <a:t>Чуть не убит был Петя -</a:t>
            </a:r>
            <a:br>
              <a:rPr lang="ru-RU" sz="1400" b="1" i="1" dirty="0" smtClean="0">
                <a:ln w="50800"/>
                <a:solidFill>
                  <a:srgbClr val="FFFF00"/>
                </a:solidFill>
                <a:latin typeface="Bookman Old Style" pitchFamily="18" charset="0"/>
              </a:rPr>
            </a:br>
            <a:r>
              <a:rPr lang="ru-RU" sz="1400" b="1" i="1" dirty="0" smtClean="0">
                <a:ln w="50800"/>
                <a:solidFill>
                  <a:srgbClr val="FFFF00"/>
                </a:solidFill>
                <a:latin typeface="Bookman Old Style" pitchFamily="18" charset="0"/>
              </a:rPr>
              <a:t>Хвастун и озорник...</a:t>
            </a:r>
            <a:r>
              <a:rPr lang="ru-RU" sz="1400" b="1" dirty="0" smtClean="0">
                <a:ln w="50800"/>
                <a:solidFill>
                  <a:srgbClr val="FFFF00"/>
                </a:solidFill>
              </a:rPr>
              <a:t/>
            </a:r>
            <a:br>
              <a:rPr lang="ru-RU" sz="1400" b="1" dirty="0" smtClean="0">
                <a:ln w="50800"/>
                <a:solidFill>
                  <a:srgbClr val="FFFF00"/>
                </a:solidFill>
              </a:rPr>
            </a:br>
            <a:r>
              <a:rPr lang="ru-RU" sz="1400" b="1" dirty="0" smtClean="0">
                <a:ln w="50800"/>
                <a:solidFill>
                  <a:srgbClr val="FFFF00"/>
                </a:solidFill>
              </a:rPr>
              <a:t> </a:t>
            </a:r>
            <a:endParaRPr lang="ru-RU" sz="1400" b="1" dirty="0">
              <a:ln w="50800"/>
              <a:solidFill>
                <a:srgbClr val="FFFF00"/>
              </a:solidFill>
            </a:endParaRPr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395536" y="4293096"/>
            <a:ext cx="2808312" cy="230832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cs typeface="Arial" pitchFamily="34" charset="0"/>
              </a:rPr>
              <a:t>      ПЕШЕХОД 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Verdana" pitchFamily="34" charset="0"/>
                <a:cs typeface="Arial" pitchFamily="34" charset="0"/>
              </a:rPr>
              <a:t>  </a:t>
            </a:r>
            <a:r>
              <a:rPr kumimoji="0" lang="ru-RU" sz="7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Verdana" pitchFamily="34" charset="0"/>
                <a:cs typeface="Arial" pitchFamily="34" charset="0"/>
              </a:rPr>
              <a:t> 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Verdana" pitchFamily="34" charset="0"/>
                <a:cs typeface="Arial" pitchFamily="34" charset="0"/>
              </a:rPr>
              <a:t>     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Verdana" pitchFamily="34" charset="0"/>
                <a:cs typeface="Arial" pitchFamily="34" charset="0"/>
              </a:rPr>
              <a:t> 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1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pitchFamily="34" charset="0"/>
              </a:rPr>
              <a:t>Отгадайте, кто идет?</a:t>
            </a:r>
            <a:br>
              <a:rPr kumimoji="0" lang="ru-RU" sz="1000" b="1" i="1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pitchFamily="34" charset="0"/>
              </a:rPr>
            </a:br>
            <a:r>
              <a:rPr kumimoji="0" lang="ru-RU" sz="1000" b="1" i="1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pitchFamily="34" charset="0"/>
              </a:rPr>
              <a:t>Ну конечно, пешеход!</a:t>
            </a:r>
            <a:br>
              <a:rPr kumimoji="0" lang="ru-RU" sz="1000" b="1" i="1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pitchFamily="34" charset="0"/>
              </a:rPr>
            </a:br>
            <a:r>
              <a:rPr kumimoji="0" lang="ru-RU" sz="1000" b="1" i="1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pitchFamily="34" charset="0"/>
              </a:rPr>
              <a:t>Пешеходом станет каждый,</a:t>
            </a:r>
            <a:br>
              <a:rPr kumimoji="0" lang="ru-RU" sz="1000" b="1" i="1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pitchFamily="34" charset="0"/>
              </a:rPr>
            </a:br>
            <a:r>
              <a:rPr kumimoji="0" lang="ru-RU" sz="1000" b="1" i="1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pitchFamily="34" charset="0"/>
              </a:rPr>
              <a:t>Кто пешком пойдет в поход.</a:t>
            </a:r>
            <a:br>
              <a:rPr kumimoji="0" lang="ru-RU" sz="1000" b="1" i="1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pitchFamily="34" charset="0"/>
              </a:rPr>
            </a:br>
            <a:r>
              <a:rPr kumimoji="0" lang="ru-RU" sz="1000" b="1" i="1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pitchFamily="34" charset="0"/>
              </a:rPr>
              <a:t>Пешеходная дорожка</a:t>
            </a:r>
            <a:br>
              <a:rPr kumimoji="0" lang="ru-RU" sz="1000" b="1" i="1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pitchFamily="34" charset="0"/>
              </a:rPr>
            </a:br>
            <a:r>
              <a:rPr kumimoji="0" lang="ru-RU" sz="1000" b="1" i="1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pitchFamily="34" charset="0"/>
              </a:rPr>
              <a:t>От машин его спасет,</a:t>
            </a:r>
            <a:br>
              <a:rPr kumimoji="0" lang="ru-RU" sz="1000" b="1" i="1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pitchFamily="34" charset="0"/>
              </a:rPr>
            </a:br>
            <a:r>
              <a:rPr kumimoji="0" lang="ru-RU" sz="1000" b="1" i="1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pitchFamily="34" charset="0"/>
              </a:rPr>
              <a:t>Ведь ходить по той дорожке</a:t>
            </a:r>
            <a:br>
              <a:rPr kumimoji="0" lang="ru-RU" sz="1000" b="1" i="1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pitchFamily="34" charset="0"/>
              </a:rPr>
            </a:br>
            <a:r>
              <a:rPr kumimoji="0" lang="ru-RU" sz="1000" b="1" i="1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pitchFamily="34" charset="0"/>
              </a:rPr>
              <a:t>Может только пешеход!</a:t>
            </a:r>
            <a:br>
              <a:rPr kumimoji="0" lang="ru-RU" sz="1000" b="1" i="1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pitchFamily="34" charset="0"/>
              </a:rPr>
            </a:br>
            <a:r>
              <a:rPr kumimoji="0" lang="ru-RU" sz="1000" b="1" i="1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pitchFamily="34" charset="0"/>
              </a:rPr>
              <a:t>Я иду по тротуару,</a:t>
            </a:r>
            <a:br>
              <a:rPr kumimoji="0" lang="ru-RU" sz="1000" b="1" i="1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pitchFamily="34" charset="0"/>
              </a:rPr>
            </a:br>
            <a:r>
              <a:rPr kumimoji="0" lang="ru-RU" sz="1000" b="1" i="1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pitchFamily="34" charset="0"/>
              </a:rPr>
              <a:t>Здесь машинам нет пути!</a:t>
            </a:r>
            <a:br>
              <a:rPr kumimoji="0" lang="ru-RU" sz="1000" b="1" i="1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pitchFamily="34" charset="0"/>
              </a:rPr>
            </a:br>
            <a:r>
              <a:rPr kumimoji="0" lang="ru-RU" sz="1000" b="1" i="1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pitchFamily="34" charset="0"/>
              </a:rPr>
              <a:t>Ну а знаки мне расскажут,</a:t>
            </a:r>
            <a:br>
              <a:rPr kumimoji="0" lang="ru-RU" sz="1000" b="1" i="1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pitchFamily="34" charset="0"/>
              </a:rPr>
            </a:br>
            <a:r>
              <a:rPr kumimoji="0" lang="ru-RU" sz="1000" b="1" i="1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pitchFamily="34" charset="0"/>
              </a:rPr>
              <a:t>Где дорогу перейти.</a:t>
            </a:r>
            <a:endParaRPr kumimoji="0" lang="ru-RU" sz="1000" b="0" i="1" u="none" strike="noStrike" cap="none" normalizeH="0" baseline="0" dirty="0" smtClean="0">
              <a:ln>
                <a:noFill/>
              </a:ln>
              <a:solidFill>
                <a:srgbClr val="44444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cs typeface="Arial" pitchFamily="34" charset="0"/>
            </a:endParaRPr>
          </a:p>
        </p:txBody>
      </p:sp>
      <p:pic>
        <p:nvPicPr>
          <p:cNvPr id="20482" name="Picture 2" descr="http://zanimatika.narod.ru/Svetofor_min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7713" y="-838200"/>
            <a:ext cx="276225" cy="114300"/>
          </a:xfrm>
          <a:prstGeom prst="rect">
            <a:avLst/>
          </a:prstGeom>
          <a:noFill/>
        </p:spPr>
      </p:pic>
      <p:pic>
        <p:nvPicPr>
          <p:cNvPr id="20484" name="Picture 4" descr="Итоги конкурса. Первое место среди учащихся 3-их классов зан…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36183" y="188641"/>
            <a:ext cx="2103970" cy="288032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0486" name="Picture 6" descr="Город-наукоград Мичуринск Официальный сайт администрации муниципального округа - город Мичуринск и Мичуринского городского Совет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9" y="3356992"/>
            <a:ext cx="2088232" cy="33912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204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000"/>
                            </p:stCondLst>
                            <p:childTnLst>
                              <p:par>
                                <p:cTn id="36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9000"/>
                            </p:stCondLst>
                            <p:childTnLst>
                              <p:par>
                                <p:cTn id="4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2048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80528" y="908720"/>
            <a:ext cx="896448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 smtClean="0"/>
              <a:t>      </a:t>
            </a:r>
            <a:r>
              <a:rPr lang="ru-RU" sz="9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Спасибо</a:t>
            </a:r>
            <a:r>
              <a:rPr lang="ru-RU" sz="9600" dirty="0" smtClean="0"/>
              <a:t> </a:t>
            </a:r>
          </a:p>
          <a:p>
            <a:r>
              <a:rPr lang="ru-RU" sz="9600" dirty="0" smtClean="0"/>
              <a:t>             </a:t>
            </a:r>
            <a:r>
              <a:rPr lang="ru-RU" sz="9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</a:rPr>
              <a:t>за</a:t>
            </a:r>
            <a:r>
              <a:rPr lang="ru-RU" sz="9600" dirty="0" smtClean="0"/>
              <a:t> </a:t>
            </a:r>
          </a:p>
          <a:p>
            <a:r>
              <a:rPr lang="ru-RU" sz="9600" dirty="0" smtClean="0"/>
              <a:t>      </a:t>
            </a:r>
            <a:r>
              <a:rPr lang="ru-RU" sz="9600" b="1" dirty="0" smtClean="0">
                <a:ln w="10541" cmpd="sng">
                  <a:solidFill>
                    <a:srgbClr val="006600"/>
                  </a:solidFill>
                  <a:prstDash val="solid"/>
                </a:ln>
                <a:solidFill>
                  <a:srgbClr val="1B9C06"/>
                </a:solidFill>
              </a:rPr>
              <a:t>внимание!</a:t>
            </a:r>
            <a:endParaRPr lang="ru-RU" sz="9600" b="1" dirty="0">
              <a:ln w="10541" cmpd="sng">
                <a:solidFill>
                  <a:srgbClr val="006600"/>
                </a:solidFill>
                <a:prstDash val="solid"/>
              </a:ln>
              <a:solidFill>
                <a:srgbClr val="1B9C06"/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780928"/>
            <a:ext cx="9144000" cy="3284984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>
              <a:buNone/>
            </a:pPr>
            <a:endParaRPr lang="ru-RU" sz="18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pPr algn="just">
              <a:buClr>
                <a:srgbClr val="00B050"/>
              </a:buClr>
              <a:buFont typeface="Wingdings" pitchFamily="2" charset="2"/>
              <a:buChar char="Ø"/>
            </a:pPr>
            <a:r>
              <a:rPr lang="ru-RU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если у подъезда стоят транспортные средства или растут деревья, закрывающие обзор, приостановите свое движение и оглянитесь, нет ли за препятствием опасности.</a:t>
            </a:r>
          </a:p>
          <a:p>
            <a:pPr algn="ctr">
              <a:buNone/>
            </a:pPr>
            <a:r>
              <a:rPr lang="ru-RU" sz="3200" b="1" dirty="0" smtClean="0">
                <a:solidFill>
                  <a:srgbClr val="FFFF00"/>
                </a:solidFill>
              </a:rPr>
              <a:t>        </a:t>
            </a:r>
            <a:r>
              <a:rPr lang="ru-RU" sz="3200" b="1" i="1" dirty="0" smtClean="0">
                <a:solidFill>
                  <a:srgbClr val="FFFF00"/>
                </a:solidFill>
              </a:rPr>
              <a:t>При ожидании общественного транспорта:</a:t>
            </a:r>
            <a:endParaRPr lang="ru-RU" sz="3200" i="1" dirty="0" smtClean="0">
              <a:solidFill>
                <a:srgbClr val="FFFF00"/>
              </a:solidFill>
            </a:endParaRPr>
          </a:p>
          <a:p>
            <a:pPr algn="just">
              <a:buClr>
                <a:srgbClr val="17A410"/>
              </a:buClr>
              <a:buFont typeface="Wingdings" pitchFamily="2" charset="2"/>
              <a:buChar char="Ø"/>
            </a:pPr>
            <a:r>
              <a:rPr lang="ru-RU" sz="2400" dirty="0" smtClean="0"/>
              <a:t> </a:t>
            </a:r>
            <a:r>
              <a:rPr lang="ru-RU" sz="2400" b="1" dirty="0" smtClean="0"/>
              <a:t>стойте вместе с детьми только на посадочных площадках, а при их отсутствии на тротуаре или обочине.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260648"/>
            <a:ext cx="493204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3200" b="1" i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  При выходе из дома:</a:t>
            </a:r>
          </a:p>
          <a:p>
            <a:pPr>
              <a:buFont typeface="Wingdings" pitchFamily="2" charset="2"/>
              <a:buChar char="Ø"/>
            </a:pPr>
            <a:endParaRPr lang="ru-RU" b="1" dirty="0" smtClean="0">
              <a:ln>
                <a:prstDash val="solid"/>
              </a:ln>
              <a:solidFill>
                <a:srgbClr val="00B05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  <a:p>
            <a:pPr algn="just">
              <a:buFont typeface="Wingdings" pitchFamily="2" charset="2"/>
              <a:buChar char="Ø"/>
            </a:pPr>
            <a:r>
              <a:rPr lang="ru-RU" b="1" dirty="0" smtClean="0">
                <a:ln>
                  <a:prstDash val="solid"/>
                </a:ln>
                <a:solidFill>
                  <a:srgbClr val="00B05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  </a:t>
            </a:r>
            <a:r>
              <a:rPr lang="ru-RU" sz="19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сразу обратите внимание ребенка на движение транспортных средств у подъезда и вместе посмотрите, не приближается ли к вам автомобиль, мотоцикл, мопед, велосипед</a:t>
            </a:r>
            <a:r>
              <a:rPr lang="ru-RU" sz="19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;</a:t>
            </a:r>
          </a:p>
          <a:p>
            <a:pPr>
              <a:buFont typeface="Wingdings" pitchFamily="2" charset="2"/>
              <a:buChar char="Ø"/>
            </a:pPr>
            <a:endParaRPr lang="ru-RU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pPr>
              <a:buFont typeface="Wingdings" pitchFamily="2" charset="2"/>
              <a:buChar char="Ø"/>
            </a:pPr>
            <a:endParaRPr lang="ru-RU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1030" name="Picture 6" descr="Советы родителям и воспитанникам &quot; Страница 4 &quot; ГБОУ Центр образования &quot;Школа здоровья&quot; 1858 г. Москв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0"/>
            <a:ext cx="3659425" cy="31457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txBody>
          <a:bodyPr>
            <a:noAutofit/>
          </a:bodyPr>
          <a:lstStyle/>
          <a:p>
            <a:r>
              <a:rPr lang="ru-RU" sz="48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Памятка для родителей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80728"/>
            <a:ext cx="5796136" cy="475252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             </a:t>
            </a:r>
            <a: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Готовясь перейти дорогу:</a:t>
            </a:r>
          </a:p>
          <a:p>
            <a:pPr>
              <a:buFont typeface="Wingdings" pitchFamily="2" charset="2"/>
              <a:buChar char="Ø"/>
            </a:pPr>
            <a:r>
              <a:rPr lang="ru-RU" sz="2000" i="1" dirty="0" smtClean="0">
                <a:latin typeface="Book Antiqua" pitchFamily="18" charset="0"/>
              </a:rPr>
              <a:t>остановитесь или замедлите движение, осмотрите проезжую часть;</a:t>
            </a:r>
          </a:p>
          <a:p>
            <a:pPr>
              <a:buFont typeface="Wingdings" pitchFamily="2" charset="2"/>
              <a:buChar char="Ø"/>
            </a:pPr>
            <a:r>
              <a:rPr lang="ru-RU" sz="2000" i="1" dirty="0" smtClean="0">
                <a:latin typeface="Book Antiqua" pitchFamily="18" charset="0"/>
              </a:rPr>
              <a:t>привлеките ребенка к наблюдению за обстановкой на дороге;</a:t>
            </a:r>
          </a:p>
          <a:p>
            <a:pPr>
              <a:buFont typeface="Wingdings" pitchFamily="2" charset="2"/>
              <a:buChar char="Ø"/>
            </a:pPr>
            <a:r>
              <a:rPr lang="ru-RU" sz="2000" i="1" dirty="0" smtClean="0">
                <a:latin typeface="Book Antiqua" pitchFamily="18" charset="0"/>
              </a:rPr>
              <a:t>подчеркивайте свои движения: поворот головы для осмотра улицы, остановку для осмотра дороги, остановку для пропуска автомобилей;</a:t>
            </a:r>
          </a:p>
          <a:p>
            <a:pPr>
              <a:buFont typeface="Wingdings" pitchFamily="2" charset="2"/>
              <a:buChar char="Ø"/>
            </a:pPr>
            <a:r>
              <a:rPr lang="ru-RU" sz="2000" i="1" dirty="0" smtClean="0">
                <a:latin typeface="Book Antiqua" pitchFamily="18" charset="0"/>
              </a:rPr>
              <a:t>учите ребенка различать приближающиеся транспортные средства;</a:t>
            </a:r>
          </a:p>
          <a:p>
            <a:pPr>
              <a:buFont typeface="Wingdings" pitchFamily="2" charset="2"/>
              <a:buChar char="Ø"/>
            </a:pPr>
            <a:r>
              <a:rPr lang="ru-RU" sz="2000" i="1" dirty="0" smtClean="0">
                <a:latin typeface="Book Antiqua" pitchFamily="18" charset="0"/>
              </a:rPr>
              <a:t>не стойте с ребенком на краю тротуара, так как при проезде транспортного средство может зацепить, сбить, наехать задними колесами;</a:t>
            </a:r>
          </a:p>
          <a:p>
            <a:pPr>
              <a:buFont typeface="Wingdings" pitchFamily="2" charset="2"/>
              <a:buChar char="Ø"/>
            </a:pPr>
            <a:r>
              <a:rPr lang="ru-RU" sz="2000" i="1" dirty="0" smtClean="0">
                <a:latin typeface="Book Antiqua" pitchFamily="18" charset="0"/>
              </a:rPr>
              <a:t>неоднократно показывайте ребенку, как транспортное средство останавливается у перехода, как оно движется по инерции.</a:t>
            </a:r>
          </a:p>
          <a:p>
            <a:endParaRPr lang="ru-RU" sz="2000" i="1" dirty="0">
              <a:latin typeface="Book Antiqua" pitchFamily="18" charset="0"/>
            </a:endParaRPr>
          </a:p>
        </p:txBody>
      </p:sp>
      <p:pic>
        <p:nvPicPr>
          <p:cNvPr id="15362" name="Picture 2" descr="Персональный сайт - Правила безопасност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1196752"/>
            <a:ext cx="3015697" cy="25523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366" name="Picture 6" descr="Вступили в силу новые Правила дорожного движения и штрафы ФОТО НОВОСТ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4509120"/>
            <a:ext cx="3347864" cy="19420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171400"/>
            <a:ext cx="8229600" cy="1399032"/>
          </a:xfrm>
        </p:spPr>
        <p:txBody>
          <a:bodyPr>
            <a:normAutofit fontScale="9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b="1" dirty="0" smtClean="0">
                <a:ln/>
                <a:solidFill>
                  <a:srgbClr val="54DF41"/>
                </a:solidFill>
                <a:effectLst/>
              </a:rPr>
              <a:t>Мы переходим через дорогу!</a:t>
            </a:r>
            <a:r>
              <a:rPr lang="ru-RU" b="1" dirty="0" smtClean="0">
                <a:ln/>
                <a:solidFill>
                  <a:schemeClr val="accent3"/>
                </a:solidFill>
                <a:effectLst/>
              </a:rPr>
              <a:t>   </a:t>
            </a:r>
            <a:br>
              <a:rPr lang="ru-RU" b="1" dirty="0" smtClean="0">
                <a:ln/>
                <a:solidFill>
                  <a:schemeClr val="accent3"/>
                </a:solidFill>
                <a:effectLst/>
              </a:rPr>
            </a:br>
            <a:r>
              <a:rPr lang="ru-RU" b="1" dirty="0" smtClean="0">
                <a:ln/>
                <a:solidFill>
                  <a:schemeClr val="accent3"/>
                </a:solidFill>
                <a:effectLst/>
              </a:rPr>
              <a:t>       </a:t>
            </a:r>
            <a:r>
              <a:rPr lang="ru-RU" b="1" dirty="0" smtClean="0">
                <a:ln/>
                <a:solidFill>
                  <a:srgbClr val="FF0000"/>
                </a:solidFill>
                <a:effectLst/>
              </a:rPr>
              <a:t>Будьте внимательны!</a:t>
            </a:r>
            <a:endParaRPr lang="ru-RU" b="1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3528392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ru-RU" sz="1700" i="1" dirty="0" smtClean="0">
                <a:latin typeface="Corbel" pitchFamily="34" charset="0"/>
              </a:rPr>
              <a:t>Переходя улицу, всегда надо смотреть сначала налево, а дойдя до середины дороги - направо.</a:t>
            </a:r>
          </a:p>
          <a:p>
            <a:pPr>
              <a:buFont typeface="Wingdings" pitchFamily="2" charset="2"/>
              <a:buChar char="v"/>
            </a:pPr>
            <a:r>
              <a:rPr lang="ru-RU" sz="1700" i="1" dirty="0" smtClean="0">
                <a:latin typeface="Corbel" pitchFamily="34" charset="0"/>
              </a:rPr>
              <a:t>Переходить улицу можно только по пешеходным переходам. Они  обозначаются специальным знаком « Пешеходный переход »</a:t>
            </a:r>
          </a:p>
          <a:p>
            <a:pPr marL="578358" indent="-514350">
              <a:buFont typeface="Wingdings" pitchFamily="2" charset="2"/>
              <a:buChar char="v"/>
            </a:pPr>
            <a:r>
              <a:rPr lang="ru-RU" sz="1700" i="1" dirty="0" smtClean="0">
                <a:latin typeface="Corbel" pitchFamily="34" charset="0"/>
              </a:rPr>
              <a:t>Если нет подземного перехода, ты должен пользоваться переходом со светофором.</a:t>
            </a:r>
          </a:p>
          <a:p>
            <a:pPr>
              <a:buFont typeface="Wingdings" pitchFamily="2" charset="2"/>
              <a:buChar char="v"/>
            </a:pPr>
            <a:r>
              <a:rPr lang="ru-RU" sz="1700" i="1" dirty="0" smtClean="0">
                <a:latin typeface="Corbel" pitchFamily="34" charset="0"/>
              </a:rPr>
              <a:t>Вне населенных пунктов детям разрешается идти только с взрослыми по краю навстречу машинам.</a:t>
            </a:r>
          </a:p>
          <a:p>
            <a:pPr>
              <a:buFont typeface="Wingdings" pitchFamily="2" charset="2"/>
              <a:buChar char="v"/>
            </a:pPr>
            <a:r>
              <a:rPr lang="ru-RU" sz="1700" i="1" dirty="0" smtClean="0">
                <a:latin typeface="Corbel" pitchFamily="34" charset="0"/>
              </a:rPr>
              <a:t>Если твои родители забыли, с какой стороны нужно обходить автобус, трамвай, можешь им напомнить, что эти транспортные средства опасно обходить как спереди, так и сзади. Надо дойти до ближайшего пешеходного перехода и по нему перейти улицу.</a:t>
            </a:r>
          </a:p>
          <a:p>
            <a:pPr>
              <a:buFont typeface="Wingdings" pitchFamily="2" charset="2"/>
              <a:buChar char="v"/>
            </a:pPr>
            <a:r>
              <a:rPr lang="ru-RU" sz="1700" i="1" dirty="0" smtClean="0">
                <a:latin typeface="Corbel" pitchFamily="34" charset="0"/>
              </a:rPr>
              <a:t>Ни в коем случае нельзя выбегать на дорогу. Перед дорогой надо остановиться.</a:t>
            </a:r>
          </a:p>
          <a:p>
            <a:pPr>
              <a:buFont typeface="Wingdings" pitchFamily="2" charset="2"/>
              <a:buChar char="v"/>
            </a:pPr>
            <a:r>
              <a:rPr lang="ru-RU" sz="1700" i="1" dirty="0" smtClean="0">
                <a:latin typeface="Corbel" pitchFamily="34" charset="0"/>
              </a:rPr>
              <a:t>Нельзя играть на проезжей части дороги и на тротуаре.</a:t>
            </a:r>
          </a:p>
          <a:p>
            <a:pPr>
              <a:buFont typeface="Wingdings" pitchFamily="2" charset="2"/>
              <a:buChar char="v"/>
            </a:pPr>
            <a:r>
              <a:rPr lang="ru-RU" sz="1700" i="1" dirty="0" smtClean="0">
                <a:latin typeface="Corbel" pitchFamily="34" charset="0"/>
              </a:rPr>
              <a:t>Безопаснее всего переходить улицу с группой с группой пешеходов</a:t>
            </a:r>
            <a:r>
              <a:rPr lang="ru-RU" sz="1700" i="1" dirty="0" smtClean="0">
                <a:latin typeface="Corbel" pitchFamily="34" charset="0"/>
              </a:rPr>
              <a:t>.</a:t>
            </a:r>
            <a:endParaRPr lang="ru-RU" sz="1700" dirty="0"/>
          </a:p>
        </p:txBody>
      </p:sp>
      <p:pic>
        <p:nvPicPr>
          <p:cNvPr id="16386" name="Picture 2" descr="В Акимовском районе проходит операция &quot;Внимание. Дети на дороге!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5039196"/>
            <a:ext cx="2351584" cy="1818804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388" name="Picture 4" descr="Сообщество иллюстраторов / Иллюстрации / Вова Юденков / ПДД. Светофор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5013176"/>
            <a:ext cx="3409293" cy="1709192"/>
          </a:xfrm>
          <a:prstGeom prst="rect">
            <a:avLst/>
          </a:prstGeom>
          <a:ln w="889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6390" name="Picture 6" descr="Дети на дорог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5105419"/>
            <a:ext cx="2336775" cy="1752581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66526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aettenschweiler" pitchFamily="34" charset="0"/>
              </a:rPr>
              <a:t>Как вести себя в общественном </a:t>
            </a:r>
            <a:br>
              <a:rPr lang="ru-RU" sz="4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aettenschweiler" pitchFamily="34" charset="0"/>
              </a:rPr>
            </a:br>
            <a:r>
              <a:rPr lang="ru-RU" sz="4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aettenschweiler" pitchFamily="34" charset="0"/>
              </a:rPr>
              <a:t>                                          транспорте?</a:t>
            </a:r>
            <a:endParaRPr lang="ru-RU" sz="48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aettenschweiler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35896" y="1700808"/>
            <a:ext cx="5400600" cy="5157192"/>
          </a:xfrm>
        </p:spPr>
        <p:txBody>
          <a:bodyPr>
            <a:normAutofit fontScale="40000" lnSpcReduction="20000"/>
          </a:bodyPr>
          <a:lstStyle/>
          <a:p>
            <a:pPr marL="635508" indent="-571500">
              <a:buFont typeface="+mj-lt"/>
              <a:buAutoNum type="romanUcPeriod"/>
            </a:pPr>
            <a:r>
              <a:rPr lang="ru-RU" sz="5100" i="1" dirty="0" smtClean="0">
                <a:latin typeface="Times New Roman" pitchFamily="18" charset="0"/>
                <a:cs typeface="Times New Roman" pitchFamily="18" charset="0"/>
              </a:rPr>
              <a:t>выходите впереди ребенка, так как малыш может упасть, а ребенок постарше может выбежать из-за стоящего транспорта на проезжую часть;</a:t>
            </a:r>
          </a:p>
          <a:p>
            <a:pPr marL="635508" indent="-571500">
              <a:buFont typeface="+mj-lt"/>
              <a:buAutoNum type="romanUcPeriod"/>
            </a:pPr>
            <a:r>
              <a:rPr lang="ru-RU" sz="5100" i="1" dirty="0" smtClean="0">
                <a:latin typeface="Times New Roman" pitchFamily="18" charset="0"/>
                <a:cs typeface="Times New Roman" pitchFamily="18" charset="0"/>
              </a:rPr>
              <a:t>подходите для посадки к двери транспортного средства только после полной остановки: ребенок, как и взрослый, может оступиться и попасть под колеса;</a:t>
            </a:r>
          </a:p>
          <a:p>
            <a:pPr marL="635508" indent="-571500">
              <a:buFont typeface="+mj-lt"/>
              <a:buAutoNum type="romanUcPeriod"/>
            </a:pPr>
            <a:r>
              <a:rPr lang="ru-RU" sz="5100" i="1" dirty="0" smtClean="0">
                <a:latin typeface="Times New Roman" pitchFamily="18" charset="0"/>
                <a:cs typeface="Times New Roman" pitchFamily="18" charset="0"/>
              </a:rPr>
              <a:t>не садитесь в общественный транспорт в последний момент при его отправлении; особую опасность представляет передняя дверь, так как можно попасть под колеса транспортного средства;</a:t>
            </a:r>
          </a:p>
          <a:p>
            <a:pPr marL="635508" indent="-571500">
              <a:buFont typeface="+mj-lt"/>
              <a:buAutoNum type="romanUcPeriod"/>
            </a:pPr>
            <a:r>
              <a:rPr lang="ru-RU" sz="5100" i="1" dirty="0" smtClean="0">
                <a:latin typeface="Times New Roman" pitchFamily="18" charset="0"/>
                <a:cs typeface="Times New Roman" pitchFamily="18" charset="0"/>
              </a:rPr>
              <a:t>научите ребенка быть внимательным в зоне остановке особо опасном месте для него: стоящий автобус сокращает обзор дороги в этой зоне.</a:t>
            </a:r>
          </a:p>
          <a:p>
            <a:endParaRPr lang="ru-RU" dirty="0"/>
          </a:p>
        </p:txBody>
      </p:sp>
      <p:pic>
        <p:nvPicPr>
          <p:cNvPr id="17412" name="Picture 4" descr="Чего не должен делать Буратино как пассажир - Картинка 18695/5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653136"/>
            <a:ext cx="3672408" cy="19225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414" name="Picture 6" descr="Урок Пассажир. Безопасность пассажир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268760"/>
            <a:ext cx="3923928" cy="292342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99032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egoe Script" pitchFamily="34" charset="0"/>
                <a:cs typeface="Times New Roman" pitchFamily="18" charset="0"/>
              </a:rPr>
              <a:t>Три завета родителям</a:t>
            </a:r>
            <a:endParaRPr lang="ru-RU" sz="4800" b="1" dirty="0">
              <a:ln w="18000">
                <a:solidFill>
                  <a:schemeClr val="accent2">
                    <a:lumMod val="5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Segoe Script" pitchFamily="34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52736"/>
            <a:ext cx="4932040" cy="5976664"/>
          </a:xfrm>
        </p:spPr>
        <p:txBody>
          <a:bodyPr>
            <a:normAutofit fontScale="77500" lnSpcReduction="20000"/>
          </a:bodyPr>
          <a:lstStyle/>
          <a:p>
            <a:pPr marL="578358" indent="-514350">
              <a:buFont typeface="+mj-lt"/>
              <a:buAutoNum type="arabicParenR"/>
            </a:pPr>
            <a:r>
              <a:rPr lang="ru-RU" dirty="0" smtClean="0"/>
              <a:t> приучайте детей сидеть в автомобиле только на заднем сиденье; не разрешайте сидеть рядом с водителем, если переднее сиденье не оборудовано детским креслом;</a:t>
            </a:r>
          </a:p>
          <a:p>
            <a:pPr marL="578358" indent="-514350">
              <a:buFont typeface="+mj-lt"/>
              <a:buAutoNum type="arabicParenR"/>
            </a:pPr>
            <a:r>
              <a:rPr lang="ru-RU" dirty="0" smtClean="0"/>
              <a:t>не разрешайте малолетнему ребенку во время движения стоять на заднем сиденье: при столкновении или внезапной остановке он может перелететь через спинку сиденья и удариться о переднее стекло;</a:t>
            </a:r>
          </a:p>
          <a:p>
            <a:pPr marL="578358" indent="-514350">
              <a:buFont typeface="+mj-lt"/>
              <a:buAutoNum type="arabicParenR"/>
            </a:pPr>
            <a:r>
              <a:rPr lang="ru-RU" dirty="0" smtClean="0"/>
              <a:t>не разрешайте детям находиться в автомобиле без присмотра.</a:t>
            </a:r>
          </a:p>
          <a:p>
            <a:pPr marL="578358" indent="-514350">
              <a:buFont typeface="+mj-lt"/>
              <a:buAutoNum type="arabicParenR"/>
            </a:pPr>
            <a:endParaRPr lang="ru-RU" dirty="0"/>
          </a:p>
        </p:txBody>
      </p:sp>
      <p:pic>
        <p:nvPicPr>
          <p:cNvPr id="19458" name="Picture 2" descr="Купить по-настоящему хорошее автокресло / Автомобили / МодноНемодно.р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916832"/>
            <a:ext cx="4086622" cy="408662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0"/>
            <a:ext cx="7869560" cy="980728"/>
          </a:xfrm>
        </p:spPr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4400" b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FF0000"/>
                </a:solidFill>
                <a:effectLst/>
              </a:rPr>
              <a:t>Внимание </a:t>
            </a:r>
            <a:r>
              <a:rPr lang="ru-RU" sz="44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rgbClr val="FF0000"/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ВОДИТЕЛИ</a:t>
            </a:r>
            <a:r>
              <a:rPr lang="ru-RU" sz="4400" b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FF0000"/>
                </a:solidFill>
                <a:effectLst/>
              </a:rPr>
              <a:t>!!!</a:t>
            </a:r>
            <a:endParaRPr lang="ru-RU" sz="4400" b="1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rgbClr val="FF0000"/>
              </a:solidFill>
              <a:effectLst/>
            </a:endParaRPr>
          </a:p>
        </p:txBody>
      </p:sp>
      <p:pic>
        <p:nvPicPr>
          <p:cNvPr id="18434" name="Picture 2" descr="Огн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1556792"/>
            <a:ext cx="2980198" cy="3787186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E59403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0" y="764704"/>
            <a:ext cx="529208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8358" indent="-514350" algn="just">
              <a:buClr>
                <a:schemeClr val="accent1">
                  <a:lumMod val="75000"/>
                </a:schemeClr>
              </a:buClr>
              <a:buFont typeface="+mj-lt"/>
              <a:buAutoNum type="arabicPeriod"/>
            </a:pPr>
            <a:r>
              <a:rPr lang="ru-RU" sz="1600" dirty="0" smtClean="0"/>
              <a:t>Приближаясь первым в потоке к регулируемому перекрестку с красным светом на светофоре необходимо прерывисто притормаживать, дабы привлечь внимание сзади едущих участников движении.</a:t>
            </a:r>
          </a:p>
          <a:p>
            <a:pPr marL="578358" indent="-514350" algn="just">
              <a:buClr>
                <a:srgbClr val="C00000"/>
              </a:buClr>
              <a:buFont typeface="+mj-lt"/>
              <a:buAutoNum type="arabicPeriod"/>
            </a:pPr>
            <a:r>
              <a:rPr lang="ru-RU" sz="1600" dirty="0" smtClean="0"/>
              <a:t>При торможении на перекрестке по сигналу красного сигнала светофора поглядывайте в зеркало заднего вида и контролируйте поведение следующих за Вами машин. Убедитесь в том, что поток, следующий за Вами автомобилей, действительно остановился.</a:t>
            </a:r>
          </a:p>
          <a:p>
            <a:pPr marL="578358" indent="-514350" algn="just">
              <a:buClr>
                <a:srgbClr val="C00000"/>
              </a:buClr>
              <a:buFont typeface="+mj-lt"/>
              <a:buAutoNum type="arabicPeriod"/>
            </a:pPr>
            <a:r>
              <a:rPr lang="ru-RU" sz="1600" dirty="0" smtClean="0"/>
              <a:t>Постоянно контролируйте впереди едущих участников движения, мало ли, кто из них какой фортель выкинет</a:t>
            </a:r>
            <a:r>
              <a:rPr lang="ru-RU" sz="1600" dirty="0" smtClean="0"/>
              <a:t>.</a:t>
            </a:r>
          </a:p>
          <a:p>
            <a:pPr marL="578358" indent="-514350" algn="just">
              <a:buClr>
                <a:srgbClr val="C00000"/>
              </a:buClr>
              <a:buFont typeface="+mj-lt"/>
              <a:buAutoNum type="arabicPeriod"/>
            </a:pPr>
            <a:r>
              <a:rPr lang="ru-RU" sz="1600" dirty="0" smtClean="0"/>
              <a:t>Не тормозите на поворотах, а если уж наступила острая необходимость, то кратковременно выпрямите траекторию движения и после торможения вернитесь на дугу поворота.</a:t>
            </a:r>
          </a:p>
          <a:p>
            <a:pPr marL="578358" indent="-514350" algn="just">
              <a:buClr>
                <a:srgbClr val="C00000"/>
              </a:buClr>
              <a:buFont typeface="+mj-lt"/>
              <a:buAutoNum type="arabicPeriod"/>
            </a:pPr>
            <a:r>
              <a:rPr lang="ru-RU" sz="1600" dirty="0" smtClean="0"/>
              <a:t>Если нет встречных автомобилей, и разметка дороги не запрещает, то в левый поворот въезжать со встречной полосы и выезжать в своей полосе.</a:t>
            </a:r>
            <a:endParaRPr lang="ru-RU" sz="1600" dirty="0" smtClean="0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0"/>
            <a:ext cx="7869560" cy="980728"/>
          </a:xfrm>
        </p:spPr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4400" b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FF0000"/>
                </a:solidFill>
                <a:effectLst/>
              </a:rPr>
              <a:t>Внимание </a:t>
            </a:r>
            <a:r>
              <a:rPr lang="ru-RU" sz="44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rgbClr val="FF0000"/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ВОДИТЕЛИ</a:t>
            </a:r>
            <a:r>
              <a:rPr lang="ru-RU" sz="4400" b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FF0000"/>
                </a:solidFill>
                <a:effectLst/>
              </a:rPr>
              <a:t>!!!</a:t>
            </a:r>
            <a:endParaRPr lang="ru-RU" sz="4400" b="1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80728"/>
            <a:ext cx="5076056" cy="5877272"/>
          </a:xfrm>
        </p:spPr>
        <p:txBody>
          <a:bodyPr>
            <a:normAutofit/>
          </a:bodyPr>
          <a:lstStyle/>
          <a:p>
            <a:pPr marL="578358" indent="-514350" algn="just">
              <a:buFont typeface="+mj-lt"/>
              <a:buAutoNum type="arabicPeriod" startAt="6"/>
            </a:pPr>
            <a:r>
              <a:rPr lang="ru-RU" sz="1400" dirty="0" smtClean="0"/>
              <a:t>При тех же условиях, в правый поворот въезжать по своей полосе и выезжать по встречной полосе. Эти приемы позволят увеличить радиус поворота и проезжать их с меньшими потерями скорости.</a:t>
            </a:r>
          </a:p>
          <a:p>
            <a:pPr marL="578358" indent="-514350" algn="just">
              <a:buFont typeface="+mj-lt"/>
              <a:buAutoNum type="arabicPeriod" startAt="6"/>
            </a:pPr>
            <a:r>
              <a:rPr lang="ru-RU" sz="1400" dirty="0" smtClean="0"/>
              <a:t>ПДД запрещают препятствовать обгону и тормозить не надо, но сбросив газ, Вы продемонстрируете правила хорошего тона.</a:t>
            </a:r>
          </a:p>
          <a:p>
            <a:pPr marL="578358" indent="-514350" algn="just">
              <a:buFont typeface="+mj-lt"/>
              <a:buAutoNum type="arabicPeriod" startAt="6"/>
            </a:pPr>
            <a:r>
              <a:rPr lang="ru-RU" sz="1400" dirty="0" smtClean="0"/>
              <a:t>При остановке на светофоре или в пробке не прижимайтесь к впереди стоящему автомобилю. Оставьте дистанцию на один корпус, чтобы в случае необходимости выехать из этого ряда.</a:t>
            </a:r>
          </a:p>
          <a:p>
            <a:pPr marL="578358" indent="-514350" algn="just">
              <a:buFont typeface="+mj-lt"/>
              <a:buAutoNum type="arabicPeriod" startAt="6"/>
            </a:pPr>
            <a:r>
              <a:rPr lang="ru-RU" sz="1400" dirty="0" smtClean="0"/>
              <a:t>Встречное транспортное средство с одной фарой может оказаться чем угодно: мотоциклом, или автомобилем с невнимательным или неряшливым водителем. Поэтому эту одну-единственную, по умолчанию, принимаем за правую фару: так что подальше от нее и ближе к своей обочине.</a:t>
            </a:r>
          </a:p>
          <a:p>
            <a:pPr marL="578358" indent="-514350" algn="just">
              <a:buFont typeface="+mj-lt"/>
              <a:buAutoNum type="arabicPeriod" startAt="6"/>
            </a:pPr>
            <a:r>
              <a:rPr lang="ru-RU" sz="1400" dirty="0" smtClean="0"/>
              <a:t>При разъезде со встречным, даже с ближним светом, особенно на узкой дороге, сбросьте газ и ножку над педалью тормоза, такая подготовка уменьшит время реакции.</a:t>
            </a:r>
          </a:p>
          <a:p>
            <a:pPr marL="578358" indent="-514350">
              <a:buFont typeface="+mj-lt"/>
              <a:buAutoNum type="arabicPeriod" startAt="6"/>
            </a:pPr>
            <a:endParaRPr lang="ru-RU" sz="1400" dirty="0"/>
          </a:p>
        </p:txBody>
      </p:sp>
      <p:pic>
        <p:nvPicPr>
          <p:cNvPr id="18434" name="Picture 2" descr="Огн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1412776"/>
            <a:ext cx="3196222" cy="432048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E59403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</p:spPr>
        <p:txBody>
          <a:bodyPr>
            <a:normAutofit fontScale="90000"/>
          </a:bodyPr>
          <a:lstStyle/>
          <a:p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ndara" pitchFamily="34" charset="0"/>
              </a:rPr>
              <a:t>          </a:t>
            </a:r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ndara" pitchFamily="34" charset="0"/>
              </a:rPr>
              <a:t>Знаете ли вы Правила Дорожного Движения?</a:t>
            </a:r>
            <a:endParaRPr lang="ru-RU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FF3399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ndara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517232"/>
          </a:xfrm>
        </p:spPr>
        <p:txBody>
          <a:bodyPr numCol="1">
            <a:noAutofit/>
          </a:bodyPr>
          <a:lstStyle/>
          <a:p>
            <a:pPr marL="806958" indent="-742950">
              <a:buFont typeface="+mj-lt"/>
              <a:buAutoNum type="arabicPeriod"/>
            </a:pPr>
            <a:r>
              <a:rPr lang="ru-RU" sz="1400" b="1" dirty="0" smtClean="0">
                <a:solidFill>
                  <a:srgbClr val="FFFF00"/>
                </a:solidFill>
              </a:rPr>
              <a:t>                                     Какие </a:t>
            </a:r>
            <a:r>
              <a:rPr lang="ru-RU" sz="1400" b="1" dirty="0" smtClean="0">
                <a:solidFill>
                  <a:srgbClr val="FFFF00"/>
                </a:solidFill>
              </a:rPr>
              <a:t>автомобили имеют право проехать на красный свет? </a:t>
            </a:r>
          </a:p>
          <a:p>
            <a:pPr marL="578358" indent="-514350">
              <a:buFont typeface="Wingdings" pitchFamily="2" charset="2"/>
              <a:buChar char="§"/>
            </a:pPr>
            <a:r>
              <a:rPr lang="ru-RU" sz="1400" dirty="0" smtClean="0"/>
              <a:t>ТАКСИ</a:t>
            </a:r>
          </a:p>
          <a:p>
            <a:pPr marL="578358" indent="-514350">
              <a:buFont typeface="Wingdings" pitchFamily="2" charset="2"/>
              <a:buChar char="§"/>
            </a:pPr>
            <a:r>
              <a:rPr lang="ru-RU" sz="1400" dirty="0" smtClean="0"/>
              <a:t>ГОНОЧНАЯ МАШИНА</a:t>
            </a:r>
          </a:p>
          <a:p>
            <a:pPr marL="578358" indent="-514350">
              <a:buFont typeface="Wingdings" pitchFamily="2" charset="2"/>
              <a:buChar char="§"/>
            </a:pPr>
            <a:r>
              <a:rPr lang="ru-RU" sz="1400" dirty="0" smtClean="0"/>
              <a:t>ПОЖАРНАЯ, СКОРАЯ, СПЕЦМАШИНА</a:t>
            </a:r>
          </a:p>
          <a:p>
            <a:pPr marL="578358" indent="-514350">
              <a:buFont typeface="Wingdings" pitchFamily="2" charset="2"/>
              <a:buChar char="§"/>
            </a:pPr>
            <a:r>
              <a:rPr lang="ru-RU" sz="1400" dirty="0" smtClean="0"/>
              <a:t> КОНЕЧНО, МОЯ </a:t>
            </a:r>
          </a:p>
          <a:p>
            <a:pPr marL="806958" indent="-742950">
              <a:buFont typeface="+mj-lt"/>
              <a:buAutoNum type="arabicPeriod" startAt="2"/>
            </a:pPr>
            <a:r>
              <a:rPr lang="ru-RU" sz="1400" b="1" dirty="0" smtClean="0">
                <a:solidFill>
                  <a:srgbClr val="FFFF00"/>
                </a:solidFill>
              </a:rPr>
              <a:t>                                      </a:t>
            </a:r>
            <a:r>
              <a:rPr lang="ru-RU" sz="1400" b="1" dirty="0" smtClean="0">
                <a:solidFill>
                  <a:srgbClr val="FFFF00"/>
                </a:solidFill>
              </a:rPr>
              <a:t>На какой дороге транспортные средства лучше тормозят </a:t>
            </a:r>
          </a:p>
          <a:p>
            <a:pPr marL="806958" indent="-742950">
              <a:buFont typeface="Wingdings" pitchFamily="2" charset="2"/>
              <a:buChar char="§"/>
            </a:pPr>
            <a:r>
              <a:rPr lang="ru-RU" sz="1400" dirty="0" smtClean="0"/>
              <a:t>на мокрой</a:t>
            </a:r>
          </a:p>
          <a:p>
            <a:pPr marL="806958" indent="-742950">
              <a:buFont typeface="Wingdings" pitchFamily="2" charset="2"/>
              <a:buChar char="§"/>
            </a:pPr>
            <a:r>
              <a:rPr lang="ru-RU" sz="1400" dirty="0" smtClean="0"/>
              <a:t>на обледенелой</a:t>
            </a:r>
          </a:p>
          <a:p>
            <a:pPr marL="806958" indent="-742950">
              <a:buFont typeface="Wingdings" pitchFamily="2" charset="2"/>
              <a:buChar char="§"/>
            </a:pPr>
            <a:r>
              <a:rPr lang="ru-RU" sz="1400" dirty="0" smtClean="0"/>
              <a:t>с ямками</a:t>
            </a:r>
          </a:p>
          <a:p>
            <a:pPr marL="806958" indent="-742950">
              <a:buFont typeface="Wingdings" pitchFamily="2" charset="2"/>
              <a:buChar char="§"/>
            </a:pPr>
            <a:r>
              <a:rPr lang="ru-RU" sz="1400" dirty="0" smtClean="0"/>
              <a:t>на сухой </a:t>
            </a:r>
            <a:br>
              <a:rPr lang="ru-RU" sz="1400" dirty="0" smtClean="0"/>
            </a:br>
            <a:r>
              <a:rPr lang="ru-RU" sz="1400" dirty="0" smtClean="0"/>
              <a:t> </a:t>
            </a:r>
          </a:p>
          <a:p>
            <a:pPr marL="806958" indent="-742950">
              <a:buFont typeface="+mj-lt"/>
              <a:buAutoNum type="arabicPeriod" startAt="3"/>
            </a:pPr>
            <a:r>
              <a:rPr lang="ru-RU" sz="1400" b="1" dirty="0" smtClean="0">
                <a:solidFill>
                  <a:srgbClr val="FFFF00"/>
                </a:solidFill>
              </a:rPr>
              <a:t>                                       С какого возраста можно ехать на велосипеде по проезжей части?</a:t>
            </a:r>
            <a:r>
              <a:rPr lang="ru-RU" sz="1400" dirty="0" smtClean="0"/>
              <a:t> </a:t>
            </a:r>
          </a:p>
          <a:p>
            <a:pPr marL="806958" indent="-742950">
              <a:buFont typeface="Wingdings" pitchFamily="2" charset="2"/>
              <a:buChar char="§"/>
            </a:pPr>
            <a:r>
              <a:rPr lang="ru-RU" sz="1400" dirty="0" smtClean="0"/>
              <a:t>когда выйдешь на пенсию</a:t>
            </a:r>
          </a:p>
          <a:p>
            <a:pPr marL="806958" indent="-742950">
              <a:buFont typeface="Wingdings" pitchFamily="2" charset="2"/>
              <a:buChar char="§"/>
            </a:pPr>
            <a:r>
              <a:rPr lang="ru-RU" sz="1400" dirty="0" smtClean="0"/>
              <a:t>с самого рождения</a:t>
            </a:r>
          </a:p>
          <a:p>
            <a:pPr marL="578358" indent="-514350">
              <a:buFont typeface="Wingdings" pitchFamily="2" charset="2"/>
              <a:buChar char="§"/>
            </a:pPr>
            <a:r>
              <a:rPr lang="ru-RU" sz="1400" dirty="0" smtClean="0"/>
              <a:t>      с 14 лет </a:t>
            </a:r>
            <a:br>
              <a:rPr lang="ru-RU" sz="1400" dirty="0" smtClean="0"/>
            </a:br>
            <a:endParaRPr lang="ru-RU" sz="1400" dirty="0" smtClean="0"/>
          </a:p>
          <a:p>
            <a:pPr marL="806958" indent="-742950">
              <a:buFont typeface="+mj-lt"/>
              <a:buAutoNum type="arabicPeriod" startAt="4"/>
            </a:pPr>
            <a:r>
              <a:rPr lang="ru-RU" sz="1400" dirty="0" smtClean="0"/>
              <a:t>                                    </a:t>
            </a:r>
            <a:r>
              <a:rPr lang="ru-RU" sz="1400" b="1" dirty="0" smtClean="0">
                <a:solidFill>
                  <a:srgbClr val="FFFF00"/>
                </a:solidFill>
              </a:rPr>
              <a:t>По какой стороне тротуара рекомендуется двигаться пешеходам?</a:t>
            </a:r>
            <a:r>
              <a:rPr lang="ru-RU" sz="1400" dirty="0" smtClean="0"/>
              <a:t> </a:t>
            </a:r>
          </a:p>
          <a:p>
            <a:pPr marL="578358" indent="-514350">
              <a:buFont typeface="Wingdings" pitchFamily="2" charset="2"/>
              <a:buChar char="§"/>
            </a:pPr>
            <a:r>
              <a:rPr lang="ru-RU" sz="1400" dirty="0" smtClean="0"/>
              <a:t>по любой</a:t>
            </a:r>
          </a:p>
          <a:p>
            <a:pPr marL="578358" indent="-514350">
              <a:buFont typeface="Wingdings" pitchFamily="2" charset="2"/>
              <a:buChar char="§"/>
            </a:pPr>
            <a:r>
              <a:rPr lang="ru-RU" sz="1400" dirty="0" smtClean="0"/>
              <a:t>по бордюрам</a:t>
            </a:r>
          </a:p>
          <a:p>
            <a:pPr marL="578358" indent="-514350">
              <a:buFont typeface="Wingdings" pitchFamily="2" charset="2"/>
              <a:buChar char="§"/>
            </a:pPr>
            <a:r>
              <a:rPr lang="ru-RU" sz="1400" dirty="0" smtClean="0"/>
              <a:t>по правой стороне</a:t>
            </a:r>
          </a:p>
          <a:p>
            <a:pPr marL="578358" indent="-514350">
              <a:buFont typeface="Wingdings" pitchFamily="2" charset="2"/>
              <a:buChar char="§"/>
            </a:pPr>
            <a:r>
              <a:rPr lang="ru-RU" sz="1400" dirty="0" smtClean="0"/>
              <a:t> по левой </a:t>
            </a:r>
            <a:br>
              <a:rPr lang="ru-RU" sz="1400" dirty="0" smtClean="0"/>
            </a:br>
            <a:endParaRPr lang="ru-RU" sz="1400" dirty="0" smtClean="0"/>
          </a:p>
          <a:p>
            <a:pPr marL="578358" indent="-514350">
              <a:buNone/>
            </a:pPr>
            <a:r>
              <a:rPr lang="ru-RU" sz="1400" dirty="0" smtClean="0"/>
              <a:t>              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Другая 11">
      <a:dk1>
        <a:sysClr val="windowText" lastClr="000000"/>
      </a:dk1>
      <a:lt1>
        <a:sysClr val="window" lastClr="FFFFFF"/>
      </a:lt1>
      <a:dk2>
        <a:srgbClr val="002060"/>
      </a:dk2>
      <a:lt2>
        <a:srgbClr val="FFF39D"/>
      </a:lt2>
      <a:accent1>
        <a:srgbClr val="EA6E59"/>
      </a:accent1>
      <a:accent2>
        <a:srgbClr val="7598D9"/>
      </a:accent2>
      <a:accent3>
        <a:srgbClr val="B32C16"/>
      </a:accent3>
      <a:accent4>
        <a:srgbClr val="FFE635"/>
      </a:accent4>
      <a:accent5>
        <a:srgbClr val="3667C4"/>
      </a:accent5>
      <a:accent6>
        <a:srgbClr val="777C84"/>
      </a:accent6>
      <a:hlink>
        <a:srgbClr val="D2611C"/>
      </a:hlink>
      <a:folHlink>
        <a:srgbClr val="3B435B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202</TotalTime>
  <Words>778</Words>
  <Application>Microsoft Office PowerPoint</Application>
  <PresentationFormat>Экран (4:3)</PresentationFormat>
  <Paragraphs>95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Яркая</vt:lpstr>
      <vt:lpstr>МЫ</vt:lpstr>
      <vt:lpstr>Слайд 2</vt:lpstr>
      <vt:lpstr>Памятка для родителей</vt:lpstr>
      <vt:lpstr>Мы переходим через дорогу!           Будьте внимательны!</vt:lpstr>
      <vt:lpstr>Как вести себя в общественном                                            транспорте?</vt:lpstr>
      <vt:lpstr>Три завета родителям</vt:lpstr>
      <vt:lpstr>Внимание ВОДИТЕЛИ!!!</vt:lpstr>
      <vt:lpstr>Внимание ВОДИТЕЛИ!!!</vt:lpstr>
      <vt:lpstr>          Знаете ли вы Правила Дорожного Движения?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МЫ</dc:title>
  <dc:creator>Александра</dc:creator>
  <cp:lastModifiedBy>Маргарита</cp:lastModifiedBy>
  <cp:revision>23</cp:revision>
  <dcterms:created xsi:type="dcterms:W3CDTF">2014-10-17T19:15:07Z</dcterms:created>
  <dcterms:modified xsi:type="dcterms:W3CDTF">2014-10-20T07:11:23Z</dcterms:modified>
</cp:coreProperties>
</file>