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26"/>
  </p:notesMasterIdLst>
  <p:sldIdLst>
    <p:sldId id="310" r:id="rId2"/>
    <p:sldId id="390" r:id="rId3"/>
    <p:sldId id="326" r:id="rId4"/>
    <p:sldId id="319" r:id="rId5"/>
    <p:sldId id="375" r:id="rId6"/>
    <p:sldId id="311" r:id="rId7"/>
    <p:sldId id="377" r:id="rId8"/>
    <p:sldId id="378" r:id="rId9"/>
    <p:sldId id="379" r:id="rId10"/>
    <p:sldId id="381" r:id="rId11"/>
    <p:sldId id="380" r:id="rId12"/>
    <p:sldId id="376" r:id="rId13"/>
    <p:sldId id="382" r:id="rId14"/>
    <p:sldId id="383" r:id="rId15"/>
    <p:sldId id="384" r:id="rId16"/>
    <p:sldId id="257" r:id="rId17"/>
    <p:sldId id="392" r:id="rId18"/>
    <p:sldId id="385" r:id="rId19"/>
    <p:sldId id="391" r:id="rId20"/>
    <p:sldId id="386" r:id="rId21"/>
    <p:sldId id="387" r:id="rId22"/>
    <p:sldId id="388" r:id="rId23"/>
    <p:sldId id="389" r:id="rId24"/>
    <p:sldId id="31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3" d="100"/>
          <a:sy n="63" d="100"/>
        </p:scale>
        <p:origin x="-126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AEC48-B7A1-435E-ABEB-F41D95ABED27}" type="doc">
      <dgm:prSet loTypeId="urn:microsoft.com/office/officeart/2005/8/layout/arrow6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9BF00687-8F09-4FA5-B3D7-987966F067B0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Увеличива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-</a:t>
          </a:r>
        </a:p>
        <a:p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ющиеся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 концу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слова буквы</a:t>
          </a:r>
          <a:endParaRPr lang="ru-RU" sz="2000" b="1" dirty="0"/>
        </a:p>
      </dgm:t>
    </dgm:pt>
    <dgm:pt modelId="{A8742964-A038-4CDE-AF70-DDAA103B9BBF}" type="parTrans" cxnId="{365D03C6-8D65-4940-80C3-83C90468BCE3}">
      <dgm:prSet/>
      <dgm:spPr/>
      <dgm:t>
        <a:bodyPr/>
        <a:lstStyle/>
        <a:p>
          <a:endParaRPr lang="ru-RU"/>
        </a:p>
      </dgm:t>
    </dgm:pt>
    <dgm:pt modelId="{C63F818F-C003-4021-8B74-B8D9CBC5E16A}" type="sibTrans" cxnId="{365D03C6-8D65-4940-80C3-83C90468BCE3}">
      <dgm:prSet/>
      <dgm:spPr/>
      <dgm:t>
        <a:bodyPr/>
        <a:lstStyle/>
        <a:p>
          <a:endParaRPr lang="ru-RU"/>
        </a:p>
      </dgm:t>
    </dgm:pt>
    <dgm:pt modelId="{2FEBB46B-C40D-4E1F-A4C9-FEC29A63A08B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Клино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-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образное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окончание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слов</a:t>
          </a:r>
          <a:endParaRPr lang="ru-RU" sz="2000" b="1" dirty="0"/>
        </a:p>
      </dgm:t>
    </dgm:pt>
    <dgm:pt modelId="{141A3B90-1E12-4838-9618-A976E6C6B957}" type="parTrans" cxnId="{7CB9ECA7-DD84-4EAA-B0F6-BBB859DFB89A}">
      <dgm:prSet/>
      <dgm:spPr/>
      <dgm:t>
        <a:bodyPr/>
        <a:lstStyle/>
        <a:p>
          <a:endParaRPr lang="ru-RU"/>
        </a:p>
      </dgm:t>
    </dgm:pt>
    <dgm:pt modelId="{C1434995-3D83-4639-BB81-7911FC162ECB}" type="sibTrans" cxnId="{7CB9ECA7-DD84-4EAA-B0F6-BBB859DFB89A}">
      <dgm:prSet/>
      <dgm:spPr/>
      <dgm:t>
        <a:bodyPr/>
        <a:lstStyle/>
        <a:p>
          <a:endParaRPr lang="ru-RU"/>
        </a:p>
      </dgm:t>
    </dgm:pt>
    <dgm:pt modelId="{1ABAE75A-423C-411F-B86E-794DEC9F8C4B}" type="pres">
      <dgm:prSet presAssocID="{6A9AEC48-B7A1-435E-ABEB-F41D95ABED2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83E83C-89AF-4DC6-A6E4-A60626ED4E9D}" type="pres">
      <dgm:prSet presAssocID="{6A9AEC48-B7A1-435E-ABEB-F41D95ABED27}" presName="ribbon" presStyleLbl="node1" presStyleIdx="0" presStyleCnt="1" custScaleX="100000" custScaleY="146341" custLinFactNeighborX="3146" custLinFactNeighborY="-642"/>
      <dgm:spPr/>
    </dgm:pt>
    <dgm:pt modelId="{1B674D00-37D2-4702-A520-A125878EBC6F}" type="pres">
      <dgm:prSet presAssocID="{6A9AEC48-B7A1-435E-ABEB-F41D95ABED27}" presName="leftArrowText" presStyleLbl="node1" presStyleIdx="0" presStyleCnt="1" custScaleY="191339" custLinFactNeighborX="6135" custLinFactNeighborY="-9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80822-A793-47FC-A786-08232EF936BC}" type="pres">
      <dgm:prSet presAssocID="{6A9AEC48-B7A1-435E-ABEB-F41D95ABED27}" presName="rightArrowText" presStyleLbl="node1" presStyleIdx="0" presStyleCnt="1" custScaleX="116850" custLinFactNeighborX="2171" custLinFactNeighborY="56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B9ECA7-DD84-4EAA-B0F6-BBB859DFB89A}" srcId="{6A9AEC48-B7A1-435E-ABEB-F41D95ABED27}" destId="{2FEBB46B-C40D-4E1F-A4C9-FEC29A63A08B}" srcOrd="1" destOrd="0" parTransId="{141A3B90-1E12-4838-9618-A976E6C6B957}" sibTransId="{C1434995-3D83-4639-BB81-7911FC162ECB}"/>
    <dgm:cxn modelId="{3CF5FEF7-7094-4C4E-9C21-2F8CF15632D6}" type="presOf" srcId="{6A9AEC48-B7A1-435E-ABEB-F41D95ABED27}" destId="{1ABAE75A-423C-411F-B86E-794DEC9F8C4B}" srcOrd="0" destOrd="0" presId="urn:microsoft.com/office/officeart/2005/8/layout/arrow6"/>
    <dgm:cxn modelId="{09877E51-F9C5-4BDF-A8B5-B99220B8C44D}" type="presOf" srcId="{2FEBB46B-C40D-4E1F-A4C9-FEC29A63A08B}" destId="{8E780822-A793-47FC-A786-08232EF936BC}" srcOrd="0" destOrd="0" presId="urn:microsoft.com/office/officeart/2005/8/layout/arrow6"/>
    <dgm:cxn modelId="{FDFCF136-15BA-45B5-BBE1-3D3AF17F226E}" type="presOf" srcId="{9BF00687-8F09-4FA5-B3D7-987966F067B0}" destId="{1B674D00-37D2-4702-A520-A125878EBC6F}" srcOrd="0" destOrd="0" presId="urn:microsoft.com/office/officeart/2005/8/layout/arrow6"/>
    <dgm:cxn modelId="{365D03C6-8D65-4940-80C3-83C90468BCE3}" srcId="{6A9AEC48-B7A1-435E-ABEB-F41D95ABED27}" destId="{9BF00687-8F09-4FA5-B3D7-987966F067B0}" srcOrd="0" destOrd="0" parTransId="{A8742964-A038-4CDE-AF70-DDAA103B9BBF}" sibTransId="{C63F818F-C003-4021-8B74-B8D9CBC5E16A}"/>
    <dgm:cxn modelId="{2BE6B8EE-231A-431E-9C7F-8F4AE27F1AA3}" type="presParOf" srcId="{1ABAE75A-423C-411F-B86E-794DEC9F8C4B}" destId="{3283E83C-89AF-4DC6-A6E4-A60626ED4E9D}" srcOrd="0" destOrd="0" presId="urn:microsoft.com/office/officeart/2005/8/layout/arrow6"/>
    <dgm:cxn modelId="{E333E2A9-4D81-411E-8626-024272D5EF6C}" type="presParOf" srcId="{1ABAE75A-423C-411F-B86E-794DEC9F8C4B}" destId="{1B674D00-37D2-4702-A520-A125878EBC6F}" srcOrd="1" destOrd="0" presId="urn:microsoft.com/office/officeart/2005/8/layout/arrow6"/>
    <dgm:cxn modelId="{90E5BEEC-D42A-41C1-A7FD-FFB7BE233480}" type="presParOf" srcId="{1ABAE75A-423C-411F-B86E-794DEC9F8C4B}" destId="{8E780822-A793-47FC-A786-08232EF936B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3E83C-89AF-4DC6-A6E4-A60626ED4E9D}">
      <dsp:nvSpPr>
        <dsp:cNvPr id="0" name=""/>
        <dsp:cNvSpPr/>
      </dsp:nvSpPr>
      <dsp:spPr>
        <a:xfrm>
          <a:off x="0" y="390754"/>
          <a:ext cx="5238344" cy="3066337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74D00-37D2-4702-A520-A125878EBC6F}">
      <dsp:nvSpPr>
        <dsp:cNvPr id="0" name=""/>
        <dsp:cNvSpPr/>
      </dsp:nvSpPr>
      <dsp:spPr>
        <a:xfrm>
          <a:off x="734654" y="691672"/>
          <a:ext cx="1728653" cy="196450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Увеличива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ющиеся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 концу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слова</a:t>
          </a:r>
          <a:endParaRPr lang="ru-RU" sz="2000" b="1" kern="1200" dirty="0"/>
        </a:p>
      </dsp:txBody>
      <dsp:txXfrm>
        <a:off x="734654" y="691672"/>
        <a:ext cx="1728653" cy="1964507"/>
      </dsp:txXfrm>
    </dsp:sp>
    <dsp:sp modelId="{8E780822-A793-47FC-A786-08232EF936BC}">
      <dsp:nvSpPr>
        <dsp:cNvPr id="0" name=""/>
        <dsp:cNvSpPr/>
      </dsp:nvSpPr>
      <dsp:spPr>
        <a:xfrm>
          <a:off x="2491405" y="1649911"/>
          <a:ext cx="2387191" cy="10267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Клино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образное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окончание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слов</a:t>
          </a:r>
          <a:endParaRPr lang="ru-RU" sz="2000" b="1" kern="1200" dirty="0"/>
        </a:p>
      </dsp:txBody>
      <dsp:txXfrm>
        <a:off x="2491405" y="1649911"/>
        <a:ext cx="2387191" cy="1026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F8A0B53-1A3A-44A0-971B-B2BD80D6808D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F08091-173E-4D62-8900-0724093FB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130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763A8-63CF-439B-BCDD-8533C2644086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020EE-B5E7-4CCD-AFAD-4850911F2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2131-75D4-42B3-B770-120F7B9EBE8D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A11B-84FB-4139-AD7D-724C7AE0F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8510-7630-4AB8-A378-620FC530CA19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45BB2-4EFE-456E-9ED7-FEF267AB6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993A-BAAA-41A7-BEA9-7B9295F0C80F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8284-9980-4261-A6AF-496336A46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5E82-20BD-4BBD-8714-5A258380151C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6DF96-A022-477C-8D6A-9EA2EAA84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A91E-B49A-4280-A474-1816B5ACEAED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7738C-24AC-4C6F-9373-82DFB0140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2033-2392-46E6-BE49-E100963018AB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90440-1E98-4B6C-93A0-D27AD9B7C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25BF-D729-4E93-8254-1A429F752E57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A135-A7C9-4768-8E10-8E7360F4E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95D9-5433-40E0-A102-5F41570090A5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AE7E7-2502-49C9-A6BC-E36CCAA2F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566E9-E1C1-44BB-8ACA-57D02A864C0F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D836-0FBA-4E0B-99F3-02FC50698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A69ED-6B47-44F7-B6A0-9211B6E88348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D1482-01B4-499B-89F3-7FA323494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B77245-38CC-4BB6-87C2-CE4C3623CD59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125744-C376-4535-B2FA-98B49DC3A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2" r:id="rId2"/>
    <p:sldLayoutId id="2147484011" r:id="rId3"/>
    <p:sldLayoutId id="2147484010" r:id="rId4"/>
    <p:sldLayoutId id="2147484009" r:id="rId5"/>
    <p:sldLayoutId id="2147484008" r:id="rId6"/>
    <p:sldLayoutId id="2147484007" r:id="rId7"/>
    <p:sldLayoutId id="2147484006" r:id="rId8"/>
    <p:sldLayoutId id="2147484005" r:id="rId9"/>
    <p:sldLayoutId id="2147484004" r:id="rId10"/>
    <p:sldLayoutId id="21474840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5580111" y="1973972"/>
            <a:ext cx="3348373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самооуправления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октября 2012 года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Ведет урок: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Гришина Анастасия  -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выпускница 2012 года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материалов: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Булахова В.А. –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психологической службы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НОУ СОШ Образовательный Центр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ОАО «Газпром»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1463675" y="357188"/>
            <a:ext cx="62166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рок психологии</a:t>
            </a:r>
          </a:p>
          <a:p>
            <a:pPr algn="ctr"/>
            <a:endParaRPr lang="ru-RU" sz="2400" b="1" dirty="0"/>
          </a:p>
        </p:txBody>
      </p:sp>
      <p:pic>
        <p:nvPicPr>
          <p:cNvPr id="2050" name="Picture 2" descr="D:\день самоуправления 2012\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16" y="1628800"/>
            <a:ext cx="5170051" cy="382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500188" y="214313"/>
            <a:ext cx="6643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Размер букв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1420363" y="4638415"/>
            <a:ext cx="4981412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мелкий почерк (до 3 мм)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flipH="1">
            <a:off x="592083" y="4928399"/>
            <a:ext cx="828280" cy="13842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1395369" y="698813"/>
            <a:ext cx="4819716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крупный почерк (6-7 мм и более)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1409657" y="2554846"/>
            <a:ext cx="42886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средний почерк (4-5 мм)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flipH="1">
            <a:off x="592083" y="940664"/>
            <a:ext cx="803286" cy="1348549"/>
          </a:xfrm>
          <a:prstGeom prst="curvedLeftArrow">
            <a:avLst>
              <a:gd name="adj1" fmla="val 25000"/>
              <a:gd name="adj2" fmla="val 50000"/>
              <a:gd name="adj3" fmla="val 17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flipH="1">
            <a:off x="602009" y="2768862"/>
            <a:ext cx="803286" cy="1348549"/>
          </a:xfrm>
          <a:prstGeom prst="curvedLeftArrow">
            <a:avLst>
              <a:gd name="adj1" fmla="val 25000"/>
              <a:gd name="adj2" fmla="val 50000"/>
              <a:gd name="adj3" fmla="val 17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9874" name="Picture 2" descr="D:\день самоуправления 2012\Безымянный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5357826"/>
            <a:ext cx="4827881" cy="113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bulavika\Desktop\день самоуправления 2012\последнее оооо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357298"/>
            <a:ext cx="4395787" cy="979487"/>
          </a:xfrm>
          <a:prstGeom prst="rect">
            <a:avLst/>
          </a:prstGeom>
          <a:noFill/>
        </p:spPr>
      </p:pic>
      <p:pic>
        <p:nvPicPr>
          <p:cNvPr id="6147" name="Picture 3" descr="C:\Users\bulavika\Desktop\день самоуправления 2012\последнее оооо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357562"/>
            <a:ext cx="4067175" cy="436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0893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500188" y="214313"/>
            <a:ext cx="6643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Связь букв в слове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1383416" y="4709075"/>
            <a:ext cx="4981412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изолированность связок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flipH="1" flipV="1">
            <a:off x="646910" y="4005924"/>
            <a:ext cx="803286" cy="11684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1535812" y="698813"/>
            <a:ext cx="4819716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сплошная связность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857356" y="6211669"/>
            <a:ext cx="6073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полная изоляция букв (Есенин 1925 г.)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 flipV="1">
            <a:off x="7310475" y="5517231"/>
            <a:ext cx="730260" cy="1100780"/>
          </a:xfrm>
          <a:prstGeom prst="curvedLeftArrow">
            <a:avLst>
              <a:gd name="adj1" fmla="val 25000"/>
              <a:gd name="adj2" fmla="val 51794"/>
              <a:gd name="adj3" fmla="val 25000"/>
            </a:avLst>
          </a:prstGeom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3095836" y="2299091"/>
            <a:ext cx="54195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ровное число перерывов и связей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942833" y="2595348"/>
            <a:ext cx="682067" cy="10354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flipH="1">
            <a:off x="592083" y="940665"/>
            <a:ext cx="803286" cy="1192192"/>
          </a:xfrm>
          <a:prstGeom prst="curvedLeftArrow">
            <a:avLst>
              <a:gd name="adj1" fmla="val 25000"/>
              <a:gd name="adj2" fmla="val 50000"/>
              <a:gd name="adj3" fmla="val 17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8850" name="Picture 2" descr="Безымянный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7835" y="1278780"/>
            <a:ext cx="5032689" cy="10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Безымянный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780" y="2861290"/>
            <a:ext cx="5191438" cy="81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Безымянный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7835" y="3742705"/>
            <a:ext cx="4846993" cy="114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0493" y="5289042"/>
            <a:ext cx="4881807" cy="107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51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Прямоугольник 12"/>
          <p:cNvSpPr>
            <a:spLocks noChangeArrowheads="1"/>
          </p:cNvSpPr>
          <p:nvPr/>
        </p:nvSpPr>
        <p:spPr bwMode="auto">
          <a:xfrm>
            <a:off x="1177925" y="285750"/>
            <a:ext cx="678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Фигурация слов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xmlns="" val="2384107338"/>
              </p:ext>
            </p:extLst>
          </p:nvPr>
        </p:nvGraphicFramePr>
        <p:xfrm>
          <a:off x="1928794" y="1357298"/>
          <a:ext cx="5238344" cy="387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D:\день самоуправления 2012\эмблем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8929" y="5832022"/>
            <a:ext cx="1385071" cy="10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bulavika\Desktop\день самоуправления 2012\последнее0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8185" y="3143248"/>
            <a:ext cx="1855815" cy="785818"/>
          </a:xfrm>
          <a:prstGeom prst="rect">
            <a:avLst/>
          </a:prstGeom>
          <a:noFill/>
        </p:spPr>
      </p:pic>
      <p:pic>
        <p:nvPicPr>
          <p:cNvPr id="7171" name="Picture 3" descr="C:\Users\bulavika\Desktop\день самоуправления 2012\последнее0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643182"/>
            <a:ext cx="1785918" cy="7380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6"/>
          <p:cNvSpPr txBox="1">
            <a:spLocks noChangeArrowheads="1"/>
          </p:cNvSpPr>
          <p:nvPr/>
        </p:nvSpPr>
        <p:spPr bwMode="auto">
          <a:xfrm rot="10800000" flipV="1">
            <a:off x="4419280" y="1635118"/>
            <a:ext cx="475885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AutoNum type="arabicParenR"/>
            </a:pPr>
            <a:r>
              <a:rPr lang="ru-RU" sz="2400" dirty="0" smtClean="0"/>
              <a:t>Начальный штрих</a:t>
            </a:r>
          </a:p>
          <a:p>
            <a:pPr marL="457200" lvl="0" indent="-457200">
              <a:buAutoNum type="arabicParenR"/>
            </a:pPr>
            <a:endParaRPr lang="ru-RU" sz="2400" dirty="0" smtClean="0"/>
          </a:p>
          <a:p>
            <a:pPr marL="457200" lvl="0" indent="-457200">
              <a:buAutoNum type="arabicParenR"/>
            </a:pPr>
            <a:r>
              <a:rPr lang="ru-RU" sz="2400" dirty="0" smtClean="0"/>
              <a:t>Начальный </a:t>
            </a:r>
            <a:r>
              <a:rPr lang="ru-RU" sz="2400" dirty="0"/>
              <a:t>штрих </a:t>
            </a:r>
            <a:r>
              <a:rPr lang="ru-RU" sz="2400" dirty="0" smtClean="0"/>
              <a:t>отсутствует</a:t>
            </a:r>
          </a:p>
          <a:p>
            <a:pPr marL="457200" lvl="0" indent="-457200">
              <a:buAutoNum type="arabicParenR"/>
            </a:pPr>
            <a:endParaRPr lang="ru-RU" sz="2400" dirty="0" smtClean="0"/>
          </a:p>
          <a:p>
            <a:pPr marL="457200" lvl="0" indent="-457200">
              <a:buAutoNum type="arabicParenR"/>
            </a:pPr>
            <a:r>
              <a:rPr lang="ru-RU" sz="2400" dirty="0" smtClean="0"/>
              <a:t>Заключительный штрих</a:t>
            </a:r>
          </a:p>
          <a:p>
            <a:pPr marL="457200" lvl="0" indent="-457200">
              <a:buAutoNum type="arabicParenR"/>
            </a:pPr>
            <a:endParaRPr lang="ru-RU" sz="2400" dirty="0" smtClean="0"/>
          </a:p>
          <a:p>
            <a:pPr marL="457200" lvl="0" indent="-457200">
              <a:buAutoNum type="arabicParenR"/>
            </a:pPr>
            <a:r>
              <a:rPr lang="ru-RU" sz="2400" dirty="0" smtClean="0"/>
              <a:t>Буквы без штрихов или печатные буквы</a:t>
            </a:r>
            <a:endParaRPr lang="ru-RU" sz="2400" dirty="0">
              <a:latin typeface="Times New Roman"/>
              <a:ea typeface="Times New Roman"/>
            </a:endParaRPr>
          </a:p>
        </p:txBody>
      </p:sp>
      <p:sp>
        <p:nvSpPr>
          <p:cNvPr id="7171" name="Прямоугольник 6"/>
          <p:cNvSpPr>
            <a:spLocks noChangeArrowheads="1"/>
          </p:cNvSpPr>
          <p:nvPr/>
        </p:nvSpPr>
        <p:spPr bwMode="auto">
          <a:xfrm>
            <a:off x="1463675" y="357188"/>
            <a:ext cx="6216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Приверженность традициям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или современным идеям</a:t>
            </a:r>
            <a:endParaRPr lang="ru-RU" sz="2400" b="1" dirty="0"/>
          </a:p>
        </p:txBody>
      </p:sp>
      <p:pic>
        <p:nvPicPr>
          <p:cNvPr id="80898" name="Picture 2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912" y="1772816"/>
            <a:ext cx="3894953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день самоуправления 2012\эмблем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8929" y="5832022"/>
            <a:ext cx="1385071" cy="10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1206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6"/>
          <p:cNvSpPr txBox="1">
            <a:spLocks noChangeArrowheads="1"/>
          </p:cNvSpPr>
          <p:nvPr/>
        </p:nvSpPr>
        <p:spPr bwMode="auto">
          <a:xfrm rot="10800000" flipV="1">
            <a:off x="4419280" y="2189116"/>
            <a:ext cx="475885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AutoNum type="arabicParenR"/>
            </a:pPr>
            <a:r>
              <a:rPr lang="ru-RU" sz="2400" dirty="0" smtClean="0"/>
              <a:t>Размер заглавных букв</a:t>
            </a:r>
          </a:p>
          <a:p>
            <a:pPr marL="457200" lvl="0" indent="-457200">
              <a:buAutoNum type="arabicParenR"/>
            </a:pPr>
            <a:endParaRPr lang="ru-RU" sz="2400" dirty="0" smtClean="0"/>
          </a:p>
          <a:p>
            <a:pPr marL="457200" lvl="0" indent="-457200">
              <a:buAutoNum type="arabicParenR"/>
            </a:pPr>
            <a:r>
              <a:rPr lang="ru-RU" sz="2400" dirty="0" smtClean="0"/>
              <a:t>Соотношение с прописными</a:t>
            </a:r>
          </a:p>
          <a:p>
            <a:pPr marL="457200" lvl="0" indent="-457200">
              <a:buAutoNum type="arabicParenR"/>
            </a:pPr>
            <a:endParaRPr lang="ru-RU" sz="2400" dirty="0" smtClean="0"/>
          </a:p>
          <a:p>
            <a:pPr marL="457200" lvl="0" indent="-457200">
              <a:buAutoNum type="arabicParenR"/>
            </a:pPr>
            <a:r>
              <a:rPr lang="ru-RU" sz="2400" dirty="0" smtClean="0"/>
              <a:t>Преувеличенные петли</a:t>
            </a:r>
          </a:p>
          <a:p>
            <a:pPr marL="457200" lvl="0" indent="-457200">
              <a:buAutoNum type="arabicParenR"/>
            </a:pPr>
            <a:endParaRPr lang="ru-RU" sz="2400" dirty="0" smtClean="0"/>
          </a:p>
        </p:txBody>
      </p:sp>
      <p:sp>
        <p:nvSpPr>
          <p:cNvPr id="7171" name="Прямоугольник 6"/>
          <p:cNvSpPr>
            <a:spLocks noChangeArrowheads="1"/>
          </p:cNvSpPr>
          <p:nvPr/>
        </p:nvSpPr>
        <p:spPr bwMode="auto">
          <a:xfrm>
            <a:off x="1463675" y="357188"/>
            <a:ext cx="621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Заглавное «Я»,  другие заглавные буквы</a:t>
            </a:r>
            <a:endParaRPr lang="ru-RU" sz="2400" b="1" dirty="0"/>
          </a:p>
        </p:txBody>
      </p:sp>
      <p:pic>
        <p:nvPicPr>
          <p:cNvPr id="81922" name="Рисунок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285992"/>
            <a:ext cx="3532424" cy="157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день самоуправления 2012\эмбле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8929" y="5832022"/>
            <a:ext cx="1385071" cy="10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bulavika\Desktop\день самоуправления 2012\последнее0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286256"/>
            <a:ext cx="4596804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093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6"/>
          <p:cNvSpPr>
            <a:spLocks noChangeArrowheads="1"/>
          </p:cNvSpPr>
          <p:nvPr/>
        </p:nvSpPr>
        <p:spPr bwMode="auto">
          <a:xfrm>
            <a:off x="1463675" y="357188"/>
            <a:ext cx="621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Украшение букв, слов</a:t>
            </a:r>
            <a:endParaRPr lang="ru-RU" sz="2400" b="1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924" y="1070789"/>
            <a:ext cx="595668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 descr="D:\день самоуправления 2012\рисунок Пушки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852" y="3609020"/>
            <a:ext cx="3378827" cy="29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день самоуправления 2012\эмблем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8929" y="5832022"/>
            <a:ext cx="1385071" cy="10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3231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36393" y="428625"/>
            <a:ext cx="3747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Групповая работа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 descr="D:\день самоуправления 2012\Пушкин без подпис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64" y="1364297"/>
            <a:ext cx="4868862" cy="382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971" name="Picture 3" descr="D:\день самоуправления 2012\Горький без подпис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940" y="3289539"/>
            <a:ext cx="4796473" cy="299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6"/>
          <p:cNvSpPr txBox="1">
            <a:spLocks noChangeArrowheads="1"/>
          </p:cNvSpPr>
          <p:nvPr/>
        </p:nvSpPr>
        <p:spPr bwMode="auto">
          <a:xfrm rot="10800000" flipV="1">
            <a:off x="5518658" y="1401946"/>
            <a:ext cx="37444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Задание: составьте психологический портрет человека</a:t>
            </a:r>
          </a:p>
          <a:p>
            <a:pPr marL="457200" lvl="0" indent="-457200">
              <a:buAutoNum type="arabicParenR"/>
            </a:pPr>
            <a:endParaRPr lang="ru-RU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9143" y="4916350"/>
            <a:ext cx="1714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643174" y="428625"/>
            <a:ext cx="4891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Психологический портрет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день самоуправления 2012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8929" y="5832022"/>
            <a:ext cx="1385071" cy="10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день самоуправления 2012\Пушкин без подпис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071546"/>
            <a:ext cx="6000793" cy="47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1346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195736" y="428625"/>
            <a:ext cx="5339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Сергеевич Пушкин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 descr="D:\день самоуправления 2012\Пушк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350" y="1171295"/>
            <a:ext cx="5339308" cy="419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8025" y="5589240"/>
            <a:ext cx="5652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1820 </a:t>
            </a:r>
            <a:r>
              <a:rPr lang="ru-RU" dirty="0"/>
              <a:t>г.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К портрету Жуковского», подпись «Сверчок» — </a:t>
            </a:r>
            <a:endParaRPr lang="ru-RU" dirty="0" smtClean="0"/>
          </a:p>
          <a:p>
            <a:r>
              <a:rPr lang="ru-RU" dirty="0" err="1" smtClean="0"/>
              <a:t>арзамасское</a:t>
            </a:r>
            <a:r>
              <a:rPr lang="ru-RU" dirty="0" smtClean="0"/>
              <a:t> </a:t>
            </a:r>
            <a:r>
              <a:rPr lang="ru-RU" dirty="0"/>
              <a:t>прозвище поэта) </a:t>
            </a:r>
          </a:p>
        </p:txBody>
      </p:sp>
      <p:pic>
        <p:nvPicPr>
          <p:cNvPr id="5" name="Picture 2" descr="D:\день самоуправления 2012\эмбле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8929" y="5832022"/>
            <a:ext cx="1385071" cy="10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1346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00298" y="428625"/>
            <a:ext cx="5143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Психологический портрет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1" name="Picture 3" descr="D:\день самоуправления 2012\Горький без подпис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285860"/>
            <a:ext cx="6628086" cy="41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1463675" y="357188"/>
            <a:ext cx="62166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Психологические особенности почерка.</a:t>
            </a:r>
          </a:p>
          <a:p>
            <a:pPr algn="ctr"/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84884"/>
            <a:ext cx="2974057" cy="33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24028" y="2600908"/>
            <a:ext cx="34524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«Бойтесь человека, почерк которого напоминает движение тростника, колеблемого ветром».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Конфуций.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63753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36393" y="428625"/>
            <a:ext cx="3747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 Горький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8" name="Picture 2" descr="D:\день самоуправления 2012\Горький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4602"/>
            <a:ext cx="656578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7439" y="5661248"/>
            <a:ext cx="5887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                                                                    А</a:t>
            </a:r>
            <a:r>
              <a:rPr lang="ru-RU" i="1" dirty="0"/>
              <a:t>. </a:t>
            </a:r>
            <a:r>
              <a:rPr lang="ru-RU" i="1" dirty="0" smtClean="0"/>
              <a:t>Пешков</a:t>
            </a:r>
            <a:endParaRPr lang="ru-RU" dirty="0"/>
          </a:p>
          <a:p>
            <a:r>
              <a:rPr lang="ru-RU" dirty="0"/>
              <a:t>8/</a:t>
            </a:r>
            <a:r>
              <a:rPr lang="en-US" dirty="0"/>
              <a:t>II</a:t>
            </a:r>
            <a:r>
              <a:rPr lang="ru-RU" dirty="0"/>
              <a:t>—27 г.</a:t>
            </a:r>
          </a:p>
          <a:p>
            <a:r>
              <a:rPr lang="ru-RU" dirty="0"/>
              <a:t>Сорренто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D:\день самоуправления 2012\эмбле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8929" y="5832022"/>
            <a:ext cx="1385071" cy="10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7098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36393" y="428625"/>
            <a:ext cx="3747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04845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214686"/>
            <a:ext cx="4800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28926" y="6488668"/>
            <a:ext cx="362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Достоевский, Крылов, Аракчеев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092" y="1285860"/>
            <a:ext cx="4714908" cy="185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000636"/>
            <a:ext cx="1369222" cy="16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5072074"/>
            <a:ext cx="1403934" cy="146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5072074"/>
            <a:ext cx="1304916" cy="142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64497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36393" y="428625"/>
            <a:ext cx="3747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6143644"/>
            <a:ext cx="4280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Александр </a:t>
            </a:r>
            <a:r>
              <a:rPr lang="en-US" dirty="0" smtClean="0"/>
              <a:t>III</a:t>
            </a:r>
            <a:r>
              <a:rPr lang="ru-RU" dirty="0" smtClean="0"/>
              <a:t>, Суворов, Лев Толстой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3857620" cy="193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bulavika\Desktop\день самоуправления 2012\Сувор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857628"/>
            <a:ext cx="4848233" cy="2207077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500306"/>
            <a:ext cx="4953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14290"/>
            <a:ext cx="1222679" cy="169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000108"/>
            <a:ext cx="1380670" cy="170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2143116"/>
            <a:ext cx="1347783" cy="171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6763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63688" y="428625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48478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1. </a:t>
            </a:r>
            <a:r>
              <a:rPr lang="ru-RU" dirty="0" err="1" smtClean="0"/>
              <a:t>Райгородский</a:t>
            </a:r>
            <a:r>
              <a:rPr lang="ru-RU" dirty="0" smtClean="0"/>
              <a:t> </a:t>
            </a:r>
            <a:r>
              <a:rPr lang="ru-RU" dirty="0"/>
              <a:t>Д.Я. Практическая психодиагностика. Методики и </a:t>
            </a:r>
            <a:r>
              <a:rPr lang="ru-RU" dirty="0" smtClean="0"/>
              <a:t>тесты. Учебное </a:t>
            </a:r>
            <a:r>
              <a:rPr lang="ru-RU" dirty="0"/>
              <a:t>пособие. – Самара: </a:t>
            </a:r>
            <a:r>
              <a:rPr lang="ru-RU" dirty="0" err="1"/>
              <a:t>Бахрах</a:t>
            </a:r>
            <a:r>
              <a:rPr lang="ru-RU" dirty="0"/>
              <a:t>-М. 2000. 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/>
              <a:t>2. Сара Д. Тайны почерка / В кн.: </a:t>
            </a:r>
            <a:r>
              <a:rPr lang="ru-RU" dirty="0" err="1"/>
              <a:t>Люшер</a:t>
            </a:r>
            <a:r>
              <a:rPr lang="ru-RU" dirty="0"/>
              <a:t> М. Цвет вашего характера Пер. с англ. М.: Вече, Персей, АСТ. 1996.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3. Тараненко В. Почерк, портрет, характер /Скрытая </a:t>
            </a:r>
            <a:r>
              <a:rPr lang="ru-RU" dirty="0" err="1"/>
              <a:t>психодинамика</a:t>
            </a:r>
            <a:r>
              <a:rPr lang="ru-RU" dirty="0"/>
              <a:t> в практическом изложении. М.: Ника-центр. 2001.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4. Зуев-Инсаров Д.М. Почерк и личность. /</a:t>
            </a:r>
            <a:r>
              <a:rPr lang="ru-RU" b="1" dirty="0"/>
              <a:t> </a:t>
            </a:r>
            <a:r>
              <a:rPr lang="ru-RU" dirty="0"/>
              <a:t>Перлит </a:t>
            </a:r>
            <a:r>
              <a:rPr lang="ru-RU" dirty="0" err="1"/>
              <a:t>продакшн</a:t>
            </a:r>
            <a:r>
              <a:rPr lang="ru-RU" dirty="0"/>
              <a:t>, ЛТД. Киев — </a:t>
            </a:r>
            <a:r>
              <a:rPr lang="ru-RU" dirty="0" smtClean="0"/>
              <a:t>1992</a:t>
            </a:r>
          </a:p>
          <a:p>
            <a:endParaRPr lang="ru-RU" dirty="0"/>
          </a:p>
          <a:p>
            <a:r>
              <a:rPr lang="ru-RU" dirty="0"/>
              <a:t>5. Гольдберг И. Психология почерка. Москва. 2008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6. Моргенштерн И. </a:t>
            </a:r>
            <a:r>
              <a:rPr lang="ru-RU" dirty="0" err="1"/>
              <a:t>Психографология</a:t>
            </a:r>
            <a:r>
              <a:rPr lang="ru-RU" dirty="0"/>
              <a:t>. Издательство Питер. 1994.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6763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2960948"/>
            <a:ext cx="7643866" cy="92333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000125" y="785813"/>
            <a:ext cx="728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Психодиагностические критерии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Прямоугольник 12"/>
          <p:cNvSpPr>
            <a:spLocks noChangeArrowheads="1"/>
          </p:cNvSpPr>
          <p:nvPr/>
        </p:nvSpPr>
        <p:spPr bwMode="auto">
          <a:xfrm>
            <a:off x="1177925" y="285750"/>
            <a:ext cx="678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графологические признаки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748" name="Группа 20"/>
          <p:cNvGrpSpPr>
            <a:grpSpLocks/>
          </p:cNvGrpSpPr>
          <p:nvPr/>
        </p:nvGrpSpPr>
        <p:grpSpPr bwMode="auto">
          <a:xfrm>
            <a:off x="1785938" y="1285875"/>
            <a:ext cx="5429250" cy="5287963"/>
            <a:chOff x="1785918" y="1285860"/>
            <a:chExt cx="5429288" cy="5287206"/>
          </a:xfrm>
        </p:grpSpPr>
        <p:sp>
          <p:nvSpPr>
            <p:cNvPr id="10" name="Овал 9"/>
            <p:cNvSpPr/>
            <p:nvPr/>
          </p:nvSpPr>
          <p:spPr>
            <a:xfrm>
              <a:off x="1785918" y="1285860"/>
              <a:ext cx="5429288" cy="528561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2" name="Прямая соединительная линия 11"/>
            <p:cNvCxnSpPr>
              <a:stCxn id="10" idx="0"/>
              <a:endCxn id="10" idx="4"/>
            </p:cNvCxnSpPr>
            <p:nvPr/>
          </p:nvCxnSpPr>
          <p:spPr>
            <a:xfrm rot="16200000" flipH="1">
              <a:off x="1857752" y="3928669"/>
              <a:ext cx="5285618" cy="3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2143107" y="2571551"/>
              <a:ext cx="4714908" cy="27142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2285983" y="2357270"/>
              <a:ext cx="4429156" cy="3142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49" name="TextBox 22"/>
          <p:cNvSpPr txBox="1">
            <a:spLocks noChangeArrowheads="1"/>
          </p:cNvSpPr>
          <p:nvPr/>
        </p:nvSpPr>
        <p:spPr bwMode="auto">
          <a:xfrm>
            <a:off x="4754565" y="2078019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cs typeface="Arial" charset="0"/>
              </a:rPr>
              <a:t>нажим</a:t>
            </a:r>
            <a:endParaRPr lang="ru-RU" sz="3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1750" name="TextBox 23"/>
          <p:cNvSpPr txBox="1">
            <a:spLocks noChangeArrowheads="1"/>
          </p:cNvSpPr>
          <p:nvPr/>
        </p:nvSpPr>
        <p:spPr bwMode="auto">
          <a:xfrm>
            <a:off x="1928813" y="3575052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размер букв, </a:t>
            </a:r>
          </a:p>
          <a:p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связь букв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1751" name="TextBox 24"/>
          <p:cNvSpPr txBox="1">
            <a:spLocks noChangeArrowheads="1"/>
          </p:cNvSpPr>
          <p:nvPr/>
        </p:nvSpPr>
        <p:spPr bwMode="auto">
          <a:xfrm>
            <a:off x="5010156" y="3575052"/>
            <a:ext cx="2933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н</a:t>
            </a:r>
            <a:r>
              <a:rPr lang="ru-RU" sz="2400" b="1" dirty="0" smtClean="0">
                <a:solidFill>
                  <a:schemeClr val="bg1"/>
                </a:solidFill>
                <a:cs typeface="Arial" charset="0"/>
              </a:rPr>
              <a:t>аправление строк</a:t>
            </a:r>
            <a:endParaRPr lang="ru-RU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1752" name="TextBox 25"/>
          <p:cNvSpPr txBox="1">
            <a:spLocks noChangeArrowheads="1"/>
          </p:cNvSpPr>
          <p:nvPr/>
        </p:nvSpPr>
        <p:spPr bwMode="auto">
          <a:xfrm>
            <a:off x="4718052" y="5108598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cs typeface="Arial" charset="0"/>
              </a:rPr>
              <a:t>наклон</a:t>
            </a:r>
            <a:endParaRPr lang="ru-RU" sz="3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1753" name="TextBox 26"/>
          <p:cNvSpPr txBox="1">
            <a:spLocks noChangeArrowheads="1"/>
          </p:cNvSpPr>
          <p:nvPr/>
        </p:nvSpPr>
        <p:spPr bwMode="auto">
          <a:xfrm>
            <a:off x="2855889" y="1858941"/>
            <a:ext cx="17494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оля, расстояния между словами</a:t>
            </a:r>
            <a:endParaRPr lang="ru-RU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3001941" y="4962546"/>
            <a:ext cx="16065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ринцип написания букв</a:t>
            </a:r>
            <a:endParaRPr lang="ru-RU" sz="20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500188" y="214313"/>
            <a:ext cx="6643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Нажим на карандаш или ручку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1797012" y="4779981"/>
            <a:ext cx="6429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средний нажим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flipH="1">
            <a:off x="928662" y="5072074"/>
            <a:ext cx="785818" cy="11684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1723986" y="580986"/>
            <a:ext cx="6429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сильный нажим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760499" y="2881305"/>
            <a:ext cx="6429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слабый нажим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 flipH="1">
            <a:off x="3929058" y="3214686"/>
            <a:ext cx="814413" cy="116842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flipH="1">
            <a:off x="785786" y="857232"/>
            <a:ext cx="857256" cy="14002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Users\bulavika\Desktop\день самоуправления 2012\последнее0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142984"/>
            <a:ext cx="6840633" cy="1714512"/>
          </a:xfrm>
          <a:prstGeom prst="rect">
            <a:avLst/>
          </a:prstGeom>
          <a:noFill/>
        </p:spPr>
      </p:pic>
      <p:pic>
        <p:nvPicPr>
          <p:cNvPr id="1027" name="Picture 3" descr="C:\Users\bulavika\Desktop\день самоуправления 2012\последнее0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143248"/>
            <a:ext cx="3954617" cy="1428760"/>
          </a:xfrm>
          <a:prstGeom prst="rect">
            <a:avLst/>
          </a:prstGeom>
          <a:noFill/>
        </p:spPr>
      </p:pic>
      <p:pic>
        <p:nvPicPr>
          <p:cNvPr id="1028" name="Picture 4" descr="C:\Users\bulavika\Desktop\день самоуправления 2012\последнее0003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85918" y="5286388"/>
            <a:ext cx="5072098" cy="12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500188" y="214313"/>
            <a:ext cx="6643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Направление строк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1071538" y="4500570"/>
            <a:ext cx="3103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линия уходит вверх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flipH="1" flipV="1">
            <a:off x="285720" y="3786190"/>
            <a:ext cx="803286" cy="11684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2782863" y="617499"/>
            <a:ext cx="16065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прямо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4857752" y="6072206"/>
            <a:ext cx="1898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волной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 flipV="1">
            <a:off x="6500826" y="5429263"/>
            <a:ext cx="730260" cy="1100153"/>
          </a:xfrm>
          <a:prstGeom prst="curvedLeftArrow">
            <a:avLst>
              <a:gd name="adj1" fmla="val 25000"/>
              <a:gd name="adj2" fmla="val 51794"/>
              <a:gd name="adj3" fmla="val 25000"/>
            </a:avLst>
          </a:prstGeom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5040270" y="2594652"/>
            <a:ext cx="3103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линия уходит вниз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86058"/>
            <a:ext cx="2900111" cy="16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0" name="Picture 2" descr="Безымянный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5747" y="3136896"/>
            <a:ext cx="2609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Выгнутая вправо стрелка 19"/>
          <p:cNvSpPr/>
          <p:nvPr/>
        </p:nvSpPr>
        <p:spPr>
          <a:xfrm>
            <a:off x="8004222" y="2917818"/>
            <a:ext cx="885825" cy="14033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24932" name="Picture 4" descr="C:\Users\bulavika\Desktop\день самоуправления 2012\Безымянный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5286388"/>
            <a:ext cx="3213144" cy="753471"/>
          </a:xfrm>
          <a:prstGeom prst="rect">
            <a:avLst/>
          </a:prstGeom>
          <a:noFill/>
        </p:spPr>
      </p:pic>
      <p:sp>
        <p:nvSpPr>
          <p:cNvPr id="18" name="Выгнутая вправо стрелка 17"/>
          <p:cNvSpPr/>
          <p:nvPr/>
        </p:nvSpPr>
        <p:spPr>
          <a:xfrm flipH="1">
            <a:off x="1979577" y="873090"/>
            <a:ext cx="803286" cy="1348549"/>
          </a:xfrm>
          <a:prstGeom prst="curvedLeftArrow">
            <a:avLst>
              <a:gd name="adj1" fmla="val 25000"/>
              <a:gd name="adj2" fmla="val 50000"/>
              <a:gd name="adj3" fmla="val 17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6805" name="Picture 5" descr="D:\день самоуправления 2012\Безымянный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3831"/>
            <a:ext cx="5699700" cy="111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6"/>
          <p:cNvSpPr txBox="1">
            <a:spLocks noChangeArrowheads="1"/>
          </p:cNvSpPr>
          <p:nvPr/>
        </p:nvSpPr>
        <p:spPr bwMode="auto">
          <a:xfrm rot="10800000" flipV="1">
            <a:off x="6429388" y="2357430"/>
            <a:ext cx="257176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u="sng" dirty="0">
                <a:latin typeface="Times New Roman"/>
                <a:ea typeface="Times New Roman"/>
              </a:rPr>
              <a:t>Косой наклон (А</a:t>
            </a:r>
            <a:r>
              <a:rPr lang="ru-RU" u="sng" dirty="0" smtClean="0">
                <a:latin typeface="Times New Roman"/>
                <a:ea typeface="Times New Roman"/>
              </a:rPr>
              <a:t>)</a:t>
            </a:r>
          </a:p>
          <a:p>
            <a:pPr indent="449580">
              <a:spcAft>
                <a:spcPts val="0"/>
              </a:spcAft>
            </a:pPr>
            <a:endParaRPr lang="ru-RU" u="sng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u="sng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u="sng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u="sng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u="sng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u="sng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u="sng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u="sng" dirty="0" smtClean="0">
              <a:latin typeface="Times New Roman"/>
              <a:ea typeface="Times New Roman"/>
            </a:endParaRPr>
          </a:p>
        </p:txBody>
      </p:sp>
      <p:sp>
        <p:nvSpPr>
          <p:cNvPr id="7171" name="Прямоугольник 6"/>
          <p:cNvSpPr>
            <a:spLocks noChangeArrowheads="1"/>
          </p:cNvSpPr>
          <p:nvPr/>
        </p:nvSpPr>
        <p:spPr bwMode="auto">
          <a:xfrm>
            <a:off x="1463675" y="357188"/>
            <a:ext cx="6216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Наклон букв</a:t>
            </a:r>
            <a:endParaRPr lang="ru-RU" sz="2400" b="1" dirty="0"/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 rot="10800000" flipV="1">
            <a:off x="0" y="1633590"/>
            <a:ext cx="264317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endParaRPr lang="ru-RU" sz="2400" u="sng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Times New Roman"/>
              </a:rPr>
              <a:t>Наклон влево </a:t>
            </a:r>
            <a:r>
              <a:rPr lang="ru-RU" u="sng" dirty="0">
                <a:latin typeface="Times New Roman"/>
                <a:ea typeface="Times New Roman"/>
              </a:rPr>
              <a:t>(В</a:t>
            </a:r>
            <a:r>
              <a:rPr lang="ru-RU" u="sng" dirty="0" smtClean="0">
                <a:latin typeface="Times New Roman"/>
                <a:ea typeface="Times New Roman"/>
              </a:rPr>
              <a:t>)</a:t>
            </a:r>
          </a:p>
          <a:p>
            <a:pPr indent="449580">
              <a:spcAft>
                <a:spcPts val="0"/>
              </a:spcAft>
            </a:pPr>
            <a:endParaRPr lang="ru-RU" u="sng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u="sng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u="sng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dirty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u="sng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u="sng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u="sng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u="sng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sz="2400" u="sng" dirty="0" smtClean="0">
              <a:latin typeface="Times New Roman"/>
              <a:ea typeface="Times New Roman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 rot="10800000" flipV="1">
            <a:off x="2643174" y="0"/>
            <a:ext cx="550072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endParaRPr lang="ru-RU" sz="2400" u="sng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sz="2400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Times New Roman"/>
              </a:rPr>
              <a:t>Вертикальный </a:t>
            </a:r>
            <a:r>
              <a:rPr lang="ru-RU" u="sng" dirty="0">
                <a:latin typeface="Times New Roman"/>
                <a:ea typeface="Times New Roman"/>
              </a:rPr>
              <a:t>почерк (Д</a:t>
            </a:r>
            <a:r>
              <a:rPr lang="ru-RU" u="sng" dirty="0" smtClean="0">
                <a:latin typeface="Times New Roman"/>
                <a:ea typeface="Times New Roman"/>
              </a:rPr>
              <a:t>)</a:t>
            </a:r>
          </a:p>
          <a:p>
            <a:pPr indent="449580">
              <a:spcAft>
                <a:spcPts val="0"/>
              </a:spcAft>
            </a:pPr>
            <a:endParaRPr lang="ru-RU" sz="2400" u="sng" dirty="0" smtClean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sz="2400" u="sng" dirty="0" smtClean="0"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4714884"/>
            <a:ext cx="3857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>
              <a:spcAft>
                <a:spcPts val="0"/>
              </a:spcAft>
            </a:pPr>
            <a:r>
              <a:rPr lang="ru-RU" sz="1600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Наклон букв в разные стороны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297658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Users\bulavika\Desktop\день самоуправления 2012\наклон впра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4" y="3000372"/>
            <a:ext cx="3238496" cy="809624"/>
          </a:xfrm>
          <a:prstGeom prst="rect">
            <a:avLst/>
          </a:prstGeom>
          <a:noFill/>
        </p:spPr>
      </p:pic>
      <p:pic>
        <p:nvPicPr>
          <p:cNvPr id="2050" name="Picture 2" descr="C:\Users\bulavika\Desktop\день самоуправления 2012\последнее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714620"/>
            <a:ext cx="2041529" cy="1663427"/>
          </a:xfrm>
          <a:prstGeom prst="rect">
            <a:avLst/>
          </a:prstGeom>
          <a:noFill/>
        </p:spPr>
      </p:pic>
      <p:pic>
        <p:nvPicPr>
          <p:cNvPr id="2051" name="Picture 3" descr="C:\Users\bulavika\Desktop\день самоуправления 2012\прямой накло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071546"/>
            <a:ext cx="3900492" cy="122437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5072074"/>
            <a:ext cx="3357586" cy="14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500188" y="214313"/>
            <a:ext cx="6643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день самоуправления 2012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8929" y="5832022"/>
            <a:ext cx="1385071" cy="10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14546" y="2428868"/>
            <a:ext cx="22860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Уверенность,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деятельность,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широкая натура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57158" y="2560732"/>
            <a:ext cx="20002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Щ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едрость, хвастовство,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расточительность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гордость, изысканные привычки и манеры. С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тремление к оригинальности, роскоши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286248" y="4357694"/>
            <a:ext cx="23574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ережливость, деловитость,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скромность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715140" y="4500570"/>
            <a:ext cx="257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Естественность, непосредственность, мелочность, скупость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bulavika\Desktop\день самоуправления 2012\поля лис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47377"/>
            <a:ext cx="6519157" cy="1752929"/>
          </a:xfrm>
          <a:prstGeom prst="rect">
            <a:avLst/>
          </a:prstGeom>
          <a:noFill/>
        </p:spPr>
      </p:pic>
      <p:pic>
        <p:nvPicPr>
          <p:cNvPr id="5123" name="Picture 3" descr="C:\Users\bulavika\Desktop\день самоуправления 2012\Поля лист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00306"/>
            <a:ext cx="4410838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500188" y="214313"/>
            <a:ext cx="6643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Расстояния между словами и строками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1504908" y="4706955"/>
            <a:ext cx="78502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между словами и строками большие расстояния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1468395" y="1055655"/>
            <a:ext cx="72660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строчки и слова наползают друг на друга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flipH="1" flipV="1">
            <a:off x="555570" y="3684591"/>
            <a:ext cx="803286" cy="14605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flipH="1">
            <a:off x="628596" y="1347759"/>
            <a:ext cx="803286" cy="1348549"/>
          </a:xfrm>
          <a:prstGeom prst="curvedLeftArrow">
            <a:avLst>
              <a:gd name="adj1" fmla="val 25000"/>
              <a:gd name="adj2" fmla="val 50000"/>
              <a:gd name="adj3" fmla="val 17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2" descr="D:\день самоуправления 2012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8929" y="5832022"/>
            <a:ext cx="1385071" cy="10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ulavika\Desktop\день самоуправления 2012\расстояние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071810"/>
            <a:ext cx="4851408" cy="1826664"/>
          </a:xfrm>
          <a:prstGeom prst="rect">
            <a:avLst/>
          </a:prstGeom>
          <a:noFill/>
        </p:spPr>
      </p:pic>
      <p:pic>
        <p:nvPicPr>
          <p:cNvPr id="2051" name="Picture 3" descr="C:\Users\bulavika\Desktop\день самоуправления 2012\расстояние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714488"/>
            <a:ext cx="5072098" cy="10201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500188" y="214313"/>
            <a:ext cx="6643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Форма букв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1370870" y="4999059"/>
            <a:ext cx="4981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каллиграфический почерк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flipH="1" flipV="1">
            <a:off x="497907" y="4305311"/>
            <a:ext cx="803286" cy="11684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1535812" y="698813"/>
            <a:ext cx="48197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закругленные буквы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2571736" y="5929330"/>
            <a:ext cx="5659515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гирляндический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аркадический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почерк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 flipV="1">
            <a:off x="8072462" y="5072074"/>
            <a:ext cx="730260" cy="1314467"/>
          </a:xfrm>
          <a:prstGeom prst="curvedLeftArrow">
            <a:avLst>
              <a:gd name="adj1" fmla="val 25000"/>
              <a:gd name="adj2" fmla="val 51794"/>
              <a:gd name="adj3" fmla="val 25000"/>
            </a:avLst>
          </a:prstGeom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5046669" y="2492896"/>
            <a:ext cx="3103605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угловатые буквы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833337" y="2782330"/>
            <a:ext cx="682067" cy="10354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flipH="1">
            <a:off x="592083" y="940664"/>
            <a:ext cx="803286" cy="1348549"/>
          </a:xfrm>
          <a:prstGeom prst="curvedLeftArrow">
            <a:avLst>
              <a:gd name="adj1" fmla="val 25000"/>
              <a:gd name="adj2" fmla="val 50000"/>
              <a:gd name="adj3" fmla="val 17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7827" name="Picture 3" descr="D:\день самоуправления 2012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3028" y="1254114"/>
            <a:ext cx="47625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D:\день самоуправления 2012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9081" y="4042524"/>
            <a:ext cx="4067647" cy="110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999" y="3072863"/>
            <a:ext cx="3843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bulavika\Desktop\день самоуправления 2012\аркадический и гирляндическ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357694"/>
            <a:ext cx="2392363" cy="1557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5362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Решетникова</Template>
  <TotalTime>3865</TotalTime>
  <Words>491</Words>
  <Application>Microsoft Office PowerPoint</Application>
  <PresentationFormat>Экран (4:3)</PresentationFormat>
  <Paragraphs>136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ПСИХОЛОГИЧЕСКОЙ СЛУЖБЫ  в 2009-2010 учебном году  РУКОВОДИТЕЛЬ ПСИХОЛОГИЧЕСКОЙ СЛУЖБЫ ПОРОШИНСКАЯ Т.Л.</dc:title>
  <dc:creator>Булахова Виктория Алексеевна</dc:creator>
  <cp:lastModifiedBy>Булахова Виктория Алексеевна</cp:lastModifiedBy>
  <cp:revision>276</cp:revision>
  <dcterms:modified xsi:type="dcterms:W3CDTF">2012-11-14T06:52:49Z</dcterms:modified>
</cp:coreProperties>
</file>