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2" r:id="rId1"/>
  </p:sldMasterIdLst>
  <p:notesMasterIdLst>
    <p:notesMasterId r:id="rId21"/>
  </p:notesMasterIdLst>
  <p:sldIdLst>
    <p:sldId id="394" r:id="rId2"/>
    <p:sldId id="310" r:id="rId3"/>
    <p:sldId id="383" r:id="rId4"/>
    <p:sldId id="377" r:id="rId5"/>
    <p:sldId id="311" r:id="rId6"/>
    <p:sldId id="288" r:id="rId7"/>
    <p:sldId id="375" r:id="rId8"/>
    <p:sldId id="385" r:id="rId9"/>
    <p:sldId id="376" r:id="rId10"/>
    <p:sldId id="387" r:id="rId11"/>
    <p:sldId id="386" r:id="rId12"/>
    <p:sldId id="388" r:id="rId13"/>
    <p:sldId id="378" r:id="rId14"/>
    <p:sldId id="392" r:id="rId15"/>
    <p:sldId id="389" r:id="rId16"/>
    <p:sldId id="390" r:id="rId17"/>
    <p:sldId id="391" r:id="rId18"/>
    <p:sldId id="393" r:id="rId19"/>
    <p:sldId id="314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CCD116E-F7C5-41A1-BAAF-407308923D2B}" type="datetimeFigureOut">
              <a:rPr lang="ru-RU"/>
              <a:pPr>
                <a:defRPr/>
              </a:pPr>
              <a:t>19.11.2012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C43B4F7-5041-497F-8327-0AA42091ED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F6D03-EAF4-4B92-BFB9-AFF7B938E8FC}" type="datetimeFigureOut">
              <a:rPr lang="ru-RU"/>
              <a:pPr>
                <a:defRPr/>
              </a:pPr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919CC-1E1B-430B-8212-1373F732E4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3AF2B-6F8A-4B0F-A048-68D62770C225}" type="datetimeFigureOut">
              <a:rPr lang="ru-RU"/>
              <a:pPr>
                <a:defRPr/>
              </a:pPr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F173F-6AFF-4812-92ED-B39678DE28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2B4B6-26FD-4534-9135-27523DEF151C}" type="datetimeFigureOut">
              <a:rPr lang="ru-RU"/>
              <a:pPr>
                <a:defRPr/>
              </a:pPr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16724-CD80-4729-9C7C-47D96E3B4C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9D297-D760-4C26-BE48-3D1C2A6C5345}" type="datetimeFigureOut">
              <a:rPr lang="ru-RU"/>
              <a:pPr>
                <a:defRPr/>
              </a:pPr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C4411-11DE-47A9-8110-AA49C9323C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CC24A-1552-4A14-9E0E-A526A03AC741}" type="datetimeFigureOut">
              <a:rPr lang="ru-RU"/>
              <a:pPr>
                <a:defRPr/>
              </a:pPr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7EFF2-5037-4E0E-A83A-38AAA0021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FDDF0-D218-4376-A43E-6C73CA154DF1}" type="datetimeFigureOut">
              <a:rPr lang="ru-RU"/>
              <a:pPr>
                <a:defRPr/>
              </a:pPr>
              <a:t>19.11.2012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1BBBF-BAC5-4A93-A2D3-F1815FA4F9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BBD42-DF2F-4E91-BF44-B7C78F67E0F2}" type="datetimeFigureOut">
              <a:rPr lang="ru-RU"/>
              <a:pPr>
                <a:defRPr/>
              </a:pPr>
              <a:t>19.11.2012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74722-C9F0-46ED-9EC4-6AF5533251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2674B-81F4-4DDB-99CC-3D522C2B981D}" type="datetimeFigureOut">
              <a:rPr lang="ru-RU"/>
              <a:pPr>
                <a:defRPr/>
              </a:pPr>
              <a:t>19.11.2012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DECD8-A11B-4D3E-86C3-5CB45DDEBE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9D67E-5424-4D87-B3A2-76A4A1959D0E}" type="datetimeFigureOut">
              <a:rPr lang="ru-RU"/>
              <a:pPr>
                <a:defRPr/>
              </a:pPr>
              <a:t>19.11.2012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1BF19-A00C-413D-8BE3-81D111D607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3E335-5E8D-450F-B0A0-63840D0BC888}" type="datetimeFigureOut">
              <a:rPr lang="ru-RU"/>
              <a:pPr>
                <a:defRPr/>
              </a:pPr>
              <a:t>19.11.2012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88D0F-668A-4250-A2B2-E6ED60D66C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AA6CB-ECA3-4AB6-BC8F-DFC5296897E2}" type="datetimeFigureOut">
              <a:rPr lang="ru-RU"/>
              <a:pPr>
                <a:defRPr/>
              </a:pPr>
              <a:t>19.11.2012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5D3F6-42FC-4810-95AD-961D50013D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4641B3E-9B23-4723-B70D-A38DF386A3A3}" type="datetimeFigureOut">
              <a:rPr lang="ru-RU"/>
              <a:pPr>
                <a:defRPr/>
              </a:pPr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0435FFE-8EF7-4816-B09E-5DC6CF46F2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элективный курс по психологии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97331" y="2297097"/>
            <a:ext cx="45720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</a:pPr>
            <a:r>
              <a:rPr lang="ru-RU" sz="3200" b="1" dirty="0" smtClean="0"/>
              <a:t>Введение в психоанализ</a:t>
            </a:r>
          </a:p>
          <a:p>
            <a:pPr algn="ctr" eaLnBrk="1" hangingPunct="1">
              <a:buFontTx/>
              <a:buNone/>
            </a:pPr>
            <a:r>
              <a:rPr lang="ru-RU" sz="4800" b="1" dirty="0" smtClean="0"/>
              <a:t> </a:t>
            </a:r>
            <a:r>
              <a:rPr lang="ru-RU" sz="2000" b="1" dirty="0" smtClean="0">
                <a:latin typeface="+mj-lt"/>
              </a:rPr>
              <a:t>3 занятие</a:t>
            </a:r>
          </a:p>
          <a:p>
            <a:pPr algn="ctr" eaLnBrk="1" hangingPunct="1">
              <a:buFontTx/>
              <a:buNone/>
            </a:pPr>
            <a:endParaRPr lang="ru-RU" b="1" dirty="0" smtClean="0"/>
          </a:p>
          <a:p>
            <a:pPr algn="ctr" eaLnBrk="1" hangingPunct="1">
              <a:buFontTx/>
              <a:buNone/>
            </a:pPr>
            <a:r>
              <a:rPr lang="ru-RU" sz="1600" b="1" dirty="0" smtClean="0"/>
              <a:t>Составитель :  </a:t>
            </a:r>
          </a:p>
          <a:p>
            <a:pPr algn="ctr" eaLnBrk="1" hangingPunct="1">
              <a:buFontTx/>
              <a:buNone/>
            </a:pPr>
            <a:r>
              <a:rPr lang="ru-RU" sz="1600" b="1" dirty="0" smtClean="0"/>
              <a:t>Булахова В.А. – </a:t>
            </a:r>
            <a:r>
              <a:rPr lang="ru-RU" sz="1600" dirty="0" smtClean="0"/>
              <a:t>педагог-психолог, начальник психолого-педагогического отдела </a:t>
            </a:r>
          </a:p>
          <a:p>
            <a:pPr algn="ctr" eaLnBrk="1" hangingPunct="1">
              <a:buFontTx/>
              <a:buNone/>
            </a:pPr>
            <a:r>
              <a:rPr lang="ru-RU" sz="1600" dirty="0" smtClean="0"/>
              <a:t>НОУ СОШ Образовательный Центр ОАО «Газпром»</a:t>
            </a:r>
          </a:p>
          <a:p>
            <a:pPr algn="ctr" eaLnBrk="1" hangingPunct="1">
              <a:buFontTx/>
              <a:buNone/>
            </a:pPr>
            <a:endParaRPr lang="ru-RU" sz="1600" b="1" dirty="0" smtClean="0"/>
          </a:p>
          <a:p>
            <a:pPr algn="ctr" eaLnBrk="1" hangingPunct="1">
              <a:buFontTx/>
              <a:buNone/>
            </a:pPr>
            <a:r>
              <a:rPr lang="ru-RU" sz="1600" b="1" dirty="0" smtClean="0"/>
              <a:t>2011</a:t>
            </a:r>
            <a:endParaRPr lang="ru-RU" sz="16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5369" y="2516175"/>
            <a:ext cx="2057440" cy="205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5"/>
          <p:cNvSpPr>
            <a:spLocks noChangeArrowheads="1"/>
          </p:cNvSpPr>
          <p:nvPr/>
        </p:nvSpPr>
        <p:spPr bwMode="auto">
          <a:xfrm>
            <a:off x="287338" y="441325"/>
            <a:ext cx="8247062" cy="661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Важные Архетипы: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Прямоугольник 5"/>
          <p:cNvSpPr>
            <a:spLocks noChangeArrowheads="1"/>
          </p:cNvSpPr>
          <p:nvPr/>
        </p:nvSpPr>
        <p:spPr bwMode="auto">
          <a:xfrm>
            <a:off x="395288" y="1484313"/>
            <a:ext cx="489585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i="1" dirty="0" smtClean="0"/>
              <a:t>Тень</a:t>
            </a:r>
            <a:r>
              <a:rPr lang="ru-RU" sz="2000" dirty="0" smtClean="0"/>
              <a:t> представляет </a:t>
            </a:r>
            <a:r>
              <a:rPr lang="ru-RU" sz="2000" dirty="0"/>
              <a:t>подавленную темную, дурную и животную сторону личности. Тень содержит наши социально </a:t>
            </a:r>
            <a:r>
              <a:rPr lang="ru-RU" sz="2000" dirty="0" smtClean="0"/>
              <a:t>неприемлемые </a:t>
            </a:r>
            <a:r>
              <a:rPr lang="ru-RU" sz="2000" dirty="0"/>
              <a:t>сексуальные и агрессивные импульсы, аморальные мысли и страсти. </a:t>
            </a:r>
            <a:endParaRPr lang="ru-RU" sz="2000" dirty="0" smtClean="0"/>
          </a:p>
          <a:p>
            <a:pPr>
              <a:lnSpc>
                <a:spcPct val="150000"/>
              </a:lnSpc>
            </a:pPr>
            <a:r>
              <a:rPr lang="ru-RU" sz="1600" dirty="0" smtClean="0"/>
              <a:t>Но </a:t>
            </a:r>
            <a:r>
              <a:rPr lang="ru-RU" sz="1600" dirty="0"/>
              <a:t>у тени имеются и положительные свойства. Юнг рассматривал тень как источник жизненной силы, спонтанности и творческого начала в жизни индивидуума. 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5345" y="2260584"/>
            <a:ext cx="1429484" cy="1918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5"/>
          <p:cNvSpPr>
            <a:spLocks noChangeArrowheads="1"/>
          </p:cNvSpPr>
          <p:nvPr/>
        </p:nvSpPr>
        <p:spPr bwMode="auto">
          <a:xfrm>
            <a:off x="287338" y="441325"/>
            <a:ext cx="8247062" cy="661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Важные Архетипы: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Прямоугольник 5"/>
          <p:cNvSpPr>
            <a:spLocks noChangeArrowheads="1"/>
          </p:cNvSpPr>
          <p:nvPr/>
        </p:nvSpPr>
        <p:spPr bwMode="auto">
          <a:xfrm>
            <a:off x="395288" y="1484313"/>
            <a:ext cx="4895850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i="1" dirty="0" err="1"/>
              <a:t>Анима</a:t>
            </a:r>
            <a:r>
              <a:rPr lang="ru-RU" sz="2000" dirty="0"/>
              <a:t> представляет внутренний образ </a:t>
            </a:r>
            <a:r>
              <a:rPr lang="ru-RU" sz="2000" dirty="0" smtClean="0"/>
              <a:t>женщины </a:t>
            </a:r>
            <a:r>
              <a:rPr lang="ru-RU" sz="2000" dirty="0"/>
              <a:t>в мужчине, его бессознательную женскую </a:t>
            </a:r>
            <a:r>
              <a:rPr lang="ru-RU" sz="2000" dirty="0" smtClean="0"/>
              <a:t>сторону. </a:t>
            </a:r>
            <a:r>
              <a:rPr lang="ru-RU" sz="2000" b="1" i="1" dirty="0" err="1" smtClean="0"/>
              <a:t>Анимус</a:t>
            </a:r>
            <a:r>
              <a:rPr lang="ru-RU" sz="2000" i="1" dirty="0" smtClean="0"/>
              <a:t> —</a:t>
            </a:r>
            <a:r>
              <a:rPr lang="ru-RU" sz="2000" dirty="0" smtClean="0"/>
              <a:t> </a:t>
            </a:r>
            <a:r>
              <a:rPr lang="ru-RU" sz="2000" dirty="0"/>
              <a:t>внутренний образ мужчины в женщине, ее бессознательная мужская </a:t>
            </a:r>
            <a:r>
              <a:rPr lang="ru-RU" sz="2000" dirty="0" smtClean="0"/>
              <a:t>сторона</a:t>
            </a:r>
            <a:r>
              <a:rPr lang="ru-RU" sz="2000" dirty="0"/>
              <a:t>. </a:t>
            </a:r>
            <a:endParaRPr lang="ru-RU" sz="2000" dirty="0" smtClean="0"/>
          </a:p>
          <a:p>
            <a:pPr>
              <a:lnSpc>
                <a:spcPct val="150000"/>
              </a:lnSpc>
            </a:pPr>
            <a:r>
              <a:rPr lang="ru-RU" sz="1600" dirty="0" smtClean="0"/>
              <a:t>Эти </a:t>
            </a:r>
            <a:r>
              <a:rPr lang="ru-RU" sz="1600" dirty="0"/>
              <a:t>архетипы основаны, по крайней мере частично, на том биологическом </a:t>
            </a:r>
            <a:r>
              <a:rPr lang="ru-RU" sz="1600" b="1" dirty="0"/>
              <a:t>факте,</a:t>
            </a:r>
            <a:r>
              <a:rPr lang="ru-RU" sz="1600" dirty="0"/>
              <a:t> что в организме мужчин и женщин вырабатываются и мужские, и женские гормоны. 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51598" y="2735253"/>
            <a:ext cx="2041075" cy="16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5"/>
          <p:cNvSpPr>
            <a:spLocks noChangeArrowheads="1"/>
          </p:cNvSpPr>
          <p:nvPr/>
        </p:nvSpPr>
        <p:spPr bwMode="auto">
          <a:xfrm>
            <a:off x="287338" y="441325"/>
            <a:ext cx="8247062" cy="661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Важные Архетипы: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Прямоугольник 5"/>
          <p:cNvSpPr>
            <a:spLocks noChangeArrowheads="1"/>
          </p:cNvSpPr>
          <p:nvPr/>
        </p:nvSpPr>
        <p:spPr bwMode="auto">
          <a:xfrm>
            <a:off x="336492" y="1201707"/>
            <a:ext cx="4895850" cy="523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i="1" dirty="0"/>
              <a:t>Самость</a:t>
            </a:r>
            <a:r>
              <a:rPr lang="ru-RU" sz="2000" i="1" dirty="0"/>
              <a:t> —</a:t>
            </a:r>
            <a:r>
              <a:rPr lang="ru-RU" sz="2000" dirty="0"/>
              <a:t> наиболее важный архетип в теории</a:t>
            </a:r>
            <a:r>
              <a:rPr lang="ru-RU" sz="2000" b="1" dirty="0"/>
              <a:t> </a:t>
            </a:r>
            <a:r>
              <a:rPr lang="ru-RU" sz="2000" dirty="0"/>
              <a:t>Юнга</a:t>
            </a:r>
            <a:r>
              <a:rPr lang="ru-RU" sz="2000" b="1" dirty="0"/>
              <a:t>.</a:t>
            </a:r>
            <a:r>
              <a:rPr lang="ru-RU" sz="2000" dirty="0"/>
              <a:t> </a:t>
            </a:r>
            <a:endParaRPr lang="ru-RU" sz="2000" dirty="0" smtClean="0"/>
          </a:p>
          <a:p>
            <a:pPr>
              <a:lnSpc>
                <a:spcPct val="150000"/>
              </a:lnSpc>
            </a:pPr>
            <a:r>
              <a:rPr lang="ru-RU" sz="2000" b="1" dirty="0" smtClean="0"/>
              <a:t>Самость</a:t>
            </a:r>
            <a:r>
              <a:rPr lang="ru-RU" sz="2000" dirty="0" smtClean="0"/>
              <a:t> </a:t>
            </a:r>
            <a:r>
              <a:rPr lang="ru-RU" sz="2000" dirty="0"/>
              <a:t>представляет собой сердцевину личности, вокруг которой организованы и объединены все </a:t>
            </a:r>
            <a:r>
              <a:rPr lang="ru-RU" sz="2000" dirty="0" smtClean="0"/>
              <a:t>другие </a:t>
            </a:r>
            <a:r>
              <a:rPr lang="ru-RU" sz="2000" dirty="0"/>
              <a:t>элементы. Когда достигнута интеграция всех аспектов души, человек </a:t>
            </a:r>
            <a:r>
              <a:rPr lang="ru-RU" sz="2000" dirty="0" smtClean="0"/>
              <a:t>ощущает </a:t>
            </a:r>
            <a:r>
              <a:rPr lang="ru-RU" sz="2000" dirty="0"/>
              <a:t>единство, гармонию и целостность. </a:t>
            </a:r>
            <a:endParaRPr lang="ru-RU" sz="2000" dirty="0" smtClean="0"/>
          </a:p>
          <a:p>
            <a:r>
              <a:rPr lang="ru-RU" sz="1600" dirty="0" smtClean="0"/>
              <a:t>Таким </a:t>
            </a:r>
            <a:r>
              <a:rPr lang="ru-RU" sz="1600" dirty="0"/>
              <a:t>образом, в понимании Юнга развитие самости — это главная цель человеческой жизни. </a:t>
            </a:r>
            <a:endParaRPr lang="ru-RU" sz="1600" dirty="0" smtClean="0"/>
          </a:p>
          <a:p>
            <a:r>
              <a:rPr lang="ru-RU" sz="1600" dirty="0" smtClean="0"/>
              <a:t>Символ архетипа Самости – </a:t>
            </a:r>
            <a:r>
              <a:rPr lang="ru-RU" sz="1600" dirty="0" err="1" smtClean="0"/>
              <a:t>Мандала</a:t>
            </a:r>
            <a:r>
              <a:rPr lang="ru-RU" sz="1600" dirty="0" smtClean="0"/>
              <a:t>.</a:t>
            </a: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3241" y="2698740"/>
            <a:ext cx="1649972" cy="165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5"/>
          <p:cNvSpPr>
            <a:spLocks noChangeArrowheads="1"/>
          </p:cNvSpPr>
          <p:nvPr/>
        </p:nvSpPr>
        <p:spPr bwMode="auto">
          <a:xfrm>
            <a:off x="287338" y="441325"/>
            <a:ext cx="8247062" cy="661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ВИДЫ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МАНДАЛ: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2343" y="1274733"/>
            <a:ext cx="1497033" cy="1499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8253" y="1347759"/>
            <a:ext cx="1499532" cy="1497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9837" y="3757617"/>
            <a:ext cx="1525102" cy="1497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16728" y="1420785"/>
            <a:ext cx="1497033" cy="1497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8773" y="3794130"/>
            <a:ext cx="1497033" cy="1497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5"/>
          <p:cNvSpPr>
            <a:spLocks noChangeArrowheads="1"/>
          </p:cNvSpPr>
          <p:nvPr/>
        </p:nvSpPr>
        <p:spPr bwMode="auto">
          <a:xfrm>
            <a:off x="287338" y="441325"/>
            <a:ext cx="8247062" cy="661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Создание собственной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мандалы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5"/>
          <p:cNvSpPr>
            <a:spLocks noChangeArrowheads="1"/>
          </p:cNvSpPr>
          <p:nvPr/>
        </p:nvSpPr>
        <p:spPr bwMode="auto">
          <a:xfrm>
            <a:off x="592083" y="1420785"/>
            <a:ext cx="8247062" cy="3284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 b="1" dirty="0" smtClean="0"/>
              <a:t>Инструкция</a:t>
            </a:r>
            <a:r>
              <a:rPr lang="ru-RU" sz="14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/>
              <a:t> «Сейчас каждый из Вас создаст свою собственную </a:t>
            </a:r>
            <a:r>
              <a:rPr lang="ru-RU" sz="1400" dirty="0" err="1" smtClean="0"/>
              <a:t>мандалу</a:t>
            </a:r>
            <a:r>
              <a:rPr lang="ru-RU" sz="1400" dirty="0" smtClean="0"/>
              <a:t>. Когда вы создаете </a:t>
            </a:r>
            <a:r>
              <a:rPr lang="ru-RU" sz="1400" dirty="0" err="1" smtClean="0"/>
              <a:t>мандалу</a:t>
            </a:r>
            <a:r>
              <a:rPr lang="ru-RU" sz="1400" dirty="0" smtClean="0"/>
              <a:t>, вы создаете персональный символ, отражающий то, чем вы являетесь в данный момент. Круг, который вы рисуете, содержит все части вашей личности как осознаваемые, так и не осознаваемые. Начать рисовать можно от центра, а можно от края к центру. Можно использовать мелки, карандаши, фломастеры разных цветов. Круг может заполняться как различными геометрическими фигурами (квадраты, треугольники, овалы или круги), так и не иметь четких символов. Не нужно заранее планировать </a:t>
            </a:r>
            <a:r>
              <a:rPr lang="ru-RU" sz="1400" dirty="0" err="1" smtClean="0"/>
              <a:t>мандалу</a:t>
            </a:r>
            <a:r>
              <a:rPr lang="ru-RU" sz="1400" dirty="0" smtClean="0"/>
              <a:t>, можно просто выбрать один цвет который больше нравится и начать рисовать от центра, потом следующий … и так далее до заполнения всего пространства в круге.»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5"/>
          <p:cNvSpPr>
            <a:spLocks noChangeArrowheads="1"/>
          </p:cNvSpPr>
          <p:nvPr/>
        </p:nvSpPr>
        <p:spPr bwMode="auto">
          <a:xfrm>
            <a:off x="287338" y="441325"/>
            <a:ext cx="8247062" cy="661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ВИДЫ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МАНДАЛ: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Мои документы\БУЛАХОВА\ФОТО День самоуправления 2007\DSCN3330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8647" y="1749402"/>
            <a:ext cx="1888557" cy="1416418"/>
          </a:xfrm>
          <a:prstGeom prst="rect">
            <a:avLst/>
          </a:prstGeom>
          <a:noFill/>
        </p:spPr>
      </p:pic>
      <p:pic>
        <p:nvPicPr>
          <p:cNvPr id="1029" name="Picture 5" descr="C:\Мои документы\БУЛАХОВА\ФОТО День самоуправления 2007\DSCN3320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0298" y="3794130"/>
            <a:ext cx="1849992" cy="1387494"/>
          </a:xfrm>
          <a:prstGeom prst="rect">
            <a:avLst/>
          </a:prstGeom>
          <a:noFill/>
        </p:spPr>
      </p:pic>
      <p:pic>
        <p:nvPicPr>
          <p:cNvPr id="1030" name="Picture 6" descr="C:\Мои документы\БУЛАХОВА\ФОТО День самоуправления 2007\DSCN3328а.jpg"/>
          <p:cNvPicPr>
            <a:picLocks noChangeAspect="1" noChangeArrowheads="1"/>
          </p:cNvPicPr>
          <p:nvPr/>
        </p:nvPicPr>
        <p:blipFill>
          <a:blip r:embed="rId4" cstate="print">
            <a:lum bright="14000" contrast="27000"/>
          </a:blip>
          <a:srcRect/>
          <a:stretch>
            <a:fillRect/>
          </a:stretch>
        </p:blipFill>
        <p:spPr bwMode="auto">
          <a:xfrm>
            <a:off x="5594364" y="3757617"/>
            <a:ext cx="1794756" cy="1372460"/>
          </a:xfrm>
          <a:prstGeom prst="rect">
            <a:avLst/>
          </a:prstGeom>
          <a:noFill/>
        </p:spPr>
      </p:pic>
      <p:pic>
        <p:nvPicPr>
          <p:cNvPr id="1031" name="Picture 7" descr="C:\Мои документы\БУЛАХОВА\ФОТО День самоуправления 2007\DSCN3325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99293" y="1703761"/>
            <a:ext cx="1887488" cy="1415616"/>
          </a:xfrm>
          <a:prstGeom prst="rect">
            <a:avLst/>
          </a:prstGeom>
          <a:noFill/>
        </p:spPr>
      </p:pic>
      <p:pic>
        <p:nvPicPr>
          <p:cNvPr id="1032" name="Picture 8" descr="C:\Мои документы\БУЛАХОВА\ФОТО День самоуправления 2007\DSCN3323а.jpg"/>
          <p:cNvPicPr>
            <a:picLocks noChangeAspect="1" noChangeArrowheads="1"/>
          </p:cNvPicPr>
          <p:nvPr/>
        </p:nvPicPr>
        <p:blipFill>
          <a:blip r:embed="rId6" cstate="print">
            <a:lum bright="19000" contrast="22000"/>
          </a:blip>
          <a:srcRect/>
          <a:stretch>
            <a:fillRect/>
          </a:stretch>
        </p:blipFill>
        <p:spPr bwMode="auto">
          <a:xfrm>
            <a:off x="1054581" y="1749402"/>
            <a:ext cx="1947360" cy="14605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5"/>
          <p:cNvSpPr>
            <a:spLocks noChangeArrowheads="1"/>
          </p:cNvSpPr>
          <p:nvPr/>
        </p:nvSpPr>
        <p:spPr bwMode="auto">
          <a:xfrm>
            <a:off x="287338" y="441325"/>
            <a:ext cx="8247062" cy="661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Интерпретация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Мандал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bulavika\Desktop\Электив по ПСИХОЛОГИИ\интерпретация мандал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4447" y="2675147"/>
            <a:ext cx="5732542" cy="187703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5"/>
          <p:cNvSpPr>
            <a:spLocks noChangeArrowheads="1"/>
          </p:cNvSpPr>
          <p:nvPr/>
        </p:nvSpPr>
        <p:spPr bwMode="auto">
          <a:xfrm>
            <a:off x="373005" y="0"/>
            <a:ext cx="8247062" cy="661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Интерпретация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Мандал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bulavika\Desktop\Электив по ПСИХОЛОГИИ\интерпретация мандал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1681" y="1530324"/>
            <a:ext cx="4637031" cy="366455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66752" y="1895454"/>
            <a:ext cx="68644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Карл Густав Юнг. Психологические типы (под ред. В. </a:t>
            </a:r>
            <a:r>
              <a:rPr lang="ru-RU" dirty="0" err="1" smtClean="0"/>
              <a:t>Зеленского</a:t>
            </a:r>
            <a:r>
              <a:rPr lang="ru-RU" dirty="0" smtClean="0"/>
              <a:t>), </a:t>
            </a:r>
            <a:r>
              <a:rPr lang="ru-RU" dirty="0" err="1" smtClean="0"/>
              <a:t>Спб</a:t>
            </a:r>
            <a:r>
              <a:rPr lang="ru-RU" dirty="0" smtClean="0"/>
              <a:t>., Азбука, 2001</a:t>
            </a:r>
          </a:p>
          <a:p>
            <a:pPr marL="342900" indent="-342900">
              <a:buAutoNum type="arabicPeriod"/>
            </a:pPr>
            <a:r>
              <a:rPr lang="ru-RU" dirty="0" smtClean="0"/>
              <a:t>Копытин А. И., Б Корт «Техники аналитической </a:t>
            </a:r>
            <a:r>
              <a:rPr lang="ru-RU" dirty="0" err="1" smtClean="0"/>
              <a:t>арт-терапии</a:t>
            </a:r>
            <a:r>
              <a:rPr lang="ru-RU" dirty="0" smtClean="0"/>
              <a:t>. Исцеляющие путешествия» СПб, Речь, 2007 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31824" y="2568554"/>
            <a:ext cx="7643865" cy="923330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4"/>
          <p:cNvSpPr txBox="1">
            <a:spLocks noChangeArrowheads="1"/>
          </p:cNvSpPr>
          <p:nvPr/>
        </p:nvSpPr>
        <p:spPr bwMode="auto">
          <a:xfrm>
            <a:off x="4462461" y="909603"/>
            <a:ext cx="4068763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800" b="1" dirty="0" smtClean="0"/>
          </a:p>
          <a:p>
            <a:pPr algn="ctr"/>
            <a:r>
              <a:rPr lang="ru-RU" sz="2800" b="1" dirty="0" smtClean="0"/>
              <a:t>Карл Густав Юнг </a:t>
            </a:r>
            <a:endParaRPr lang="ru-RU" sz="2800" b="1" dirty="0"/>
          </a:p>
          <a:p>
            <a:pPr algn="ctr"/>
            <a:endParaRPr lang="ru-RU" sz="2800" b="1" dirty="0"/>
          </a:p>
          <a:p>
            <a:pPr algn="ctr"/>
            <a:r>
              <a:rPr lang="ru-RU" sz="2400" dirty="0" smtClean="0"/>
              <a:t>1875 </a:t>
            </a:r>
            <a:r>
              <a:rPr lang="ru-RU" sz="2400" dirty="0"/>
              <a:t>- </a:t>
            </a:r>
            <a:r>
              <a:rPr lang="ru-RU" sz="2400" dirty="0" smtClean="0"/>
              <a:t>1961</a:t>
            </a:r>
            <a:endParaRPr lang="ru-RU" sz="2400" dirty="0"/>
          </a:p>
          <a:p>
            <a:pPr algn="ctr"/>
            <a:r>
              <a:rPr lang="ru-RU" dirty="0" smtClean="0"/>
              <a:t>(86 лет)</a:t>
            </a:r>
            <a:endParaRPr lang="ru-RU" dirty="0"/>
          </a:p>
          <a:p>
            <a:pPr algn="ctr"/>
            <a:r>
              <a:rPr lang="ru-RU" dirty="0"/>
              <a:t>Место рождения: </a:t>
            </a:r>
            <a:r>
              <a:rPr lang="ru-RU" dirty="0" smtClean="0"/>
              <a:t>Швейцария</a:t>
            </a:r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1907 г. – знакомство с Фрейдом</a:t>
            </a:r>
          </a:p>
          <a:p>
            <a:pPr algn="ctr"/>
            <a:r>
              <a:rPr lang="ru-RU" dirty="0" smtClean="0"/>
              <a:t>1910 г. – Президент Международной психоаналитической ассоциации</a:t>
            </a:r>
          </a:p>
          <a:p>
            <a:pPr algn="ctr"/>
            <a:r>
              <a:rPr lang="ru-RU" dirty="0" smtClean="0"/>
              <a:t>1913 г. – разрыв отношений с Фрейдом (больше не встречались)</a:t>
            </a:r>
          </a:p>
          <a:p>
            <a:pPr algn="ctr"/>
            <a:endParaRPr lang="ru-RU" dirty="0"/>
          </a:p>
          <a:p>
            <a:pPr algn="ctr"/>
            <a:r>
              <a:rPr lang="ru-RU" dirty="0" smtClean="0"/>
              <a:t>Место </a:t>
            </a:r>
            <a:r>
              <a:rPr lang="ru-RU" dirty="0"/>
              <a:t>смерти:	</a:t>
            </a:r>
            <a:r>
              <a:rPr lang="ru-RU" dirty="0" smtClean="0"/>
              <a:t>Швейцария</a:t>
            </a:r>
            <a:endParaRPr lang="ru-RU" dirty="0"/>
          </a:p>
        </p:txBody>
      </p:sp>
      <p:sp>
        <p:nvSpPr>
          <p:cNvPr id="2051" name="Прямоугольник 5"/>
          <p:cNvSpPr>
            <a:spLocks noChangeArrowheads="1"/>
          </p:cNvSpPr>
          <p:nvPr/>
        </p:nvSpPr>
        <p:spPr bwMode="auto">
          <a:xfrm>
            <a:off x="1463675" y="357188"/>
            <a:ext cx="6216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Аналитическая психология </a:t>
            </a:r>
            <a:endParaRPr lang="ru-RU" sz="2400" b="1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2804" y="2151045"/>
            <a:ext cx="2563390" cy="1898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4"/>
          <p:cNvSpPr txBox="1">
            <a:spLocks noChangeArrowheads="1"/>
          </p:cNvSpPr>
          <p:nvPr/>
        </p:nvSpPr>
        <p:spPr bwMode="auto">
          <a:xfrm>
            <a:off x="4500563" y="1052513"/>
            <a:ext cx="406876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Основные научные труды </a:t>
            </a:r>
            <a:r>
              <a:rPr lang="ru-RU" sz="2800" b="1" dirty="0" smtClean="0"/>
              <a:t>Карла Густава Юнга</a:t>
            </a:r>
            <a:r>
              <a:rPr lang="ru-RU" b="1" dirty="0" smtClean="0"/>
              <a:t>:</a:t>
            </a:r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/>
          </a:p>
        </p:txBody>
      </p:sp>
      <p:sp>
        <p:nvSpPr>
          <p:cNvPr id="3075" name="Прямоугольник 5"/>
          <p:cNvSpPr>
            <a:spLocks noChangeArrowheads="1"/>
          </p:cNvSpPr>
          <p:nvPr/>
        </p:nvSpPr>
        <p:spPr bwMode="auto">
          <a:xfrm>
            <a:off x="1463675" y="357188"/>
            <a:ext cx="6216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Аналитическая психология</a:t>
            </a:r>
            <a:endParaRPr lang="ru-RU" sz="2400" b="1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8395" y="2479662"/>
            <a:ext cx="1538762" cy="2154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279896" y="2297097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1. Аналитическая психология. </a:t>
            </a:r>
          </a:p>
          <a:p>
            <a:r>
              <a:rPr lang="ru-RU" dirty="0" smtClean="0"/>
              <a:t> 2. Брак как психологическое отношение.</a:t>
            </a:r>
          </a:p>
          <a:p>
            <a:r>
              <a:rPr lang="ru-RU" dirty="0" smtClean="0"/>
              <a:t> 3. Воспоминания, сновидения, размышления.</a:t>
            </a:r>
          </a:p>
          <a:p>
            <a:r>
              <a:rPr lang="ru-RU" dirty="0" smtClean="0"/>
              <a:t> 4. Проблемы души нашего времени.</a:t>
            </a:r>
          </a:p>
          <a:p>
            <a:r>
              <a:rPr lang="ru-RU" dirty="0" smtClean="0"/>
              <a:t> 5. Психологические типы.</a:t>
            </a:r>
          </a:p>
          <a:p>
            <a:r>
              <a:rPr lang="ru-RU" dirty="0" smtClean="0"/>
              <a:t> 6. Работы по психиатрии.</a:t>
            </a:r>
          </a:p>
          <a:p>
            <a:r>
              <a:rPr lang="ru-RU" dirty="0" smtClean="0"/>
              <a:t> 7. </a:t>
            </a:r>
            <a:r>
              <a:rPr lang="ru-RU" dirty="0" err="1" smtClean="0"/>
              <a:t>Тавистокские</a:t>
            </a:r>
            <a:r>
              <a:rPr lang="ru-RU" dirty="0" smtClean="0"/>
              <a:t> лекции.</a:t>
            </a:r>
          </a:p>
          <a:p>
            <a:r>
              <a:rPr lang="ru-RU" dirty="0" smtClean="0"/>
              <a:t> 8. Архетип и символ.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5"/>
          <p:cNvSpPr>
            <a:spLocks noChangeArrowheads="1"/>
          </p:cNvSpPr>
          <p:nvPr/>
        </p:nvSpPr>
        <p:spPr bwMode="auto">
          <a:xfrm>
            <a:off x="287338" y="441325"/>
            <a:ext cx="8247062" cy="661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Психологические типы Карла Густава Юнга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Прямоугольник 5"/>
          <p:cNvSpPr>
            <a:spLocks noChangeArrowheads="1"/>
          </p:cNvSpPr>
          <p:nvPr/>
        </p:nvSpPr>
        <p:spPr bwMode="auto">
          <a:xfrm>
            <a:off x="395288" y="1484313"/>
            <a:ext cx="48958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endParaRPr lang="ru-RU" sz="2000" dirty="0"/>
          </a:p>
          <a:p>
            <a:pPr algn="ctr">
              <a:lnSpc>
                <a:spcPct val="150000"/>
              </a:lnSpc>
            </a:pP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3005" y="1530324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В </a:t>
            </a:r>
            <a:r>
              <a:rPr lang="ru-RU" dirty="0" err="1"/>
              <a:t>экстравертной</a:t>
            </a:r>
            <a:r>
              <a:rPr lang="ru-RU" dirty="0"/>
              <a:t> установке проявляется направленность интереса к внешнему миру — другим людям и предметам. </a:t>
            </a:r>
            <a:endParaRPr lang="ru-RU" dirty="0" smtClean="0"/>
          </a:p>
          <a:p>
            <a:r>
              <a:rPr lang="ru-RU" b="1" dirty="0" smtClean="0"/>
              <a:t>Экстраверт</a:t>
            </a:r>
            <a:r>
              <a:rPr lang="ru-RU" dirty="0" smtClean="0"/>
              <a:t> </a:t>
            </a:r>
            <a:r>
              <a:rPr lang="ru-RU" dirty="0"/>
              <a:t>подвижен, разговорчив, быстро </a:t>
            </a:r>
            <a:r>
              <a:rPr lang="ru-RU" dirty="0" smtClean="0"/>
              <a:t>устанавливает </a:t>
            </a:r>
            <a:r>
              <a:rPr lang="ru-RU" dirty="0"/>
              <a:t>отношения и привязанности, внешние факторы являются для него </a:t>
            </a:r>
            <a:r>
              <a:rPr lang="ru-RU" dirty="0" smtClean="0"/>
              <a:t>движущей </a:t>
            </a:r>
            <a:r>
              <a:rPr lang="ru-RU" dirty="0"/>
              <a:t>силой. </a:t>
            </a:r>
            <a:endParaRPr lang="ru-RU" dirty="0" smtClean="0"/>
          </a:p>
          <a:p>
            <a:endParaRPr lang="ru-RU" dirty="0"/>
          </a:p>
          <a:p>
            <a:r>
              <a:rPr lang="ru-RU" b="1" dirty="0" smtClean="0"/>
              <a:t>Интроверт</a:t>
            </a:r>
            <a:r>
              <a:rPr lang="ru-RU" dirty="0"/>
              <a:t>, напротив, погружен во внутренний мир своих мыслей, чувств и опыта. Он созерцателен, сдержан, стремится к уединению, склонен удаляться от объектов, его интерес сосредоточен на себе самом.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2520" y="3757617"/>
            <a:ext cx="2166438" cy="1533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03903" y="1895454"/>
            <a:ext cx="2671067" cy="142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6"/>
          <p:cNvSpPr>
            <a:spLocks noChangeArrowheads="1"/>
          </p:cNvSpPr>
          <p:nvPr/>
        </p:nvSpPr>
        <p:spPr bwMode="auto">
          <a:xfrm>
            <a:off x="1463675" y="357188"/>
            <a:ext cx="6216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Структура личности по Юнгу: </a:t>
            </a:r>
            <a:endParaRPr lang="ru-RU" sz="2400" b="1" dirty="0"/>
          </a:p>
        </p:txBody>
      </p:sp>
      <p:sp>
        <p:nvSpPr>
          <p:cNvPr id="4102" name="TextBox 4"/>
          <p:cNvSpPr txBox="1">
            <a:spLocks noChangeArrowheads="1"/>
          </p:cNvSpPr>
          <p:nvPr/>
        </p:nvSpPr>
        <p:spPr bwMode="auto">
          <a:xfrm>
            <a:off x="4206870" y="1128681"/>
            <a:ext cx="4541843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/>
              <a:t>	Юнг считал</a:t>
            </a:r>
            <a:r>
              <a:rPr lang="ru-RU" sz="2400" dirty="0"/>
              <a:t>, что </a:t>
            </a:r>
            <a:r>
              <a:rPr lang="ru-RU" sz="2400" b="1" dirty="0" smtClean="0"/>
              <a:t>душа</a:t>
            </a:r>
            <a:r>
              <a:rPr lang="ru-RU" sz="2400" dirty="0" smtClean="0"/>
              <a:t> то же самое, что и </a:t>
            </a:r>
            <a:r>
              <a:rPr lang="ru-RU" sz="2400" b="1" dirty="0" smtClean="0"/>
              <a:t>личность</a:t>
            </a:r>
            <a:r>
              <a:rPr lang="ru-RU" sz="2400" dirty="0" smtClean="0"/>
              <a:t> и состоит из 3 структур:</a:t>
            </a:r>
          </a:p>
          <a:p>
            <a:r>
              <a:rPr lang="ru-RU" sz="2400" b="1" dirty="0" smtClean="0"/>
              <a:t>- Эго (или сознание)</a:t>
            </a:r>
          </a:p>
          <a:p>
            <a:r>
              <a:rPr lang="ru-RU" sz="2400" b="1" dirty="0" smtClean="0"/>
              <a:t>- Личное бессознательное</a:t>
            </a:r>
          </a:p>
          <a:p>
            <a:r>
              <a:rPr lang="ru-RU" sz="2000" b="1" dirty="0" smtClean="0"/>
              <a:t>- Коллективное бессознательное</a:t>
            </a:r>
            <a:endParaRPr lang="ru-RU" sz="2000" b="1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6291" y="3429000"/>
            <a:ext cx="2321852" cy="1131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6292" y="1201707"/>
            <a:ext cx="1403012" cy="1935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5"/>
          <p:cNvSpPr>
            <a:spLocks noChangeArrowheads="1"/>
          </p:cNvSpPr>
          <p:nvPr/>
        </p:nvSpPr>
        <p:spPr bwMode="auto">
          <a:xfrm>
            <a:off x="285750" y="252369"/>
            <a:ext cx="6294465" cy="438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Юнг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ввел понятие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КОЛЛЕКТИВНОЕ БЕССОЗНАТЕЛЬНОЕ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/>
              <a:t> </a:t>
            </a:r>
            <a:r>
              <a:rPr lang="ru-RU" dirty="0"/>
              <a:t>хранилище </a:t>
            </a:r>
            <a:r>
              <a:rPr lang="ru-RU" dirty="0" smtClean="0"/>
              <a:t> </a:t>
            </a:r>
            <a:r>
              <a:rPr lang="ru-RU" dirty="0"/>
              <a:t>следов памяти человечества и даже наших человекообразных предков. В нем отражены мысли и чувства, общие для всех человеческих существ и явля­ющиеся результатом нашего общего эмоционального прошлого. </a:t>
            </a:r>
            <a:endParaRPr lang="ru-RU" dirty="0" smtClean="0"/>
          </a:p>
          <a:p>
            <a:pPr>
              <a:lnSpc>
                <a:spcPct val="150000"/>
              </a:lnSpc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Тема конфликта между Юнгом и Фрейдом.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43700" y="3757617"/>
            <a:ext cx="1947361" cy="146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5"/>
          <p:cNvSpPr>
            <a:spLocks noChangeArrowheads="1"/>
          </p:cNvSpPr>
          <p:nvPr/>
        </p:nvSpPr>
        <p:spPr bwMode="auto">
          <a:xfrm>
            <a:off x="287338" y="441325"/>
            <a:ext cx="8247062" cy="661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Содержание коллективного бессознательного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Прямоугольник 5"/>
          <p:cNvSpPr>
            <a:spLocks noChangeArrowheads="1"/>
          </p:cNvSpPr>
          <p:nvPr/>
        </p:nvSpPr>
        <p:spPr bwMode="auto">
          <a:xfrm>
            <a:off x="395288" y="1055655"/>
            <a:ext cx="3190861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/>
              <a:t>АРХЕТИПЫ</a:t>
            </a:r>
            <a:r>
              <a:rPr lang="ru-RU" dirty="0" smtClean="0"/>
              <a:t>  —  врожденные </a:t>
            </a:r>
            <a:r>
              <a:rPr lang="ru-RU" dirty="0"/>
              <a:t>идеи или воспоминания, которые предрасполагают людей воспринимать, переживать и ре­агировать на события определенным образом. 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(герой, мудрец, мать, бог или богиня, смерть и т.п.)</a:t>
            </a:r>
          </a:p>
          <a:p>
            <a:pPr>
              <a:lnSpc>
                <a:spcPct val="150000"/>
              </a:lnSpc>
            </a:pPr>
            <a:endParaRPr lang="ru-RU" dirty="0"/>
          </a:p>
          <a:p>
            <a:pPr algn="ctr">
              <a:lnSpc>
                <a:spcPct val="150000"/>
              </a:lnSpc>
            </a:pPr>
            <a:r>
              <a:rPr lang="ru-RU" sz="1600" dirty="0" smtClean="0"/>
              <a:t>Афродита, Артемида – женские архетипы</a:t>
            </a:r>
          </a:p>
          <a:p>
            <a:pPr algn="ctr">
              <a:lnSpc>
                <a:spcPct val="150000"/>
              </a:lnSpc>
            </a:pPr>
            <a:r>
              <a:rPr lang="ru-RU" sz="1600" dirty="0" smtClean="0"/>
              <a:t>Зевс, Посейдон – </a:t>
            </a:r>
          </a:p>
          <a:p>
            <a:pPr algn="ctr">
              <a:lnSpc>
                <a:spcPct val="150000"/>
              </a:lnSpc>
            </a:pPr>
            <a:r>
              <a:rPr lang="ru-RU" sz="1600" dirty="0" smtClean="0"/>
              <a:t>мужские архетипы</a:t>
            </a:r>
            <a:endParaRPr lang="ru-RU" sz="1600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6632" y="1420785"/>
            <a:ext cx="1747160" cy="109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0425" y="2552689"/>
            <a:ext cx="1999417" cy="1095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2097" y="3976695"/>
            <a:ext cx="1801144" cy="1277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5"/>
          <p:cNvSpPr>
            <a:spLocks noChangeArrowheads="1"/>
          </p:cNvSpPr>
          <p:nvPr/>
        </p:nvSpPr>
        <p:spPr bwMode="auto">
          <a:xfrm>
            <a:off x="336492" y="142830"/>
            <a:ext cx="8247062" cy="661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Примеры АРХЕТИПОВ, описанных Юнгом: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82544" y="727038"/>
          <a:ext cx="7923321" cy="5822216"/>
        </p:xfrm>
        <a:graphic>
          <a:graphicData uri="http://schemas.openxmlformats.org/drawingml/2006/table">
            <a:tbl>
              <a:tblPr/>
              <a:tblGrid>
                <a:gridCol w="1429442"/>
                <a:gridCol w="4545807"/>
                <a:gridCol w="1948072"/>
              </a:tblGrid>
              <a:tr h="412840">
                <a:tc>
                  <a:txBody>
                    <a:bodyPr/>
                    <a:lstStyle/>
                    <a:p>
                      <a:pPr indent="203200" algn="l">
                        <a:lnSpc>
                          <a:spcPct val="116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Архетип</a:t>
                      </a: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3200" algn="l">
                        <a:lnSpc>
                          <a:spcPct val="116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Определение</a:t>
                      </a: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3200" algn="l">
                        <a:lnSpc>
                          <a:spcPct val="116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Символы</a:t>
                      </a: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939">
                <a:tc>
                  <a:txBody>
                    <a:bodyPr/>
                    <a:lstStyle/>
                    <a:p>
                      <a:pPr indent="203200" algn="l">
                        <a:lnSpc>
                          <a:spcPct val="116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Анима</a:t>
                      </a: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03200" algn="l">
                        <a:lnSpc>
                          <a:spcPct val="116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Бессознательная женская сторона личности мужчины</a:t>
                      </a: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03200" algn="l">
                        <a:lnSpc>
                          <a:spcPct val="116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Женщина, Дева Мария, Мона Лиза</a:t>
                      </a: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69719">
                <a:tc>
                  <a:txBody>
                    <a:bodyPr/>
                    <a:lstStyle/>
                    <a:p>
                      <a:pPr indent="203200" algn="l">
                        <a:lnSpc>
                          <a:spcPct val="116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Анимус</a:t>
                      </a: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03200" algn="l">
                        <a:lnSpc>
                          <a:spcPct val="116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Бессознательная мужская сторона личности женщины</a:t>
                      </a: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03200" algn="l">
                        <a:lnSpc>
                          <a:spcPct val="116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Мужчина, Иисус Христос,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Дон Жуан</a:t>
                      </a: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23203">
                <a:tc>
                  <a:txBody>
                    <a:bodyPr/>
                    <a:lstStyle/>
                    <a:p>
                      <a:pPr indent="203200" algn="l">
                        <a:lnSpc>
                          <a:spcPct val="116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Персона</a:t>
                      </a: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03200" algn="l">
                        <a:lnSpc>
                          <a:spcPct val="116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Социальная роль человека, проистекающая из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общественных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ожиданий и обучения в раннем возрасте</a:t>
                      </a: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03200" algn="l">
                        <a:lnSpc>
                          <a:spcPct val="116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Маска</a:t>
                      </a: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7976">
                <a:tc>
                  <a:txBody>
                    <a:bodyPr/>
                    <a:lstStyle/>
                    <a:p>
                      <a:pPr indent="203200" algn="l">
                        <a:lnSpc>
                          <a:spcPct val="116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Тень</a:t>
                      </a: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03200" algn="l">
                        <a:lnSpc>
                          <a:spcPct val="116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Бессознательная противоположность того, что индивид настойчиво утверждает в сознании</a:t>
                      </a: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03200" algn="l">
                        <a:lnSpc>
                          <a:spcPct val="116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Сатана, Гитлер, </a:t>
                      </a: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4673">
                <a:tc>
                  <a:txBody>
                    <a:bodyPr/>
                    <a:lstStyle/>
                    <a:p>
                      <a:pPr indent="203200" algn="l">
                        <a:lnSpc>
                          <a:spcPct val="116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Самость</a:t>
                      </a: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03200" algn="l">
                        <a:lnSpc>
                          <a:spcPct val="116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Воплощение целостности и гармонии, регулирующий центр личности</a:t>
                      </a: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03200" algn="l">
                        <a:lnSpc>
                          <a:spcPct val="116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Мандала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2930">
                <a:tc>
                  <a:txBody>
                    <a:bodyPr/>
                    <a:lstStyle/>
                    <a:p>
                      <a:pPr indent="203200" algn="l">
                        <a:lnSpc>
                          <a:spcPct val="116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Мудрец</a:t>
                      </a: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03200" algn="l">
                        <a:lnSpc>
                          <a:spcPct val="116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Персонификация жизненной мудрости и зрелости</a:t>
                      </a: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03200" algn="l">
                        <a:lnSpc>
                          <a:spcPct val="116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Пророк</a:t>
                      </a: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1187">
                <a:tc>
                  <a:txBody>
                    <a:bodyPr/>
                    <a:lstStyle/>
                    <a:p>
                      <a:pPr indent="203200" algn="l">
                        <a:lnSpc>
                          <a:spcPct val="116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Бог</a:t>
                      </a: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3200" algn="l">
                        <a:lnSpc>
                          <a:spcPct val="116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Конечная реализация психической реальности,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спроецированной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на внешний мир</a:t>
                      </a: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3200" algn="l">
                        <a:lnSpc>
                          <a:spcPct val="116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Солнечное око</a:t>
                      </a: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5"/>
          <p:cNvSpPr>
            <a:spLocks noChangeArrowheads="1"/>
          </p:cNvSpPr>
          <p:nvPr/>
        </p:nvSpPr>
        <p:spPr bwMode="auto">
          <a:xfrm>
            <a:off x="287338" y="441325"/>
            <a:ext cx="8247062" cy="661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Важные Архетипы: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Прямоугольник 5"/>
          <p:cNvSpPr>
            <a:spLocks noChangeArrowheads="1"/>
          </p:cNvSpPr>
          <p:nvPr/>
        </p:nvSpPr>
        <p:spPr bwMode="auto">
          <a:xfrm>
            <a:off x="395288" y="1484313"/>
            <a:ext cx="4895850" cy="3728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i="1" dirty="0"/>
              <a:t>Персона</a:t>
            </a:r>
            <a:r>
              <a:rPr lang="ru-RU" sz="2000" dirty="0"/>
              <a:t> (от латинского слова, обозначающего “маска”) — это наше публичное лицо, то есть то, как мы проявляем себя в отношениях с другими людьми. Персона обозначает множество ролей, которые мы проигрываем в соот­ветствии с социальными требованиями. </a:t>
            </a:r>
            <a:endParaRPr lang="ru-RU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3241" y="2880392"/>
            <a:ext cx="1277955" cy="1424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Решетникова</Template>
  <TotalTime>2910</TotalTime>
  <Words>819</Words>
  <PresentationFormat>Экран (4:3)</PresentationFormat>
  <Paragraphs>103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элективный курс по психологии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Литература: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РАБОТЫ ПСИХОЛОГИЧЕСКОЙ СЛУЖБЫ  в 2009-2010 учебном году  РУКОВОДИТЕЛЬ ПСИХОЛОГИЧЕСКОЙ СЛУЖБЫ ПОРОШИНСКАЯ Т.Л.</dc:title>
  <dc:creator>Булахова Виктория Алексеевна</dc:creator>
  <cp:lastModifiedBy>Булахова Виктория Алексеевна</cp:lastModifiedBy>
  <cp:revision>202</cp:revision>
  <dcterms:modified xsi:type="dcterms:W3CDTF">2012-11-19T15:16:54Z</dcterms:modified>
</cp:coreProperties>
</file>