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17"/>
  </p:notesMasterIdLst>
  <p:sldIdLst>
    <p:sldId id="386" r:id="rId2"/>
    <p:sldId id="310" r:id="rId3"/>
    <p:sldId id="383" r:id="rId4"/>
    <p:sldId id="311" r:id="rId5"/>
    <p:sldId id="288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4" r:id="rId14"/>
    <p:sldId id="385" r:id="rId15"/>
    <p:sldId id="31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037108-A78B-42B1-8237-20DC021EB35B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468199-9A32-4D6D-AFC7-46DC2E6D2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67C6-F870-496C-BA88-C59E1D777555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9A65-C478-4C29-A86A-7BBCC9725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8885-9FAF-4BC1-A3E3-D91792322955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7A25-83AF-4949-81A7-AE3801A18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D189-FD98-4998-B8B1-3023EF3B2230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B88F-CC44-4C99-A998-04A31C520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EF58-94C0-45C2-BE6E-62960BCB6A95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463A-20CB-4A06-9ECF-2BBBF96F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18AC-7239-4C25-82CE-0ACF799E0D82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778F-A8D2-4918-BBE4-48D60E0D5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28AC-CE6A-4FA5-B7D6-DEA4793850AD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AE2-57B0-4BF3-A6CE-B3948F988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1498-57A4-4830-84D2-807F566ED3A1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86BD-FB28-4085-916F-64045A59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2099-F8C9-40DF-AE99-801D0C755BAF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3161-1B9E-48DD-86C0-AF478469F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E0CC-719B-48DC-B103-5E952CCE1C89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12C9-ABC8-44A0-833B-4658D60A9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B049-47EF-48C6-BD94-EF97C0F15947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9B3C-DEAA-4533-823F-E2D713B5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58A5-4219-4D41-AB75-2368E8A56828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C0F5-8D92-4725-A21B-94345C55B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26719D6-DD88-4AA7-B2A7-496F74FFD782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7B434AF-C37E-4C86-A13A-C54487465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элективный курс по психологии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7331" y="2297097"/>
            <a:ext cx="457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3200" b="1" dirty="0" smtClean="0"/>
              <a:t>Введение в психоанализ</a:t>
            </a:r>
          </a:p>
          <a:p>
            <a:pPr algn="ctr" eaLnBrk="1" hangingPunct="1">
              <a:buFontTx/>
              <a:buNone/>
            </a:pPr>
            <a:r>
              <a:rPr lang="ru-RU" sz="4800" b="1" dirty="0" smtClean="0"/>
              <a:t> </a:t>
            </a:r>
            <a:r>
              <a:rPr lang="ru-RU" sz="2000" b="1" dirty="0" smtClean="0">
                <a:latin typeface="+mj-lt"/>
              </a:rPr>
              <a:t>2 занятие</a:t>
            </a:r>
          </a:p>
          <a:p>
            <a:pPr algn="ctr" eaLnBrk="1" hangingPunct="1">
              <a:buFontTx/>
              <a:buNone/>
            </a:pPr>
            <a:endParaRPr lang="ru-RU" b="1" dirty="0" smtClean="0"/>
          </a:p>
          <a:p>
            <a:pPr algn="ctr" eaLnBrk="1" hangingPunct="1">
              <a:buFontTx/>
              <a:buNone/>
            </a:pPr>
            <a:r>
              <a:rPr lang="ru-RU" sz="1600" b="1" dirty="0" smtClean="0"/>
              <a:t>Составитель :  </a:t>
            </a:r>
          </a:p>
          <a:p>
            <a:pPr algn="ctr" eaLnBrk="1" hangingPunct="1">
              <a:buFontTx/>
              <a:buNone/>
            </a:pPr>
            <a:r>
              <a:rPr lang="ru-RU" sz="1600" b="1" dirty="0" smtClean="0"/>
              <a:t>Булахова В.А. – </a:t>
            </a:r>
            <a:r>
              <a:rPr lang="ru-RU" sz="1600" dirty="0" smtClean="0"/>
              <a:t>педагог-психолог, начальник психолого-педагогического отдела </a:t>
            </a:r>
          </a:p>
          <a:p>
            <a:pPr algn="ctr" eaLnBrk="1" hangingPunct="1">
              <a:buFontTx/>
              <a:buNone/>
            </a:pPr>
            <a:r>
              <a:rPr lang="ru-RU" sz="1600" dirty="0" smtClean="0"/>
              <a:t>НОУ СОШ Образовательный Центр ОАО «Газпром»</a:t>
            </a:r>
          </a:p>
          <a:p>
            <a:pPr algn="ctr" eaLnBrk="1" hangingPunct="1">
              <a:buFontTx/>
              <a:buNone/>
            </a:pPr>
            <a:endParaRPr lang="ru-RU" sz="1600" b="1" dirty="0" smtClean="0"/>
          </a:p>
          <a:p>
            <a:pPr algn="ctr" eaLnBrk="1" hangingPunct="1">
              <a:buFontTx/>
              <a:buNone/>
            </a:pPr>
            <a:r>
              <a:rPr lang="ru-RU" sz="1600" b="1" dirty="0" smtClean="0"/>
              <a:t>2011</a:t>
            </a:r>
            <a:endParaRPr lang="ru-RU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ОТРИЦАНИЕ - отказ признавать, что произошло неприятное событие.</a:t>
            </a:r>
          </a:p>
          <a:p>
            <a:pPr algn="ctr">
              <a:lnSpc>
                <a:spcPct val="150000"/>
              </a:lnSpc>
            </a:pPr>
            <a:endParaRPr lang="ru-RU" sz="2000" b="1" dirty="0"/>
          </a:p>
          <a:p>
            <a:pPr algn="ctr">
              <a:lnSpc>
                <a:spcPct val="150000"/>
              </a:lnSpc>
            </a:pPr>
            <a:endParaRPr lang="ru-RU" sz="2000" b="1" dirty="0" smtClean="0"/>
          </a:p>
          <a:p>
            <a:pPr algn="ctr">
              <a:lnSpc>
                <a:spcPct val="150000"/>
              </a:lnSpc>
            </a:pPr>
            <a:endParaRPr lang="ru-RU" sz="2000" b="1" dirty="0"/>
          </a:p>
          <a:p>
            <a:pPr algn="ctr">
              <a:lnSpc>
                <a:spcPct val="150000"/>
              </a:lnSpc>
            </a:pPr>
            <a:r>
              <a:rPr lang="ru-RU" dirty="0" smtClean="0"/>
              <a:t>Пример: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«Я </a:t>
            </a:r>
            <a:r>
              <a:rPr lang="ru-RU" dirty="0"/>
              <a:t>вовсе не </a:t>
            </a:r>
            <a:r>
              <a:rPr lang="ru-RU" dirty="0" smtClean="0"/>
              <a:t>толстая».</a:t>
            </a:r>
            <a:endParaRPr lang="ru-RU" dirty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276475"/>
            <a:ext cx="310991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22981" y="5583267"/>
            <a:ext cx="2671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«Этого просто не может быть»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РЕАКТИВНОЕ ОБРАЗОВАНИЕ - в поведении и мыслях противоположные побуждения.</a:t>
            </a:r>
            <a:r>
              <a:rPr lang="ru-RU" sz="2000" dirty="0"/>
              <a:t> </a:t>
            </a:r>
          </a:p>
          <a:p>
            <a:pPr algn="ctr"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Пример: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Женщина в глубине души ненавидит свою свекровь, но при общении с ней  демонстрирует совсем иное поведение: нахваливает блюда, которые та готовит, </a:t>
            </a:r>
            <a:r>
              <a:rPr lang="ru-RU" dirty="0" smtClean="0">
                <a:latin typeface="+mn-lt"/>
              </a:rPr>
              <a:t>спрашивает </a:t>
            </a:r>
            <a:r>
              <a:rPr lang="ru-RU" dirty="0">
                <a:latin typeface="+mn-lt"/>
              </a:rPr>
              <a:t>во всем совета и т.п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44675"/>
            <a:ext cx="23336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30877" y="5254650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</a:rPr>
              <a:t>«Делаю не то, что думаю»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РЕГРЕССИЯ - хотим снова стать маленькими, предоставив другим – сильным и взрослым людям – решать наши проблемы.</a:t>
            </a:r>
            <a:r>
              <a:rPr lang="ru-RU" sz="2000" dirty="0"/>
              <a:t> </a:t>
            </a:r>
          </a:p>
          <a:p>
            <a:pPr algn="ctr">
              <a:lnSpc>
                <a:spcPct val="150000"/>
              </a:lnSpc>
            </a:pPr>
            <a:endParaRPr lang="ru-RU" sz="2000" b="1" dirty="0"/>
          </a:p>
          <a:p>
            <a:pPr algn="ctr">
              <a:lnSpc>
                <a:spcPct val="150000"/>
              </a:lnSpc>
            </a:pPr>
            <a:r>
              <a:rPr lang="ru-RU" dirty="0" smtClean="0"/>
              <a:t>Пример:</a:t>
            </a:r>
          </a:p>
          <a:p>
            <a:pPr>
              <a:lnSpc>
                <a:spcPct val="150000"/>
              </a:lnSpc>
            </a:pPr>
            <a:r>
              <a:rPr lang="ru-RU" dirty="0"/>
              <a:t>В семье появился второй ребенок, и первенец, чтобы привлечь к себе родительское внимание, тоже принимается разыгрывать роль младенца - просит соску, перестает пользоваться горшком, постоянно плачет…</a:t>
            </a:r>
          </a:p>
          <a:p>
            <a:pPr algn="ctr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060575"/>
            <a:ext cx="332581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67389" y="5510241"/>
            <a:ext cx="2884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«Назад, в прошлое!»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/>
              <a:t>ТЕОРИЯ СНОВИДЕНИЙ ЗИГМУНДА ФРЕЙДА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431800" y="1412875"/>
            <a:ext cx="561657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 sz="2000" b="1"/>
              <a:t>СНОВИДЕНИЕ – исполнение желаний в замаскированной форме. Причина маскировки – цензура (Сверх-Я).</a:t>
            </a:r>
          </a:p>
          <a:p>
            <a:pPr algn="ctr">
              <a:lnSpc>
                <a:spcPct val="150000"/>
              </a:lnSpc>
            </a:pPr>
            <a:endParaRPr lang="ru-RU" sz="2000" b="1"/>
          </a:p>
          <a:p>
            <a:pPr algn="ctr">
              <a:lnSpc>
                <a:spcPct val="150000"/>
              </a:lnSpc>
            </a:pPr>
            <a:endParaRPr lang="ru-RU" sz="2000" b="1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9363"/>
            <a:ext cx="32448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Литература: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431800" y="1412875"/>
            <a:ext cx="5616575" cy="178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algn="ctr">
              <a:lnSpc>
                <a:spcPct val="150000"/>
              </a:lnSpc>
            </a:pPr>
            <a:endParaRPr lang="ru-RU" sz="2000" b="1" dirty="0"/>
          </a:p>
          <a:p>
            <a:pPr algn="ctr">
              <a:lnSpc>
                <a:spcPct val="150000"/>
              </a:lnSpc>
            </a:pP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134" y="1639863"/>
            <a:ext cx="74851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Ж. </a:t>
            </a:r>
            <a:r>
              <a:rPr lang="ru-RU" dirty="0" err="1" smtClean="0"/>
              <a:t>Лапланш</a:t>
            </a:r>
            <a:r>
              <a:rPr lang="ru-RU" dirty="0" smtClean="0"/>
              <a:t>, Ж.-Б. </a:t>
            </a:r>
            <a:r>
              <a:rPr lang="ru-RU" dirty="0" err="1" smtClean="0"/>
              <a:t>Понталис</a:t>
            </a:r>
            <a:r>
              <a:rPr lang="ru-RU" dirty="0" smtClean="0"/>
              <a:t> , Словарь по психоанализу, Институт </a:t>
            </a:r>
            <a:r>
              <a:rPr lang="ru-RU" dirty="0" err="1" smtClean="0"/>
              <a:t>общегуманитарных</a:t>
            </a:r>
            <a:r>
              <a:rPr lang="ru-RU" dirty="0" smtClean="0"/>
              <a:t> исследований, 2010 г.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Психоанализ в </a:t>
            </a:r>
            <a:r>
              <a:rPr lang="ru-RU" dirty="0" smtClean="0"/>
              <a:t>развитии </a:t>
            </a:r>
            <a:r>
              <a:rPr lang="ru-RU" dirty="0" smtClean="0"/>
              <a:t>(З.Фрейд, </a:t>
            </a:r>
            <a:r>
              <a:rPr lang="ru-RU" dirty="0" err="1" smtClean="0"/>
              <a:t>Ш.Ференци</a:t>
            </a:r>
            <a:r>
              <a:rPr lang="ru-RU" dirty="0" smtClean="0"/>
              <a:t>, </a:t>
            </a:r>
            <a:r>
              <a:rPr lang="ru-RU" dirty="0" err="1" smtClean="0"/>
              <a:t>М.Кляйн</a:t>
            </a:r>
            <a:r>
              <a:rPr lang="ru-RU" dirty="0" smtClean="0"/>
              <a:t>, </a:t>
            </a:r>
            <a:r>
              <a:rPr lang="ru-RU" dirty="0" err="1" smtClean="0"/>
              <a:t>Е.Гаддини</a:t>
            </a:r>
            <a:r>
              <a:rPr lang="ru-RU" dirty="0" smtClean="0"/>
              <a:t>, П.Фонда</a:t>
            </a:r>
            <a:r>
              <a:rPr lang="ru-RU" dirty="0" smtClean="0"/>
              <a:t>), </a:t>
            </a:r>
            <a:r>
              <a:rPr lang="ru-RU" dirty="0" smtClean="0"/>
              <a:t>Екатеринбург: Деловая книга, 1998</a:t>
            </a:r>
          </a:p>
          <a:p>
            <a:pPr marL="342900" indent="-342900">
              <a:buAutoNum type="arabicPeriod"/>
            </a:pPr>
            <a:r>
              <a:rPr lang="ru-RU" dirty="0" smtClean="0"/>
              <a:t>Лилия Илюшина,  Защитные механизмы психики: в доспехах по жизни, </a:t>
            </a:r>
            <a:r>
              <a:rPr lang="en-US" dirty="0" smtClean="0"/>
              <a:t>http://www.inha.ru/article/razvitie-lichnosti/zashchitnye-mekhanizmy-psikhiki-v-dospekhakh-po-zhizni/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1824" y="2568554"/>
            <a:ext cx="7643865" cy="92333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4464050" y="1989138"/>
            <a:ext cx="40687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Зигмунд Фрейд</a:t>
            </a:r>
          </a:p>
          <a:p>
            <a:pPr algn="ctr"/>
            <a:endParaRPr lang="ru-RU" sz="2800" b="1"/>
          </a:p>
          <a:p>
            <a:pPr algn="ctr"/>
            <a:r>
              <a:rPr lang="ru-RU"/>
              <a:t>6 мая 1856 - 23 сентября 1939 </a:t>
            </a:r>
          </a:p>
          <a:p>
            <a:pPr algn="ctr"/>
            <a:r>
              <a:rPr lang="ru-RU"/>
              <a:t>(83 года)</a:t>
            </a:r>
          </a:p>
          <a:p>
            <a:pPr algn="ctr"/>
            <a:r>
              <a:rPr lang="ru-RU"/>
              <a:t>Место рождения: Австро-Венгрия</a:t>
            </a:r>
          </a:p>
          <a:p>
            <a:pPr algn="ctr"/>
            <a:r>
              <a:rPr lang="ru-RU"/>
              <a:t>Место смерти:	Лондон</a:t>
            </a: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1463675" y="357188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Основоположник психоанализа </a:t>
            </a:r>
            <a:endParaRPr lang="ru-RU" sz="2400" b="1"/>
          </a:p>
        </p:txBody>
      </p:sp>
      <p:pic>
        <p:nvPicPr>
          <p:cNvPr id="2052" name="Picture 6" descr="http://day.sibnet.ru/upload/attach-57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0" y="5254625"/>
            <a:ext cx="766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089025"/>
            <a:ext cx="34020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500563" y="1052513"/>
            <a:ext cx="4068762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Основные научные труды </a:t>
            </a:r>
            <a:r>
              <a:rPr lang="ru-RU" sz="2800" b="1"/>
              <a:t>Зигмунда Фрейда</a:t>
            </a:r>
            <a:r>
              <a:rPr lang="ru-RU" b="1"/>
              <a:t>:</a:t>
            </a:r>
          </a:p>
          <a:p>
            <a:r>
              <a:rPr lang="ru-RU" b="1"/>
              <a:t>«Толкование сновидений» (1900)</a:t>
            </a:r>
          </a:p>
          <a:p>
            <a:r>
              <a:rPr lang="ru-RU" b="1"/>
              <a:t>«Психопатология обыденной жизни» (1901)</a:t>
            </a:r>
          </a:p>
          <a:p>
            <a:r>
              <a:rPr lang="ru-RU" b="1"/>
              <a:t>«Одно раннее воспоминание Леонардо да Винчи» (1910)</a:t>
            </a:r>
          </a:p>
          <a:p>
            <a:r>
              <a:rPr lang="ru-RU" b="1"/>
              <a:t>«Тотем и табу» (1913)</a:t>
            </a:r>
          </a:p>
          <a:p>
            <a:r>
              <a:rPr lang="ru-RU" b="1"/>
              <a:t>«Лекции по введению в психоанализ» (1916—1917)</a:t>
            </a:r>
          </a:p>
          <a:p>
            <a:r>
              <a:rPr lang="ru-RU" b="1"/>
              <a:t>«По ту сторону принципа удовольствия» (1920)</a:t>
            </a:r>
          </a:p>
          <a:p>
            <a:r>
              <a:rPr lang="ru-RU" b="1"/>
              <a:t>«Психология масс и анализ человеческого „Я“» (1921)</a:t>
            </a:r>
          </a:p>
          <a:p>
            <a:r>
              <a:rPr lang="ru-RU" b="1"/>
              <a:t>«Я и Оно» (1923)</a:t>
            </a:r>
            <a:endParaRPr lang="ru-RU" sz="2800" b="1"/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1463675" y="357188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Основоположник психоанализа </a:t>
            </a:r>
            <a:endParaRPr lang="ru-RU" sz="2400" b="1"/>
          </a:p>
        </p:txBody>
      </p:sp>
      <p:pic>
        <p:nvPicPr>
          <p:cNvPr id="3076" name="Picture 6" descr="http://day.sibnet.ru/upload/attach-57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0" y="5254625"/>
            <a:ext cx="766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341438"/>
            <a:ext cx="3363912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1463675" y="357188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Строение психики по Фрейду </a:t>
            </a:r>
            <a:endParaRPr lang="ru-RU" sz="2400" b="1"/>
          </a:p>
        </p:txBody>
      </p:sp>
      <p:pic>
        <p:nvPicPr>
          <p:cNvPr id="4099" name="Picture 6" descr="http://day.sibnet.ru/upload/attach-57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0" y="5254625"/>
            <a:ext cx="766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213100"/>
            <a:ext cx="32051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38" y="1160463"/>
            <a:ext cx="3238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4679950" y="1592263"/>
            <a:ext cx="4068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Фрейд считал, что психика состоит из трех слоев — сознательного (“Сверх-Я”), предсознательного (“Я”) и бессознательного (“Оно”),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285750" y="857250"/>
            <a:ext cx="594201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З.Фрейд ввел понятие ПСИХОЛОГИЧЕСКАЯ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/>
              <a:t>механизм действует помимо воли человека, когда нечто угрожает его душевному равновесию, психической безопасности или представлениям о себе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6938" y="2312988"/>
            <a:ext cx="28432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ВЫТЕСНЕНИЕ - </a:t>
            </a:r>
            <a:r>
              <a:rPr lang="ru-RU" dirty="0"/>
              <a:t> </a:t>
            </a:r>
            <a:r>
              <a:rPr lang="ru-RU" sz="2000" b="1" dirty="0"/>
              <a:t>из сознания удаляются и удерживаются в бессознательном неприемлемые, травмирующие для человека переживания, обстоятельства или сведения.</a:t>
            </a:r>
            <a:r>
              <a:rPr lang="ru-RU" b="1" dirty="0"/>
              <a:t>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Пример: </a:t>
            </a:r>
            <a:endParaRPr lang="ru-RU" dirty="0"/>
          </a:p>
          <a:p>
            <a:r>
              <a:rPr lang="ru-RU" dirty="0"/>
              <a:t>Собираясь на собеседование, вы обнаружили, что перепутали время и уже опоздали – и это неудивительно, ведь новая работа вам не то чтобы нравится, но не хватало духа отказаться.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736725"/>
            <a:ext cx="2381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70676" y="5108598"/>
            <a:ext cx="14484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Забывание.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ПРОЕКЦИЯ - приписываются собственные неприемлемые мысли, чувства и поведение другим людям или окружению.</a:t>
            </a:r>
            <a:r>
              <a:rPr lang="ru-RU" sz="2000" dirty="0"/>
              <a:t> 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Примеры:</a:t>
            </a:r>
            <a:endParaRPr lang="ru-RU" dirty="0" smtClean="0">
              <a:latin typeface="+mj-lt"/>
              <a:ea typeface="Times New Roman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+mj-lt"/>
                <a:ea typeface="Times New Roman"/>
              </a:rPr>
              <a:t>Тот, </a:t>
            </a:r>
            <a:r>
              <a:rPr lang="ru-RU" dirty="0" smtClean="0">
                <a:latin typeface="+mn-lt"/>
                <a:ea typeface="Times New Roman"/>
              </a:rPr>
              <a:t>кто</a:t>
            </a:r>
            <a:r>
              <a:rPr lang="ru-RU" dirty="0" smtClean="0">
                <a:latin typeface="+mj-lt"/>
                <a:ea typeface="Times New Roman"/>
              </a:rPr>
              <a:t> нечист на руку – крепче других держится за свой карман, опасаясь воришек.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+mj-lt"/>
              </a:rPr>
              <a:t>Игрок </a:t>
            </a:r>
            <a:r>
              <a:rPr lang="ru-RU" dirty="0">
                <a:latin typeface="+mj-lt"/>
              </a:rPr>
              <a:t>в теннис, критикующий свою ракетку после неудачного </a:t>
            </a:r>
            <a:r>
              <a:rPr lang="ru-RU" dirty="0" smtClean="0">
                <a:latin typeface="+mj-lt"/>
              </a:rPr>
              <a:t>удара.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+mj-lt"/>
              </a:rPr>
              <a:t>Заядлый </a:t>
            </a:r>
            <a:r>
              <a:rPr lang="ru-RU" dirty="0">
                <a:latin typeface="+mj-lt"/>
              </a:rPr>
              <a:t>выпивоха в каждом встречном видит любителя «заложить за воротник».</a:t>
            </a:r>
          </a:p>
          <a:p>
            <a:r>
              <a:rPr lang="ru-RU" dirty="0">
                <a:latin typeface="+mj-lt"/>
              </a:rPr>
              <a:t> 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2384425"/>
            <a:ext cx="32972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51598" y="5254650"/>
            <a:ext cx="18030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«Сам такой...»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ЗАМЕЩЕНИЕ или ПЕРЕНОС – чувства и эмоции, направленные на один объект, переносятся на другой.</a:t>
            </a:r>
            <a:r>
              <a:rPr lang="ru-RU" sz="2000" dirty="0"/>
              <a:t> </a:t>
            </a:r>
          </a:p>
          <a:p>
            <a:pPr algn="ctr">
              <a:lnSpc>
                <a:spcPct val="150000"/>
              </a:lnSpc>
            </a:pPr>
            <a:endParaRPr lang="ru-RU" sz="2000" dirty="0"/>
          </a:p>
          <a:p>
            <a:pPr algn="ctr"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dirty="0" smtClean="0"/>
              <a:t>Примеры:</a:t>
            </a:r>
          </a:p>
          <a:p>
            <a:r>
              <a:rPr lang="ru-RU" dirty="0" smtClean="0"/>
              <a:t>1) Папа </a:t>
            </a:r>
            <a:r>
              <a:rPr lang="ru-RU" dirty="0"/>
              <a:t>ругает сына, а  сын ударяет младшую сестру.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2) Вы </a:t>
            </a:r>
            <a:r>
              <a:rPr lang="ru-RU" dirty="0"/>
              <a:t>третий день не можете сделать важный звонок, потому что голос вашего собеседника очень похож на строгий папин.</a:t>
            </a:r>
          </a:p>
          <a:p>
            <a:pPr algn="ctr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7838" y="1603375"/>
            <a:ext cx="29210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59494" y="5583267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«В поисках козла отпущения»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РАЦИОНАЛИЗАЦИЯ - ложная аргументация, благодаря которой иррациональное поведение представляется таким образом, что выглядит вполне разумным и поэтому оправданным в глазах окружающих. </a:t>
            </a:r>
          </a:p>
          <a:p>
            <a:r>
              <a:rPr lang="ru-RU" dirty="0" smtClean="0"/>
              <a:t>Примеры:</a:t>
            </a:r>
          </a:p>
          <a:p>
            <a:r>
              <a:rPr lang="ru-RU" dirty="0" smtClean="0"/>
              <a:t> </a:t>
            </a:r>
            <a:r>
              <a:rPr lang="ru-RU" dirty="0"/>
              <a:t>«Да, я его ударил, но он сам меня до этого довел своими репликами</a:t>
            </a:r>
            <a:r>
              <a:rPr lang="ru-RU" dirty="0" smtClean="0"/>
              <a:t>!»</a:t>
            </a:r>
            <a:endParaRPr lang="ru-RU" dirty="0"/>
          </a:p>
          <a:p>
            <a:r>
              <a:rPr lang="ru-RU" dirty="0"/>
              <a:t>«Да, я уже год не могу найти работу, но без связей невозможно подыскать нормальный вариант!»</a:t>
            </a:r>
            <a:r>
              <a:rPr lang="ru-RU" dirty="0" smtClean="0"/>
              <a:t> </a:t>
            </a: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50" y="2406636"/>
            <a:ext cx="21351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24624" y="532767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«Зелен виноград», «</a:t>
            </a:r>
            <a:r>
              <a:rPr lang="ru-RU" dirty="0" smtClean="0">
                <a:solidFill>
                  <a:prstClr val="black"/>
                </a:solidFill>
              </a:rPr>
              <a:t>да, но</a:t>
            </a:r>
            <a:r>
              <a:rPr lang="ru-RU" dirty="0">
                <a:solidFill>
                  <a:prstClr val="black"/>
                </a:solidFill>
              </a:rPr>
              <a:t>…»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Решетникова</Template>
  <TotalTime>2890</TotalTime>
  <Words>653</Words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элективный курс по психологии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ПСИХОЛОГИЧЕСКОЙ СЛУЖБЫ  в 2009-2010 учебном году  РУКОВОДИТЕЛЬ ПСИХОЛОГИЧЕСКОЙ СЛУЖБЫ ПОРОШИНСКАЯ Т.Л.</dc:title>
  <dc:creator>Булахова Виктория Алексеевна</dc:creator>
  <cp:lastModifiedBy>Булахова Виктория Алексеевна</cp:lastModifiedBy>
  <cp:revision>195</cp:revision>
  <dcterms:modified xsi:type="dcterms:W3CDTF">2012-11-19T14:46:41Z</dcterms:modified>
</cp:coreProperties>
</file>