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3"/>
  </p:notesMasterIdLst>
  <p:sldIdLst>
    <p:sldId id="258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DA2A8C-4496-4515-AEEC-724A10EED0CA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DD6223-49F6-45ED-B8B0-D7729CCF6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EEC855-BF1C-48E8-A7B3-3B88848C93E8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E890C-02FE-41A3-8C62-5E33D7996A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C9AE9-7EE0-493B-9673-53A1CF19E5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0944A-4510-4D86-AB16-0F032129F5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905000"/>
            <a:ext cx="4038600" cy="4114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A902-B744-4DDE-87FD-A16E17C02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BCE2-7E56-475E-A7BB-825CA3177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DC4F-E052-4755-821B-C436F8E51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05430-7BC9-4033-9202-ED4A3A5EC6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342BB-C097-4A27-BFBE-76F281D164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4224E-0C2F-4A30-827D-A771EC94B6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B9DAE-6066-4907-9601-7546FDF514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2C957-5CFF-4250-A305-B4416ACBDD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980E-5CB2-4833-9B7C-05C53CA9C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1DD00-1DA0-4ED0-986F-4D411B840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B112D15-047C-4C92-905D-2581514650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DDAEB20-2E1A-4EAF-8603-0CFB318E8D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/>
                </a:solidFill>
              </a:rPr>
              <a:t>элективный </a:t>
            </a:r>
            <a:r>
              <a:rPr lang="ru-RU" sz="3200" dirty="0" smtClean="0">
                <a:solidFill>
                  <a:schemeClr val="bg2"/>
                </a:solidFill>
              </a:rPr>
              <a:t>курс по психологии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dirty="0" smtClean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1905000"/>
            <a:ext cx="4906962" cy="41148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4400" b="1" dirty="0" smtClean="0"/>
              <a:t>Психология </a:t>
            </a:r>
            <a:endParaRPr lang="ru-RU" sz="4400" b="1" dirty="0" smtClean="0"/>
          </a:p>
          <a:p>
            <a:pPr algn="ctr" eaLnBrk="1" hangingPunct="1">
              <a:buFontTx/>
              <a:buNone/>
            </a:pPr>
            <a:r>
              <a:rPr lang="ru-RU" sz="4400" b="1" dirty="0" smtClean="0"/>
              <a:t>в современном </a:t>
            </a:r>
            <a:r>
              <a:rPr lang="ru-RU" sz="4400" b="1" dirty="0" smtClean="0"/>
              <a:t>мире </a:t>
            </a:r>
          </a:p>
          <a:p>
            <a:pPr algn="ctr" eaLnBrk="1" hangingPunct="1">
              <a:buFontTx/>
              <a:buNone/>
            </a:pPr>
            <a:r>
              <a:rPr lang="ru-RU" sz="4400" b="1" dirty="0" smtClean="0"/>
              <a:t> </a:t>
            </a:r>
            <a:r>
              <a:rPr lang="ru-RU" sz="2200" b="1" dirty="0" smtClean="0"/>
              <a:t>1 занятие</a:t>
            </a:r>
          </a:p>
          <a:p>
            <a:pPr algn="ctr" eaLnBrk="1" hangingPunct="1">
              <a:buFontTx/>
              <a:buNone/>
            </a:pPr>
            <a:endParaRPr lang="ru-RU" sz="1600" b="1" dirty="0" smtClean="0"/>
          </a:p>
          <a:p>
            <a:pPr algn="ctr" eaLnBrk="1" hangingPunct="1">
              <a:buFontTx/>
              <a:buNone/>
            </a:pPr>
            <a:r>
              <a:rPr lang="ru-RU" sz="1600" b="1" dirty="0" smtClean="0"/>
              <a:t>Составитель :  </a:t>
            </a:r>
          </a:p>
          <a:p>
            <a:pPr algn="ctr" eaLnBrk="1" hangingPunct="1">
              <a:buFontTx/>
              <a:buNone/>
            </a:pPr>
            <a:r>
              <a:rPr lang="ru-RU" sz="1600" b="1" dirty="0" smtClean="0"/>
              <a:t>Булахова В.А. – </a:t>
            </a:r>
            <a:r>
              <a:rPr lang="ru-RU" sz="1600" dirty="0" smtClean="0"/>
              <a:t>педагог-психолог, начальник психолого-педагогического отдела </a:t>
            </a:r>
          </a:p>
          <a:p>
            <a:pPr algn="ctr" eaLnBrk="1" hangingPunct="1">
              <a:buFontTx/>
              <a:buNone/>
            </a:pPr>
            <a:r>
              <a:rPr lang="ru-RU" sz="1400" dirty="0" smtClean="0"/>
              <a:t>НОУ СОШ Образовательный Центр ОАО «Газпром»</a:t>
            </a:r>
          </a:p>
          <a:p>
            <a:pPr algn="ctr" eaLnBrk="1" hangingPunct="1">
              <a:buFontTx/>
              <a:buNone/>
            </a:pPr>
            <a:endParaRPr lang="ru-RU" sz="1600" b="1" dirty="0" smtClean="0"/>
          </a:p>
          <a:p>
            <a:pPr algn="ctr" eaLnBrk="1" hangingPunct="1">
              <a:buFontTx/>
              <a:buNone/>
            </a:pPr>
            <a:r>
              <a:rPr lang="ru-RU" sz="1600" b="1" dirty="0" smtClean="0"/>
              <a:t>2011</a:t>
            </a:r>
          </a:p>
          <a:p>
            <a:pPr algn="ctr" eaLnBrk="1" hangingPunct="1">
              <a:buFontTx/>
              <a:buNone/>
            </a:pPr>
            <a:endParaRPr lang="ru-RU" sz="1600" b="1" dirty="0" smtClean="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Использованная литература:</a:t>
            </a:r>
            <a:endParaRPr lang="ru-RU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/>
              <a:t>   И</a:t>
            </a:r>
            <a:r>
              <a:rPr lang="ru-RU" dirty="0" smtClean="0"/>
              <a:t>. В. </a:t>
            </a:r>
            <a:r>
              <a:rPr lang="ru-RU" dirty="0" err="1" smtClean="0"/>
              <a:t>Вачков</a:t>
            </a:r>
            <a:r>
              <a:rPr lang="ru-RU" dirty="0" smtClean="0"/>
              <a:t>, И. Б. </a:t>
            </a:r>
            <a:r>
              <a:rPr lang="ru-RU" dirty="0" err="1" smtClean="0"/>
              <a:t>Гриншпун</a:t>
            </a:r>
            <a:r>
              <a:rPr lang="ru-RU" dirty="0" smtClean="0"/>
              <a:t>, Н. С. </a:t>
            </a:r>
            <a:r>
              <a:rPr lang="ru-RU" dirty="0" err="1" smtClean="0"/>
              <a:t>Пряжников</a:t>
            </a:r>
            <a:r>
              <a:rPr lang="ru-RU" dirty="0" smtClean="0"/>
              <a:t>  </a:t>
            </a:r>
            <a:r>
              <a:rPr lang="ru-RU" dirty="0" smtClean="0"/>
              <a:t>Введение в профессию «</a:t>
            </a:r>
            <a:r>
              <a:rPr lang="ru-RU" dirty="0" smtClean="0"/>
              <a:t>психолог»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/>
              <a:t> </a:t>
            </a:r>
            <a:r>
              <a:rPr lang="ru-RU" dirty="0" smtClean="0"/>
              <a:t>  Учебное </a:t>
            </a:r>
            <a:r>
              <a:rPr lang="ru-RU" dirty="0" smtClean="0"/>
              <a:t>пособие </a:t>
            </a:r>
            <a:r>
              <a:rPr lang="ru-RU" dirty="0" smtClean="0"/>
              <a:t>под </a:t>
            </a:r>
            <a:r>
              <a:rPr lang="ru-RU" dirty="0" smtClean="0"/>
              <a:t>редакцией И. Б. </a:t>
            </a:r>
            <a:r>
              <a:rPr lang="ru-RU" dirty="0" err="1" smtClean="0"/>
              <a:t>Гриншпуна</a:t>
            </a:r>
            <a:r>
              <a:rPr lang="ru-RU" dirty="0" smtClean="0"/>
              <a:t> Москва—Воронеж , 2004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5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2643188" y="2286000"/>
            <a:ext cx="3554412" cy="20859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                   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   СПАСИБО </a:t>
            </a:r>
            <a:br>
              <a:rPr lang="ru-RU" sz="4000" dirty="0" smtClean="0"/>
            </a:br>
            <a:r>
              <a:rPr lang="ru-RU" sz="2200" dirty="0" smtClean="0"/>
              <a:t>ЗА </a:t>
            </a:r>
            <a:br>
              <a:rPr lang="ru-RU" sz="2200" dirty="0" smtClean="0"/>
            </a:br>
            <a:r>
              <a:rPr lang="ru-RU" sz="2200" dirty="0" smtClean="0"/>
              <a:t> ваше активное УЧАСТИЕ </a:t>
            </a:r>
            <a:r>
              <a:rPr lang="ru-RU" sz="4000" dirty="0" smtClean="0"/>
              <a:t>!</a:t>
            </a:r>
          </a:p>
        </p:txBody>
      </p:sp>
      <p:sp>
        <p:nvSpPr>
          <p:cNvPr id="17412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6329363" cy="2952750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sz="half" idx="2"/>
          </p:nvPr>
        </p:nvSpPr>
        <p:spPr>
          <a:xfrm flipV="1">
            <a:off x="611188" y="476250"/>
            <a:ext cx="8229600" cy="104775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Причины выбора профессии психолог: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143125"/>
            <a:ext cx="8229600" cy="328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/>
              <a:t>Хочу лучше в себе разбираться;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/>
              <a:t>Хочу помогать людям;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/>
              <a:t>Хочу научиться владеть собой;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/>
              <a:t>Хочу научиться лучше общаться;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/>
              <a:t>Интересная наука.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Утверждения о психологии и психологах</a:t>
            </a:r>
          </a:p>
        </p:txBody>
      </p:sp>
      <p:graphicFrame>
        <p:nvGraphicFramePr>
          <p:cNvPr id="5157" name="Group 3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765676"/>
        </p:xfrm>
        <a:graphic>
          <a:graphicData uri="http://schemas.openxmlformats.org/drawingml/2006/table">
            <a:tbl>
              <a:tblPr/>
              <a:tblGrid>
                <a:gridCol w="471488"/>
                <a:gridCol w="3643312"/>
                <a:gridCol w="2057400"/>
                <a:gridCol w="20574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утверждение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ложное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реальное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Психология — наука, все знающая о человеке и его душе, а психолог, овладевший этой наукой, — человек, «видящий людей насквозь».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Психоло́гия (др.-греч. ψυχή — душа; λόγος — знание) — академическая и прикладная наука о поведении и психических процессах.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Психолог — человек, умеющий управлять поведением, чувствами, мыслями других, специально этому обученный и владеющий соответствующими техниками (например, гипнозом).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4572000" y="2714625"/>
            <a:ext cx="207168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643688" y="2714625"/>
            <a:ext cx="207168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3857625"/>
            <a:ext cx="207168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643688" y="3857625"/>
            <a:ext cx="207168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572000" y="5000625"/>
            <a:ext cx="2071688" cy="1357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643688" y="5000625"/>
            <a:ext cx="2071687" cy="1357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Утверждения о психологии и психологах</a:t>
            </a:r>
          </a:p>
        </p:txBody>
      </p:sp>
      <p:graphicFrame>
        <p:nvGraphicFramePr>
          <p:cNvPr id="6182" name="Group 38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10736"/>
        </p:xfrm>
        <a:graphic>
          <a:graphicData uri="http://schemas.openxmlformats.org/drawingml/2006/table">
            <a:tbl>
              <a:tblPr/>
              <a:tblGrid>
                <a:gridCol w="471488"/>
                <a:gridCol w="3643312"/>
                <a:gridCol w="2057400"/>
                <a:gridCol w="20574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утверждение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ложное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реальное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Психолог — человек, от природы наделенный особыми способностями к общению с другими и пониманию других.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Он мудрец, знающий о жизни больше других, и его миссия — указывать истинный путь людям советами и наставлениями.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Психология — область научного знания, исследующая особенности и закономерности возникновения, формирования и развития психических процессов, состояний и психических св-в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Психолог — человек, досконально знающий самого себя и владеющий собой в любых обстоятельствах.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верно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4572000" y="2714625"/>
            <a:ext cx="207168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643688" y="2714625"/>
            <a:ext cx="207168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3857625"/>
            <a:ext cx="207168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643688" y="3857625"/>
            <a:ext cx="207168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572000" y="5000625"/>
            <a:ext cx="2071688" cy="1165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643688" y="5000625"/>
            <a:ext cx="2071687" cy="1165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Характеристики профессии «Психолог»: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это ограниченный вид труда, неизбежно предполагает сотрудничество со смежными специалистами;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это труд, требующий специальной подготовки и постоянной переподготовки (заметим, что профессия психолог предполагает только высшее образование);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это труд, выполняемый за вознаграждение (этим профессия психолога отличается от любительского увлечения психологией);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это общественно полезный труд (социальная направленность);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это труд, дающий человеку определенный статус в обществе 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5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Различия </a:t>
            </a:r>
            <a:br>
              <a:rPr lang="ru-RU" sz="2800" dirty="0" smtClean="0"/>
            </a:br>
            <a:r>
              <a:rPr lang="ru-RU" sz="2800" dirty="0" smtClean="0"/>
              <a:t>житейской и научной психологии </a:t>
            </a:r>
            <a:r>
              <a:rPr lang="ru-RU" sz="1600" dirty="0" smtClean="0"/>
              <a:t>(</a:t>
            </a:r>
            <a:r>
              <a:rPr lang="ru-RU" sz="1600" dirty="0" err="1" smtClean="0"/>
              <a:t>Ю.Б.Гиппенрейтер</a:t>
            </a:r>
            <a:r>
              <a:rPr lang="ru-RU" sz="1600" dirty="0" smtClean="0"/>
              <a:t>)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28625" y="1785938"/>
            <a:ext cx="36576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dirty="0" smtClean="0"/>
              <a:t>знание конкретно, связано с конкретными жизненными ситуациями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dirty="0" smtClean="0"/>
              <a:t>знания больше носят интуитивный характер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dirty="0" smtClean="0"/>
              <a:t>знания передаются в очень ограниченных вариантах (из уст в уста, через письма и т. п.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dirty="0" smtClean="0"/>
              <a:t>получение знаний через наблюдения, рассуждения или непосредственное переживание человеком тех или иных событий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dirty="0" smtClean="0"/>
              <a:t>случайный характер и бессистемность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ru-RU" sz="20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ru-RU" sz="2000" dirty="0" smtClean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356100" y="1916113"/>
            <a:ext cx="4464050" cy="41036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900" dirty="0" smtClean="0"/>
              <a:t>обобщенное знание, основанное на общих закономерностях жизни и поведения людей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900" dirty="0" smtClean="0"/>
              <a:t>научное и  рациональное объяснение психических явлений, то есть к лучшему их пониманию и даже прогнозированию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900" dirty="0" smtClean="0"/>
              <a:t>знания передаются через специальную систему фиксации накопленного опыта (через книги, лекции, аккумулируются в научных школах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900" dirty="0" smtClean="0"/>
              <a:t>новые знания получаются также в специальных исследованиях и экспериментах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900" dirty="0" smtClean="0"/>
              <a:t>системность и упорядоченность научного знания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/>
              <a:t>Различия </a:t>
            </a:r>
            <a:br>
              <a:rPr lang="ru-RU" sz="4000" smtClean="0"/>
            </a:br>
            <a:r>
              <a:rPr lang="ru-RU" sz="4000" smtClean="0"/>
              <a:t> </a:t>
            </a:r>
            <a:r>
              <a:rPr lang="ru-RU" sz="2200" b="1" smtClean="0"/>
              <a:t>психолога -любителя  и  психолога-профессионала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484313"/>
            <a:ext cx="4495800" cy="45354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у «психолога–любителя» обширные психологические знания, собранные случайно;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знания часто оказываются бесполезными, никак не помогают справиться с проблемой;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необоснованное и неправильное применение методик и упражнений, «игра в психологию»;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помогая своим знакомым, берет всю ответственность «на себя» (клиентам это очень нравится, так как снимает ответственность с них)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действует в одиночку, «когда и где придется»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часто не имеет диплома, а только справка о прохождении курсов и тренингов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бесцеремонность и невоздержанность в советах, многословие, преувеличение собственного вклада, желание учить и воспитывать других,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чтение книг и посещение околонаучных и парапсихологических семинаров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консультирует в удовольствие, не истощается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ru-RU" sz="16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ru-RU" sz="20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ru-RU" sz="2000" dirty="0" smtClean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56100" y="1484313"/>
            <a:ext cx="4787900" cy="417671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наличие теоретической базы, где главное — систематизированные, обобщенные представления о психике и психологии.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опора на метод научного познания, позволяющий ему не только ориентироваться в научных проблемах, но и в конкретной проблеме клиента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адекватное использование специальных разработанных в психологии средств — методик, упражнений.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особая ответственность - постепенно формировать чувство ответственности у консультируемых клиентов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поддерживает связь со своими коллегами, сокурсниками, преподавателями, с др. специалистами  (обмен опытом и </a:t>
            </a:r>
            <a:r>
              <a:rPr lang="ru-RU" sz="1600" dirty="0" err="1" smtClean="0"/>
              <a:t>супервизии</a:t>
            </a:r>
            <a:r>
              <a:rPr lang="ru-RU" sz="1600" dirty="0" smtClean="0"/>
              <a:t>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наличие документа (диплома) о психологическом образовании.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этический кодекс (профессиональный такт и уважение клиента)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профессиональное развитие и саморазвитие (повышение квалификации, переподготовка)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/>
              <a:t>профилактика эмоционального выгорания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7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  <p:bldP spid="327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Разделы психологии</a:t>
            </a:r>
            <a:br>
              <a:rPr lang="ru-RU" dirty="0" smtClean="0"/>
            </a:br>
            <a:r>
              <a:rPr lang="ru-RU" sz="2700" dirty="0" smtClean="0"/>
              <a:t>ФУНДАМЕНТАЛЬНЫЕ        ПРИКЛАДНЫЕ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71500" y="1857375"/>
            <a:ext cx="3657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общая психология,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психология развития (возрастная психология),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дифференциальная психология,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клиническая психология,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педагогическая психология,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экспериментальная психология,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психология труда и социальная психология,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психология религий</a:t>
            </a: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57688" y="1785938"/>
            <a:ext cx="4464050" cy="410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юридическая психология,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детская психология,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акмеология – психология зрелости,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геронтопсихология,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нейропсихология,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патопсихология,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зоопсихология,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психология творчества,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организационная психология,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семейная психология,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психология рекламы,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психология спорта,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военная психология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Групповая работа:</a:t>
            </a:r>
            <a:br>
              <a:rPr lang="ru-RU" dirty="0" smtClean="0"/>
            </a:br>
            <a:r>
              <a:rPr lang="ru-RU" sz="1300" dirty="0" smtClean="0"/>
              <a:t>(роли в мини-группах для разыгрывания сценок)</a:t>
            </a:r>
          </a:p>
        </p:txBody>
      </p:sp>
      <p:pic>
        <p:nvPicPr>
          <p:cNvPr id="16387" name="Picture 10" descr="MC90021696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2060575"/>
            <a:ext cx="1584325" cy="1501775"/>
          </a:xfrm>
        </p:spPr>
      </p:pic>
      <p:pic>
        <p:nvPicPr>
          <p:cNvPr id="16388" name="Picture 12" descr="MC90025165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3214678" y="4714884"/>
            <a:ext cx="1662113" cy="1820862"/>
          </a:xfrm>
        </p:spPr>
      </p:pic>
      <p:pic>
        <p:nvPicPr>
          <p:cNvPr id="16389" name="Picture 13" descr="MC90029975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6143636" y="2928934"/>
            <a:ext cx="2171700" cy="1790700"/>
          </a:xfrm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39750" y="1700213"/>
            <a:ext cx="17462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</a:t>
            </a:r>
            <a:endParaRPr lang="ru-RU" sz="9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857488" y="4000504"/>
            <a:ext cx="23574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Наблюдатель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супервизор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9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380288" y="1700213"/>
            <a:ext cx="14414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9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6215074" y="2285992"/>
            <a:ext cx="20716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Клиент (клиенты)</a:t>
            </a:r>
            <a:endParaRPr lang="ru-RU" sz="9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</TotalTime>
  <Words>792</Words>
  <Application>Microsoft Office PowerPoint</Application>
  <PresentationFormat>Экран (4:3)</PresentationFormat>
  <Paragraphs>118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Tahoma</vt:lpstr>
      <vt:lpstr>Arial</vt:lpstr>
      <vt:lpstr>Century Schoolbook</vt:lpstr>
      <vt:lpstr>Wingdings</vt:lpstr>
      <vt:lpstr>Wingdings 2</vt:lpstr>
      <vt:lpstr>Calibri</vt:lpstr>
      <vt:lpstr>Поток</vt:lpstr>
      <vt:lpstr>элективный курс по психологии </vt:lpstr>
      <vt:lpstr>Причины выбора профессии психолог:</vt:lpstr>
      <vt:lpstr>Утверждения о психологии и психологах</vt:lpstr>
      <vt:lpstr>Утверждения о психологии и психологах</vt:lpstr>
      <vt:lpstr>Характеристики профессии «Психолог»:</vt:lpstr>
      <vt:lpstr>Различия  житейской и научной психологии (Ю.Б.Гиппенрейтер)</vt:lpstr>
      <vt:lpstr>Различия   психолога -любителя  и  психолога-профессионала</vt:lpstr>
      <vt:lpstr>Разделы психологии ФУНДАМЕНТАЛЬНЫЕ        ПРИКЛАДНЫЕ</vt:lpstr>
      <vt:lpstr>Групповая работа: (роли в мини-группах для разыгрывания сценок)</vt:lpstr>
      <vt:lpstr>Использованная литература:</vt:lpstr>
      <vt:lpstr>                                            СПАСИБО  ЗА   ваше активное УЧАСТИЕ !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ivannatn</dc:creator>
  <cp:lastModifiedBy>Булахова Виктория Алексеевна</cp:lastModifiedBy>
  <cp:revision>37</cp:revision>
  <dcterms:created xsi:type="dcterms:W3CDTF">2010-08-19T10:52:23Z</dcterms:created>
  <dcterms:modified xsi:type="dcterms:W3CDTF">2012-11-15T13:23:51Z</dcterms:modified>
</cp:coreProperties>
</file>