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07.12.2009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71670" y="214290"/>
            <a:ext cx="592935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 smtClean="0">
                <a:solidFill>
                  <a:srgbClr val="002060"/>
                </a:solidFill>
                <a:latin typeface="Monotype Corsiva" pitchFamily="66" charset="0"/>
              </a:rPr>
              <a:t>Лексическое значение имён существительных</a:t>
            </a:r>
            <a:endParaRPr lang="ru-RU" sz="3200" b="1" i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2000240"/>
            <a:ext cx="80724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u="sng" dirty="0" smtClean="0">
                <a:solidFill>
                  <a:srgbClr val="7030A0"/>
                </a:solidFill>
                <a:latin typeface="Monotype Corsiva" pitchFamily="66" charset="0"/>
              </a:rPr>
              <a:t>Филе  </a:t>
            </a:r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-  это высший сорт мяса или рыбы, очищенный от костей</a:t>
            </a:r>
          </a:p>
          <a:p>
            <a:endParaRPr lang="ru-RU" sz="28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800" b="1" u="sng" dirty="0" smtClean="0">
                <a:solidFill>
                  <a:srgbClr val="7030A0"/>
                </a:solidFill>
                <a:latin typeface="Monotype Corsiva" pitchFamily="66" charset="0"/>
              </a:rPr>
              <a:t>Фиаско  </a:t>
            </a:r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 обозначает  неуспех, поражение, крах</a:t>
            </a:r>
          </a:p>
          <a:p>
            <a:endParaRPr lang="ru-RU" sz="28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2800" b="1" u="sng" dirty="0" smtClean="0">
                <a:solidFill>
                  <a:srgbClr val="7030A0"/>
                </a:solidFill>
                <a:latin typeface="Monotype Corsiva" pitchFamily="66" charset="0"/>
              </a:rPr>
              <a:t>Сопрано  </a:t>
            </a:r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-  самый высокий женский голос</a:t>
            </a:r>
            <a:endParaRPr lang="ru-RU" sz="28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786" y="-24"/>
            <a:ext cx="77153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solidFill>
                  <a:srgbClr val="FF0000"/>
                </a:solidFill>
                <a:latin typeface="Monotype Corsiva" pitchFamily="66" charset="0"/>
              </a:rPr>
              <a:t>Сформулируйте  вторую часть  правила. Внимательно рассмотрите таблицу, заполните её пустые графы. Сделайте вывод.</a:t>
            </a:r>
            <a:endParaRPr lang="ru-RU" sz="2400" b="1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881190" y="862988"/>
          <a:ext cx="6762776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9108"/>
                <a:gridCol w="2071702"/>
                <a:gridCol w="1500198"/>
                <a:gridCol w="685792"/>
                <a:gridCol w="188597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№ группы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Несклоняемые</a:t>
                      </a:r>
                      <a:r>
                        <a:rPr lang="ru-RU" baseline="0" dirty="0" smtClean="0"/>
                        <a:t> одушевлённые имена существительные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Обобщённое значение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 существительных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Словосочетание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aseline="0" dirty="0" smtClean="0"/>
                        <a:t>Мадам.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Во</a:t>
                      </a:r>
                      <a:r>
                        <a:rPr lang="ru-RU" baseline="0" dirty="0" smtClean="0"/>
                        <a:t> Франции в некоторых других странах : вежливое обращение к замужней женщине.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Пожил… мадам.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Конферансье.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Артист, ведущий выступление на сцене.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Нов… конферансье.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Кенгуру.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Австралийское сумчатое животное.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Быстр… кенгуру.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4414" y="642918"/>
            <a:ext cx="7000924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u="sng" dirty="0" smtClean="0">
                <a:solidFill>
                  <a:srgbClr val="7030A0"/>
                </a:solidFill>
                <a:latin typeface="Monotype Corsiva" pitchFamily="66" charset="0"/>
              </a:rPr>
              <a:t>Запись  в  тетради</a:t>
            </a:r>
          </a:p>
          <a:p>
            <a:pPr algn="ctr"/>
            <a:endParaRPr lang="ru-RU" sz="4000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Пожилая мадам – ж. р.</a:t>
            </a:r>
          </a:p>
          <a:p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Новый конферансье  -  м. р. </a:t>
            </a:r>
          </a:p>
          <a:p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Быстрый кенгуру  -  м. р.</a:t>
            </a:r>
          </a:p>
          <a:p>
            <a:pPr algn="ctr"/>
            <a:endParaRPr lang="ru-RU" sz="4000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endParaRPr lang="ru-RU" sz="4000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85852" y="71414"/>
            <a:ext cx="6357982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Monotype Corsiva" pitchFamily="66" charset="0"/>
              </a:rPr>
              <a:t>Используя свои записи, обобщите первую и вторую часть правила о роде несклоняемых имён существительных .</a:t>
            </a:r>
          </a:p>
          <a:p>
            <a:endParaRPr lang="ru-RU" sz="32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</a:rPr>
              <a:t>Несклоняемые неодушевлённые имена существительные относятся преимущественно к среднему роду.</a:t>
            </a:r>
          </a:p>
          <a:p>
            <a:pPr>
              <a:buFont typeface="Wingdings" pitchFamily="2" charset="2"/>
              <a:buChar char="v"/>
            </a:pPr>
            <a:endParaRPr lang="ru-RU" sz="28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</a:rPr>
              <a:t>Эти слова  иноязычного происхождения.</a:t>
            </a:r>
          </a:p>
          <a:p>
            <a:pPr>
              <a:buFont typeface="Wingdings" pitchFamily="2" charset="2"/>
              <a:buChar char="v"/>
            </a:pPr>
            <a:endParaRPr lang="ru-RU" sz="28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v"/>
            </a:pPr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</a:rPr>
              <a:t>Для определения рода несклоняемых имён существительных необходимо знать их обобщённое значение (лексическое  значение)</a:t>
            </a:r>
            <a:endParaRPr lang="ru-RU" sz="28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499191"/>
            <a:ext cx="7572428" cy="600164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Среди несклоняемых имён существительных много географических названий. Чтобы определить род этих существительных, имена собственные необходимо соотнести с соответствующими именами нарицательными. </a:t>
            </a:r>
          </a:p>
          <a:p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7030A0"/>
                </a:solidFill>
                <a:latin typeface="Monotype Corsiva" pitchFamily="66" charset="0"/>
              </a:rPr>
              <a:t>Рассмотрите вторую таблицу. Выявите закономерность, которая помогает определять род несклоняемых собственных имён существительных  -  географических названий.</a:t>
            </a:r>
            <a:endParaRPr lang="ru-RU" sz="32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357422" y="817418"/>
            <a:ext cx="492922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u="sng" dirty="0" smtClean="0">
                <a:solidFill>
                  <a:srgbClr val="002060"/>
                </a:solidFill>
                <a:latin typeface="Monotype Corsiva" pitchFamily="66" charset="0"/>
              </a:rPr>
              <a:t>Таблица  №2 </a:t>
            </a:r>
          </a:p>
          <a:p>
            <a:pPr algn="ctr"/>
            <a:endParaRPr lang="ru-RU" sz="36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sz="3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2153610"/>
          <a:ext cx="6619900" cy="234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7868"/>
                <a:gridCol w="571504"/>
                <a:gridCol w="1952628"/>
                <a:gridCol w="20479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Собственное имя существительное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Нарицательное имя существительное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Род нарицательного существительного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Батуми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latin typeface="Monotype Corsiva" pitchFamily="66" charset="0"/>
                        </a:rPr>
                        <a:t>?</a:t>
                      </a:r>
                      <a:endParaRPr lang="ru-RU" sz="2400" b="1" dirty="0"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b="1" dirty="0" smtClean="0"/>
                        <a:t>город</a:t>
                      </a:r>
                      <a:endParaRPr lang="ru-RU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?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По</a:t>
                      </a:r>
                      <a:endParaRPr lang="ru-RU" sz="24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?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река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?</a:t>
                      </a:r>
                      <a:endParaRPr lang="ru-RU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800" b="1" dirty="0" smtClean="0">
                          <a:solidFill>
                            <a:srgbClr val="7030A0"/>
                          </a:solidFill>
                          <a:latin typeface="Monotype Corsiva" pitchFamily="66" charset="0"/>
                        </a:rPr>
                        <a:t>Онтарио</a:t>
                      </a:r>
                      <a:endParaRPr lang="ru-RU" sz="2800" b="1" dirty="0">
                        <a:solidFill>
                          <a:srgbClr val="7030A0"/>
                        </a:solidFill>
                        <a:latin typeface="Monotype Corsiva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?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1" dirty="0" smtClean="0"/>
                        <a:t>озеро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dirty="0" smtClean="0"/>
                        <a:t>?</a:t>
                      </a:r>
                      <a:endParaRPr lang="ru-RU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596" y="71414"/>
            <a:ext cx="8215370" cy="6649098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Упражнение №2 ( карточки)</a:t>
            </a:r>
            <a:endParaRPr lang="ru-RU" sz="3200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Альпинисты с трудом  преодолевают  вершины  труднодоступной  Килиманджаро.</a:t>
            </a:r>
          </a:p>
          <a:p>
            <a:endParaRPr lang="ru-RU" sz="2800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Многомиллионный Чикаго  -  крупный научный центр Америки.</a:t>
            </a:r>
          </a:p>
          <a:p>
            <a:endParaRPr lang="ru-RU" sz="2800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В 160 километрах от устья  южно-африканская  </a:t>
            </a:r>
            <a:r>
              <a:rPr lang="ru-RU" sz="2800" b="1" dirty="0" err="1" smtClean="0">
                <a:solidFill>
                  <a:schemeClr val="bg1"/>
                </a:solidFill>
                <a:latin typeface="Monotype Corsiva" pitchFamily="66" charset="0"/>
              </a:rPr>
              <a:t>Лимпопо</a:t>
            </a:r>
            <a:r>
              <a:rPr lang="ru-RU" sz="2800" b="1" dirty="0" smtClean="0">
                <a:solidFill>
                  <a:schemeClr val="bg1"/>
                </a:solidFill>
                <a:latin typeface="Monotype Corsiva" pitchFamily="66" charset="0"/>
              </a:rPr>
              <a:t> становится судоходной.</a:t>
            </a:r>
          </a:p>
          <a:p>
            <a:pPr algn="ctr"/>
            <a:r>
              <a:rPr lang="ru-RU" sz="2800" b="1" dirty="0" smtClean="0">
                <a:solidFill>
                  <a:srgbClr val="FFFF00"/>
                </a:solidFill>
                <a:latin typeface="Monotype Corsiva" pitchFamily="66" charset="0"/>
              </a:rPr>
              <a:t>Выпишите  из  карточки                                         словосочетания  несклоняемое  собственное  имя существительное  +  прилагательное  , выделите в них  окончания,  укажите род существительных.</a:t>
            </a:r>
          </a:p>
          <a:p>
            <a:endParaRPr lang="ru-RU" sz="2800" b="1" dirty="0" smtClean="0">
              <a:solidFill>
                <a:schemeClr val="bg1"/>
              </a:solidFill>
              <a:latin typeface="Monotype Corsiva" pitchFamily="66" charset="0"/>
            </a:endParaRPr>
          </a:p>
          <a:p>
            <a:endParaRPr lang="ru-RU" sz="3200" b="1" dirty="0">
              <a:solidFill>
                <a:schemeClr val="bg1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71538" y="211180"/>
            <a:ext cx="7215238" cy="643253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Среди  несклоняемых существительных  значительную часть  занимают  сложносокращённые слова.  </a:t>
            </a:r>
          </a:p>
          <a:p>
            <a:endParaRPr lang="ru-RU" sz="28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2800" b="1" dirty="0" smtClean="0">
                <a:solidFill>
                  <a:srgbClr val="002060"/>
                </a:solidFill>
                <a:latin typeface="Monotype Corsiva" pitchFamily="66" charset="0"/>
              </a:rPr>
              <a:t>Посмотрите  на схему и скажите, как определяется род в таких  словах .  </a:t>
            </a:r>
          </a:p>
          <a:p>
            <a:endParaRPr lang="ru-RU" sz="28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endParaRPr lang="ru-RU" sz="28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ООН    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2400" b="1" u="sng" dirty="0" smtClean="0">
                <a:solidFill>
                  <a:srgbClr val="FF0000"/>
                </a:solidFill>
                <a:latin typeface="Monotype Corsiva" pitchFamily="66" charset="0"/>
              </a:rPr>
              <a:t>Организация</a:t>
            </a:r>
            <a:r>
              <a:rPr lang="ru-RU" sz="2400" b="1" dirty="0" smtClean="0">
                <a:solidFill>
                  <a:srgbClr val="FF0000"/>
                </a:solidFill>
                <a:latin typeface="Monotype Corsiva" pitchFamily="66" charset="0"/>
              </a:rPr>
              <a:t> Объединённых  Наций      </a:t>
            </a: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ООН</a:t>
            </a:r>
          </a:p>
          <a:p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</a:t>
            </a: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             </a:t>
            </a:r>
            <a:r>
              <a:rPr lang="ru-RU" sz="2400" b="1" dirty="0" smtClean="0">
                <a:solidFill>
                  <a:srgbClr val="FF0000"/>
                </a:solidFill>
                <a:latin typeface="Monotype Corsiva" pitchFamily="66" charset="0"/>
              </a:rPr>
              <a:t>ж.р. (главное слово)</a:t>
            </a:r>
          </a:p>
          <a:p>
            <a:endParaRPr lang="ru-RU" sz="24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3200" b="1" dirty="0" smtClean="0">
                <a:solidFill>
                  <a:srgbClr val="FF0000"/>
                </a:solidFill>
                <a:latin typeface="Monotype Corsiva" pitchFamily="66" charset="0"/>
              </a:rPr>
              <a:t>Вывод : </a:t>
            </a:r>
            <a:r>
              <a:rPr lang="ru-RU" sz="2400" b="1" dirty="0" smtClean="0">
                <a:solidFill>
                  <a:srgbClr val="FF0000"/>
                </a:solidFill>
                <a:latin typeface="Monotype Corsiva" pitchFamily="66" charset="0"/>
              </a:rPr>
              <a:t>для определения рода сложносокращённых слов  нужно . . . . .  (продолжите фразу).</a:t>
            </a:r>
            <a:endParaRPr lang="ru-RU" sz="32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endParaRPr lang="ru-RU" sz="2400" b="1" dirty="0" smtClean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642918"/>
            <a:ext cx="6572296" cy="501675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Скажите, с каким правилом мы сегодня познакомились?</a:t>
            </a:r>
          </a:p>
          <a:p>
            <a:pPr>
              <a:buFont typeface="Wingdings" pitchFamily="2" charset="2"/>
              <a:buChar char="Ø"/>
            </a:pP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Расскажите полностью правило об определении рода несклоняемых имён существительных. </a:t>
            </a:r>
          </a:p>
          <a:p>
            <a:pPr>
              <a:buFont typeface="Wingdings" pitchFamily="2" charset="2"/>
              <a:buChar char="Ø"/>
            </a:pP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endParaRPr lang="ru-RU" sz="3200" b="1" dirty="0" smtClean="0">
              <a:solidFill>
                <a:srgbClr val="FFFF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200" b="1" dirty="0" smtClean="0">
                <a:solidFill>
                  <a:srgbClr val="FFFF00"/>
                </a:solidFill>
                <a:latin typeface="Monotype Corsiva" pitchFamily="66" charset="0"/>
              </a:rPr>
              <a:t>Приведите свои примеры.</a:t>
            </a:r>
            <a:endParaRPr lang="ru-RU" sz="3200" b="1" dirty="0">
              <a:solidFill>
                <a:srgbClr val="FFFF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42910" y="592654"/>
            <a:ext cx="785818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latin typeface="Monotype Corsiva" pitchFamily="66" charset="0"/>
              </a:rPr>
              <a:t>Со сцены полилось  нежн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ое сопрано</a:t>
            </a:r>
            <a:r>
              <a:rPr lang="ru-RU" sz="2800" b="1" dirty="0" smtClean="0">
                <a:latin typeface="Monotype Corsiva" pitchFamily="66" charset="0"/>
              </a:rPr>
              <a:t>, первые звуки которого заставили сразу  затихнуть зал.</a:t>
            </a:r>
          </a:p>
          <a:p>
            <a:endParaRPr lang="ru-RU" sz="2800" b="1" dirty="0" smtClean="0">
              <a:latin typeface="Monotype Corsiva" pitchFamily="66" charset="0"/>
            </a:endParaRPr>
          </a:p>
          <a:p>
            <a:endParaRPr lang="ru-RU" sz="2800" b="1" dirty="0" smtClean="0">
              <a:latin typeface="Monotype Corsiva" pitchFamily="66" charset="0"/>
            </a:endParaRPr>
          </a:p>
          <a:p>
            <a:r>
              <a:rPr lang="ru-RU" sz="2800" b="1" dirty="0" smtClean="0">
                <a:latin typeface="Monotype Corsiva" pitchFamily="66" charset="0"/>
              </a:rPr>
              <a:t>От рыбн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ого филе </a:t>
            </a:r>
            <a:r>
              <a:rPr lang="ru-RU" sz="2800" b="1" dirty="0" smtClean="0">
                <a:latin typeface="Monotype Corsiva" pitchFamily="66" charset="0"/>
              </a:rPr>
              <a:t> шёл изумительный аромат.</a:t>
            </a:r>
          </a:p>
          <a:p>
            <a:endParaRPr lang="ru-RU" sz="2800" b="1" dirty="0" smtClean="0">
              <a:latin typeface="Monotype Corsiva" pitchFamily="66" charset="0"/>
            </a:endParaRPr>
          </a:p>
          <a:p>
            <a:endParaRPr lang="ru-RU" sz="2800" b="1" dirty="0" smtClean="0">
              <a:latin typeface="Monotype Corsiva" pitchFamily="66" charset="0"/>
            </a:endParaRPr>
          </a:p>
          <a:p>
            <a:r>
              <a:rPr lang="ru-RU" sz="2800" b="1" dirty="0" smtClean="0">
                <a:latin typeface="Monotype Corsiva" pitchFamily="66" charset="0"/>
              </a:rPr>
              <a:t>Мой приятель потерпел полн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ое  фиаско</a:t>
            </a:r>
            <a:r>
              <a:rPr lang="ru-RU" sz="2800" b="1" dirty="0" smtClean="0">
                <a:latin typeface="Monotype Corsiva" pitchFamily="66" charset="0"/>
              </a:rPr>
              <a:t>,  но не думал сдаваться.</a:t>
            </a:r>
          </a:p>
          <a:p>
            <a:endParaRPr lang="ru-RU" sz="2800" b="1" dirty="0" smtClean="0">
              <a:latin typeface="Monotype Corsiva" pitchFamily="66" charset="0"/>
            </a:endParaRPr>
          </a:p>
          <a:p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Слова  филе, фиаско, сопрано  -  несклоняемые имена существительные,  иноязычного происхождения с конечными гласными  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е</a:t>
            </a:r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,  </a:t>
            </a:r>
            <a:r>
              <a:rPr lang="ru-RU" sz="2800" b="1" dirty="0" smtClean="0">
                <a:solidFill>
                  <a:srgbClr val="FF0000"/>
                </a:solidFill>
                <a:latin typeface="Monotype Corsiva" pitchFamily="66" charset="0"/>
              </a:rPr>
              <a:t>о</a:t>
            </a:r>
            <a:r>
              <a:rPr lang="ru-RU" sz="2800" b="1" dirty="0" smtClean="0">
                <a:solidFill>
                  <a:srgbClr val="7030A0"/>
                </a:solidFill>
                <a:latin typeface="Monotype Corsiva" pitchFamily="66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00100" y="1500174"/>
            <a:ext cx="750099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i="1" dirty="0" smtClean="0">
                <a:solidFill>
                  <a:srgbClr val="FF0000"/>
                </a:solidFill>
                <a:latin typeface="Monotype Corsiva" pitchFamily="66" charset="0"/>
              </a:rPr>
              <a:t>Тема  урока</a:t>
            </a:r>
          </a:p>
          <a:p>
            <a:pPr algn="ctr"/>
            <a:r>
              <a:rPr lang="ru-RU" sz="6000" b="1" i="1" dirty="0" smtClean="0">
                <a:solidFill>
                  <a:srgbClr val="FF0000"/>
                </a:solidFill>
                <a:latin typeface="Monotype Corsiva" pitchFamily="66" charset="0"/>
              </a:rPr>
              <a:t>«Род  несклоняемых  имён  существительных»</a:t>
            </a:r>
            <a:endParaRPr lang="ru-RU" sz="6000" b="1" i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928670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Сформулируйте  цель нашего урока, опираясь на его тему, используя опорные фразы</a:t>
            </a:r>
          </a:p>
          <a:p>
            <a:endParaRPr lang="ru-RU" sz="36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endParaRPr lang="ru-RU" sz="36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endParaRPr lang="ru-RU" sz="3600" b="1" dirty="0" smtClean="0">
              <a:solidFill>
                <a:srgbClr val="7030A0"/>
              </a:solidFill>
              <a:latin typeface="Monotype Corsiva" pitchFamily="66" charset="0"/>
            </a:endParaRPr>
          </a:p>
          <a:p>
            <a:pPr marL="742950" indent="-742950">
              <a:buAutoNum type="arabicParenR"/>
            </a:pP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Познакомиться с правилом . . . </a:t>
            </a:r>
          </a:p>
          <a:p>
            <a:pPr marL="742950" indent="-742950">
              <a:buAutoNum type="arabicParenR"/>
            </a:pPr>
            <a:r>
              <a:rPr lang="ru-RU" sz="3600" b="1" dirty="0" smtClean="0">
                <a:solidFill>
                  <a:srgbClr val="7030A0"/>
                </a:solidFill>
                <a:latin typeface="Monotype Corsiva" pitchFamily="66" charset="0"/>
              </a:rPr>
              <a:t>Учиться . . .</a:t>
            </a:r>
            <a:endParaRPr lang="ru-RU" sz="3600" b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57224" y="928670"/>
            <a:ext cx="7429552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u="sng" dirty="0" smtClean="0">
                <a:solidFill>
                  <a:srgbClr val="FF0000"/>
                </a:solidFill>
                <a:latin typeface="Monotype Corsiva" pitchFamily="66" charset="0"/>
              </a:rPr>
              <a:t>Цель урока </a:t>
            </a:r>
            <a:r>
              <a:rPr lang="ru-RU" sz="4800" b="1" dirty="0" smtClean="0">
                <a:solidFill>
                  <a:srgbClr val="FF0000"/>
                </a:solidFill>
                <a:latin typeface="Monotype Corsiva" pitchFamily="66" charset="0"/>
              </a:rPr>
              <a:t>: </a:t>
            </a:r>
          </a:p>
          <a:p>
            <a:pPr>
              <a:buFont typeface="Wingdings" pitchFamily="2" charset="2"/>
              <a:buChar char="ü"/>
            </a:pPr>
            <a:endParaRPr lang="ru-RU" sz="36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познакомиться с правилом , как определять род несклоняемых имён существительных ;</a:t>
            </a:r>
          </a:p>
          <a:p>
            <a:pPr>
              <a:buFont typeface="Wingdings" pitchFamily="2" charset="2"/>
              <a:buChar char="ü"/>
            </a:pPr>
            <a:endParaRPr lang="ru-RU" sz="3600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ü"/>
            </a:pP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учиться определять род  несклоняемых  имён существительных .</a:t>
            </a:r>
            <a:endParaRPr lang="ru-RU" sz="3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14348" y="1628365"/>
            <a:ext cx="7786742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Скажите, слова  </a:t>
            </a:r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филе</a:t>
            </a:r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фиаско</a:t>
            </a:r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, </a:t>
            </a:r>
            <a:r>
              <a:rPr lang="ru-RU" sz="4400" b="1" dirty="0" smtClean="0">
                <a:solidFill>
                  <a:srgbClr val="FF0000"/>
                </a:solidFill>
                <a:latin typeface="Monotype Corsiva" pitchFamily="66" charset="0"/>
              </a:rPr>
              <a:t>сопрано </a:t>
            </a:r>
            <a:r>
              <a:rPr lang="ru-RU" sz="4400" b="1" dirty="0" smtClean="0">
                <a:solidFill>
                  <a:srgbClr val="002060"/>
                </a:solidFill>
                <a:latin typeface="Monotype Corsiva" pitchFamily="66" charset="0"/>
              </a:rPr>
              <a:t> одушевлённые или неодушевлённые имена существительные?  Почему?</a:t>
            </a:r>
            <a:endParaRPr lang="ru-RU" sz="44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42976" y="714356"/>
            <a:ext cx="7215238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4000" b="1" i="1" dirty="0" smtClean="0">
                <a:solidFill>
                  <a:srgbClr val="7030A0"/>
                </a:solidFill>
                <a:latin typeface="Monotype Corsiva" pitchFamily="66" charset="0"/>
              </a:rPr>
              <a:t>Это несклоняемые  неодушевлённые  имена  существительные  иноязычного происхождения,  относящиеся преимущественно к среднему роду.</a:t>
            </a:r>
            <a:endParaRPr lang="ru-RU" sz="4000" b="1" i="1" dirty="0">
              <a:solidFill>
                <a:srgbClr val="7030A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1472" y="642918"/>
            <a:ext cx="764386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Назовите и напишите несклоняемые имена существительные вместе с относящимися к ним именами прилагательными.</a:t>
            </a:r>
          </a:p>
          <a:p>
            <a:pPr>
              <a:buFont typeface="Wingdings" pitchFamily="2" charset="2"/>
              <a:buChar char="Ø"/>
            </a:pPr>
            <a:endParaRPr lang="ru-RU" sz="36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Укажите род имён существительных .</a:t>
            </a:r>
          </a:p>
          <a:p>
            <a:pPr>
              <a:buFont typeface="Wingdings" pitchFamily="2" charset="2"/>
              <a:buChar char="Ø"/>
            </a:pPr>
            <a:endParaRPr lang="ru-RU" sz="3600" b="1" dirty="0" smtClean="0">
              <a:solidFill>
                <a:srgbClr val="002060"/>
              </a:solidFill>
              <a:latin typeface="Monotype Corsiva" pitchFamily="66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3600" b="1" dirty="0" smtClean="0">
                <a:solidFill>
                  <a:srgbClr val="002060"/>
                </a:solidFill>
                <a:latin typeface="Monotype Corsiva" pitchFamily="66" charset="0"/>
              </a:rPr>
              <a:t>Что помогло вам определить род имени существительного?</a:t>
            </a:r>
            <a:endParaRPr lang="ru-RU" sz="3600" b="1" dirty="0">
              <a:solidFill>
                <a:srgbClr val="00206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357290" y="1000108"/>
            <a:ext cx="65008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u="sng" dirty="0" smtClean="0">
                <a:solidFill>
                  <a:srgbClr val="7030A0"/>
                </a:solidFill>
                <a:latin typeface="Monotype Corsiva" pitchFamily="66" charset="0"/>
              </a:rPr>
              <a:t>Запись   в  тетради</a:t>
            </a:r>
            <a:endParaRPr lang="ru-RU" sz="4400" b="1" u="sng" dirty="0">
              <a:solidFill>
                <a:srgbClr val="7030A0"/>
              </a:solidFill>
              <a:latin typeface="Monotype Corsiva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00100" y="2357430"/>
            <a:ext cx="757242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Нежное  сопрано  -  ср.р.</a:t>
            </a:r>
          </a:p>
          <a:p>
            <a:endParaRPr lang="ru-RU" sz="40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Рыбное филе  -  ср.р.</a:t>
            </a:r>
          </a:p>
          <a:p>
            <a:endParaRPr lang="ru-RU" sz="4000" b="1" dirty="0" smtClean="0">
              <a:solidFill>
                <a:srgbClr val="FF0000"/>
              </a:solidFill>
              <a:latin typeface="Monotype Corsiva" pitchFamily="66" charset="0"/>
            </a:endParaRPr>
          </a:p>
          <a:p>
            <a:r>
              <a:rPr lang="ru-RU" sz="4000" b="1" dirty="0" smtClean="0">
                <a:solidFill>
                  <a:srgbClr val="FF0000"/>
                </a:solidFill>
                <a:latin typeface="Monotype Corsiva" pitchFamily="66" charset="0"/>
              </a:rPr>
              <a:t>Полное фиаско  -  ср.р.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544</Words>
  <PresentationFormat>Экран (4:3)</PresentationFormat>
  <Paragraphs>117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Дмитрий Анна</cp:lastModifiedBy>
  <cp:revision>30</cp:revision>
  <dcterms:modified xsi:type="dcterms:W3CDTF">2009-12-07T17:52:26Z</dcterms:modified>
</cp:coreProperties>
</file>