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214290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Лексическое значение имён существительных</a:t>
            </a:r>
            <a:endParaRPr lang="ru-RU" sz="32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000240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7030A0"/>
                </a:solidFill>
                <a:latin typeface="Monotype Corsiva" pitchFamily="66" charset="0"/>
              </a:rPr>
              <a:t>Филе  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-  это высший сорт мяса или рыбы, очищенный от костей</a:t>
            </a:r>
          </a:p>
          <a:p>
            <a:endParaRPr lang="ru-RU" sz="28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800" b="1" u="sng" dirty="0" smtClean="0">
                <a:solidFill>
                  <a:srgbClr val="7030A0"/>
                </a:solidFill>
                <a:latin typeface="Monotype Corsiva" pitchFamily="66" charset="0"/>
              </a:rPr>
              <a:t>Фиаско  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 обозначает  неуспех, поражение, крах</a:t>
            </a:r>
          </a:p>
          <a:p>
            <a:endParaRPr lang="ru-RU" sz="28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800" b="1" u="sng" dirty="0" smtClean="0">
                <a:solidFill>
                  <a:srgbClr val="7030A0"/>
                </a:solidFill>
                <a:latin typeface="Monotype Corsiva" pitchFamily="66" charset="0"/>
              </a:rPr>
              <a:t>Сопрано  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-  самый высокий женский голос</a:t>
            </a:r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-2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Monotype Corsiva" pitchFamily="66" charset="0"/>
              </a:rPr>
              <a:t>Сформулируйте  вторую часть  правила. Внимательно рассмотрите таблицу, заполните её пустые графы. Сделайте вывод.</a:t>
            </a:r>
            <a:endParaRPr lang="ru-RU" sz="24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81190" y="862988"/>
          <a:ext cx="6762776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108"/>
                <a:gridCol w="2071702"/>
                <a:gridCol w="1500198"/>
                <a:gridCol w="685792"/>
                <a:gridCol w="18859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Несклоняемые</a:t>
                      </a:r>
                      <a:r>
                        <a:rPr lang="ru-RU" baseline="0" dirty="0" smtClean="0"/>
                        <a:t> одушевлённые имена существительные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Обобщённое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 существительных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Словосочетание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Мадам.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</a:t>
                      </a:r>
                      <a:r>
                        <a:rPr lang="ru-RU" baseline="0" dirty="0" smtClean="0"/>
                        <a:t> Франции в некоторых других странах : вежливое обращение к замужней женщине.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Пожил… мадам.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Конферансье.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Артист, ведущий выступление на сцене.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Нов… конферансье.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Кенгуру.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Австралийское сумчатое животное.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Быстр… кенгуру.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642918"/>
            <a:ext cx="700092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 smtClean="0">
                <a:solidFill>
                  <a:srgbClr val="7030A0"/>
                </a:solidFill>
                <a:latin typeface="Monotype Corsiva" pitchFamily="66" charset="0"/>
              </a:rPr>
              <a:t>Запись  в  тетради</a:t>
            </a:r>
          </a:p>
          <a:p>
            <a:pPr algn="ctr"/>
            <a:endParaRPr lang="ru-RU" sz="40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Пожилая мадам – ж. р.</a:t>
            </a:r>
          </a:p>
          <a:p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Новый конферансье  -  м. р. </a:t>
            </a:r>
          </a:p>
          <a:p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Быстрый кенгуру  -  м. р.</a:t>
            </a:r>
          </a:p>
          <a:p>
            <a:pPr algn="ctr"/>
            <a:endParaRPr lang="ru-RU" sz="40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endParaRPr lang="ru-RU" sz="4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71414"/>
            <a:ext cx="635798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Используя свои записи, обобщите первую и вторую часть правила о роде несклоняемых имён существительных .</a:t>
            </a:r>
          </a:p>
          <a:p>
            <a:endParaRPr lang="ru-RU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Несклоняемые неодушевлённые имена существительные относятся преимущественно к среднему роду.</a:t>
            </a:r>
          </a:p>
          <a:p>
            <a:pPr>
              <a:buFont typeface="Wingdings" pitchFamily="2" charset="2"/>
              <a:buChar char="v"/>
            </a:pPr>
            <a:endParaRPr lang="ru-RU" sz="2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Эти слова  иноязычного происхождения.</a:t>
            </a:r>
          </a:p>
          <a:p>
            <a:pPr>
              <a:buFont typeface="Wingdings" pitchFamily="2" charset="2"/>
              <a:buChar char="v"/>
            </a:pPr>
            <a:endParaRPr lang="ru-RU" sz="2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Для определения рода несклоняемых имён существительных необходимо знать их обобщённое значение (лексическое  значение)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499191"/>
            <a:ext cx="7572428" cy="60016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Среди несклоняемых имён существительных много географических названий. Чтобы определить род этих существительных, имена собственные необходимо соотнести с соответствующими именами нарицательными. </a:t>
            </a:r>
          </a:p>
          <a:p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Рассмотрите вторую таблицу. Выявите закономерность, которая помогает определять род несклоняемых собственных имён существительных  -  географических названий.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817418"/>
            <a:ext cx="4929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002060"/>
                </a:solidFill>
                <a:latin typeface="Monotype Corsiva" pitchFamily="66" charset="0"/>
              </a:rPr>
              <a:t>Таблица  №2 </a:t>
            </a:r>
          </a:p>
          <a:p>
            <a:pPr algn="ctr"/>
            <a:endParaRPr 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2153610"/>
          <a:ext cx="66199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868"/>
                <a:gridCol w="571504"/>
                <a:gridCol w="1952628"/>
                <a:gridCol w="20479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Собственное имя существительное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Нарицательное имя существительное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 нарицательного существительного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Батуми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Monotype Corsiva" pitchFamily="66" charset="0"/>
                        </a:rPr>
                        <a:t>?</a:t>
                      </a:r>
                      <a:endParaRPr lang="ru-RU" sz="2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город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По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Онтарио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озеро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8215370" cy="66490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Упражнение №2 ( карточки)</a:t>
            </a:r>
            <a:endParaRPr lang="ru-RU" sz="32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Альпинисты с трудом  преодолевают  вершины  труднодоступной  Килиманджаро.</a:t>
            </a:r>
          </a:p>
          <a:p>
            <a:endParaRPr lang="ru-RU" sz="28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Многомиллионный Чикаго  -  крупный научный центр Америки.</a:t>
            </a:r>
          </a:p>
          <a:p>
            <a:endParaRPr lang="ru-RU" sz="28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В 160 километрах от устья  южно-африканская 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Лимпопо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становится судоходной.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Monotype Corsiva" pitchFamily="66" charset="0"/>
              </a:rPr>
              <a:t>Выпишите  из  карточки                                         словосочетания  несклоняемое  собственное  имя существительное  +  прилагательное  , выделите в них  окончания,  укажите род существительных.</a:t>
            </a:r>
          </a:p>
          <a:p>
            <a:endParaRPr lang="ru-RU" sz="28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32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11180"/>
            <a:ext cx="7215238" cy="64325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Среди  несклоняемых существительных  значительную часть  занимают  сложносокращённые слова.  </a:t>
            </a:r>
          </a:p>
          <a:p>
            <a:endParaRPr lang="ru-RU" sz="28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Посмотрите  на схему и скажите, как определяется род в таких  словах .  </a:t>
            </a:r>
          </a:p>
          <a:p>
            <a:endParaRPr lang="ru-RU" sz="28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ООН   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u="sng" dirty="0" smtClean="0">
                <a:solidFill>
                  <a:srgbClr val="FF0000"/>
                </a:solidFill>
                <a:latin typeface="Monotype Corsiva" pitchFamily="66" charset="0"/>
              </a:rPr>
              <a:t>Организация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 Объединённых  Наций     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ООН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            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ж.р. (главное слово)</a:t>
            </a:r>
          </a:p>
          <a:p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Вывод : 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для определения рода сложносокращённых слов  нужно . . . . .  (продолжите фразу).</a:t>
            </a:r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642918"/>
            <a:ext cx="6572296" cy="501675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Скажите, с каким правилом мы сегодня познакомились?</a:t>
            </a:r>
          </a:p>
          <a:p>
            <a:pPr>
              <a:buFont typeface="Wingdings" pitchFamily="2" charset="2"/>
              <a:buChar char="Ø"/>
            </a:pPr>
            <a:endParaRPr lang="ru-RU" sz="32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endParaRPr lang="ru-RU" sz="32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Расскажите полностью правило об определении рода несклоняемых имён существительных. </a:t>
            </a:r>
          </a:p>
          <a:p>
            <a:pPr>
              <a:buFont typeface="Wingdings" pitchFamily="2" charset="2"/>
              <a:buChar char="Ø"/>
            </a:pPr>
            <a:endParaRPr lang="ru-RU" sz="32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endParaRPr lang="ru-RU" sz="32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Приведите свои примеры.</a:t>
            </a:r>
            <a:endParaRPr lang="ru-RU" sz="32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92654"/>
            <a:ext cx="78581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Со сцены полилось  нежн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ое сопрано</a:t>
            </a:r>
            <a:r>
              <a:rPr lang="ru-RU" sz="2800" b="1" dirty="0" smtClean="0">
                <a:latin typeface="Monotype Corsiva" pitchFamily="66" charset="0"/>
              </a:rPr>
              <a:t>, первые звуки которого заставили сразу  затихнуть зал.</a:t>
            </a:r>
          </a:p>
          <a:p>
            <a:endParaRPr lang="ru-RU" sz="2800" b="1" dirty="0" smtClean="0">
              <a:latin typeface="Monotype Corsiva" pitchFamily="66" charset="0"/>
            </a:endParaRPr>
          </a:p>
          <a:p>
            <a:endParaRPr lang="ru-RU" sz="2800" b="1" dirty="0" smtClean="0">
              <a:latin typeface="Monotype Corsiva" pitchFamily="66" charset="0"/>
            </a:endParaRPr>
          </a:p>
          <a:p>
            <a:r>
              <a:rPr lang="ru-RU" sz="2800" b="1" dirty="0" smtClean="0">
                <a:latin typeface="Monotype Corsiva" pitchFamily="66" charset="0"/>
              </a:rPr>
              <a:t>От рыбн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ого филе </a:t>
            </a:r>
            <a:r>
              <a:rPr lang="ru-RU" sz="2800" b="1" dirty="0" smtClean="0">
                <a:latin typeface="Monotype Corsiva" pitchFamily="66" charset="0"/>
              </a:rPr>
              <a:t> шёл изумительный аромат.</a:t>
            </a:r>
          </a:p>
          <a:p>
            <a:endParaRPr lang="ru-RU" sz="2800" b="1" dirty="0" smtClean="0">
              <a:latin typeface="Monotype Corsiva" pitchFamily="66" charset="0"/>
            </a:endParaRPr>
          </a:p>
          <a:p>
            <a:endParaRPr lang="ru-RU" sz="2800" b="1" dirty="0" smtClean="0">
              <a:latin typeface="Monotype Corsiva" pitchFamily="66" charset="0"/>
            </a:endParaRPr>
          </a:p>
          <a:p>
            <a:r>
              <a:rPr lang="ru-RU" sz="2800" b="1" dirty="0" smtClean="0">
                <a:latin typeface="Monotype Corsiva" pitchFamily="66" charset="0"/>
              </a:rPr>
              <a:t>Мой приятель потерпел полн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ое  фиаско</a:t>
            </a:r>
            <a:r>
              <a:rPr lang="ru-RU" sz="2800" b="1" dirty="0" smtClean="0">
                <a:latin typeface="Monotype Corsiva" pitchFamily="66" charset="0"/>
              </a:rPr>
              <a:t>,  но не думал сдаваться.</a:t>
            </a:r>
          </a:p>
          <a:p>
            <a:endParaRPr lang="ru-RU" sz="2800" b="1" dirty="0" smtClean="0">
              <a:latin typeface="Monotype Corsiva" pitchFamily="66" charset="0"/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Слова  филе, фиаско, сопрано  -  несклоняемые имена существительные,  иноязычного происхождения с конечными гласными  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,  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500174"/>
            <a:ext cx="750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</a:rPr>
              <a:t>Тема  урока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</a:rPr>
              <a:t>«Род  несклоняемых  имён  существительных»</a:t>
            </a:r>
            <a:endParaRPr lang="ru-RU" sz="60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928670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Сформулируйте  цель нашего урока, опираясь на его тему, используя опорные фразы</a:t>
            </a:r>
          </a:p>
          <a:p>
            <a:endParaRPr lang="ru-RU" sz="36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endParaRPr lang="ru-RU" sz="36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endParaRPr lang="ru-RU" sz="36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Познакомиться с правилом . . . 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Учиться . . .</a:t>
            </a:r>
            <a:endParaRPr lang="ru-RU" sz="3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928670"/>
            <a:ext cx="74295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solidFill>
                  <a:srgbClr val="FF0000"/>
                </a:solidFill>
                <a:latin typeface="Monotype Corsiva" pitchFamily="66" charset="0"/>
              </a:rPr>
              <a:t>Цель урока 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: </a:t>
            </a:r>
          </a:p>
          <a:p>
            <a:pPr>
              <a:buFont typeface="Wingdings" pitchFamily="2" charset="2"/>
              <a:buChar char="ü"/>
            </a:pPr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познакомиться с правилом , как определять род несклоняемых имён существительных ;</a:t>
            </a:r>
          </a:p>
          <a:p>
            <a:pPr>
              <a:buFont typeface="Wingdings" pitchFamily="2" charset="2"/>
              <a:buChar char="ü"/>
            </a:pPr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учиться определять род  несклоняемых  имён существительных .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628365"/>
            <a:ext cx="77867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Скажите, слова 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филе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фиаско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сопрано 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 одушевлённые или неодушевлённые имена существительные?  Почему?</a:t>
            </a:r>
            <a:endParaRPr lang="ru-RU" sz="4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714356"/>
            <a:ext cx="721523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i="1" dirty="0" smtClean="0">
                <a:solidFill>
                  <a:srgbClr val="7030A0"/>
                </a:solidFill>
                <a:latin typeface="Monotype Corsiva" pitchFamily="66" charset="0"/>
              </a:rPr>
              <a:t>Это несклоняемые  неодушевлённые  имена  существительные  иноязычного происхождения,  относящиеся преимущественно к среднему роду.</a:t>
            </a:r>
            <a:endParaRPr lang="ru-RU" sz="4000" b="1" i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642918"/>
            <a:ext cx="76438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Назовите и напишите несклоняемые имена существительные вместе с относящимися к ним именами прилагательными.</a:t>
            </a:r>
          </a:p>
          <a:p>
            <a:pPr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Укажите род имён существительных .</a:t>
            </a:r>
          </a:p>
          <a:p>
            <a:pPr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Что помогло вам определить род имени существительного?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1000108"/>
            <a:ext cx="6500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7030A0"/>
                </a:solidFill>
                <a:latin typeface="Monotype Corsiva" pitchFamily="66" charset="0"/>
              </a:rPr>
              <a:t>Запись   в  тетради</a:t>
            </a:r>
            <a:endParaRPr lang="ru-RU" sz="4400" b="1" u="sng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357430"/>
            <a:ext cx="75724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Нежное  сопрано  -  ср.р.</a:t>
            </a:r>
          </a:p>
          <a:p>
            <a:endParaRPr lang="ru-RU" sz="40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Рыбное филе  -  ср.р.</a:t>
            </a:r>
          </a:p>
          <a:p>
            <a:endParaRPr lang="ru-RU" sz="40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Полное фиаско  -  ср.р.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544</Words>
  <PresentationFormat>Экран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Дмитрий Анна</cp:lastModifiedBy>
  <cp:revision>30</cp:revision>
  <dcterms:modified xsi:type="dcterms:W3CDTF">2009-12-07T17:52:26Z</dcterms:modified>
</cp:coreProperties>
</file>