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0" r:id="rId3"/>
    <p:sldId id="256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66"/>
    <a:srgbClr val="006600"/>
    <a:srgbClr val="A50021"/>
    <a:srgbClr val="006699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093" autoAdjust="0"/>
    <p:restoredTop sz="94660"/>
  </p:normalViewPr>
  <p:slideViewPr>
    <p:cSldViewPr>
      <p:cViewPr varScale="1">
        <p:scale>
          <a:sx n="76" d="100"/>
          <a:sy n="76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A1A09-DD0E-487B-A948-4C839353F5A9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14DDF-A852-4025-A5FC-7513E1C33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14DDF-A852-4025-A5FC-7513E1C33B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64B76-4592-4856-AE48-151E5939761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A41F8-CC3B-48BC-9BF2-508C1927AFB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14DDF-A852-4025-A5FC-7513E1C33BC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14DDF-A852-4025-A5FC-7513E1C33BC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BDBED6-D300-445E-9415-7FFE49656286}" type="slidenum">
              <a:rPr lang="ru-RU" smtClean="0">
                <a:latin typeface="Arial" pitchFamily="34" charset="0"/>
              </a:rPr>
              <a:pPr/>
              <a:t>4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EBC27D-1BB1-4335-AD69-4980A2D676A1}" type="slidenum">
              <a:rPr lang="ru-RU" smtClean="0">
                <a:latin typeface="Arial" pitchFamily="34" charset="0"/>
              </a:rPr>
              <a:pPr/>
              <a:t>5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DB0FBC-1631-490E-B708-5ABBE5866FB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DB0FBC-1631-490E-B708-5ABBE5866FB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60929-CBF5-4F37-A9E8-14D4F049377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C8358C-D48C-452D-83B8-E01223D9BB7A}" type="slidenum">
              <a:rPr lang="ru-RU">
                <a:latin typeface="Arial" pitchFamily="34" charset="0"/>
              </a:rPr>
              <a:pPr/>
              <a:t>9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03F5A-368F-4285-8328-4B26C10DF23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D1D65-BBF8-4238-9590-1BE290C12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______Microsoft_Office_PowerPoint1.pptx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642910" y="5929330"/>
            <a:ext cx="8501090" cy="571504"/>
          </a:xfrm>
          <a:prstGeom prst="rect">
            <a:avLst/>
          </a:prstGeom>
          <a:solidFill>
            <a:schemeClr val="accent5">
              <a:lumMod val="50000"/>
            </a:schemeClr>
          </a:solidFill>
          <a:ln cmpd="sng">
            <a:solidFill>
              <a:schemeClr val="accent3"/>
            </a:solidFill>
          </a:ln>
          <a:scene3d>
            <a:camera prst="orthographicFront"/>
            <a:lightRig rig="threePt" dir="t"/>
          </a:scene3d>
          <a:sp3d extrusionH="76200" contourW="12700">
            <a:bevelT w="165100" prst="coolSlant"/>
            <a:bevelB w="165100" prst="coolSlant"/>
            <a:extrusionClr>
              <a:schemeClr val="tx2"/>
            </a:extrusionClr>
            <a:contourClr>
              <a:schemeClr val="accent1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5786454"/>
            <a:ext cx="850109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 cmpd="sng">
            <a:noFill/>
          </a:ln>
          <a:scene3d>
            <a:camera prst="orthographicFront"/>
            <a:lightRig rig="threePt" dir="t"/>
          </a:scene3d>
          <a:sp3d contourW="12700">
            <a:bevelT prst="angle"/>
            <a:bevelB w="165100" prst="coolSlant"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4357718" cy="5500726"/>
          </a:xfrm>
          <a:prstGeom prst="rect">
            <a:avLst/>
          </a:prstGeom>
          <a:solidFill>
            <a:srgbClr val="4D8AD3"/>
          </a:solidFill>
          <a:ln w="762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22660" t="-1349"/>
          <a:stretch>
            <a:fillRect/>
          </a:stretch>
        </p:blipFill>
        <p:spPr bwMode="auto">
          <a:xfrm>
            <a:off x="357158" y="642918"/>
            <a:ext cx="3832474" cy="4680662"/>
          </a:xfrm>
          <a:prstGeom prst="rect">
            <a:avLst/>
          </a:prstGeom>
          <a:noFill/>
          <a:ln w="76200">
            <a:solidFill>
              <a:srgbClr val="7030A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  <p:sp>
        <p:nvSpPr>
          <p:cNvPr id="8" name="Прямоугольник 7"/>
          <p:cNvSpPr/>
          <p:nvPr/>
        </p:nvSpPr>
        <p:spPr>
          <a:xfrm rot="986140">
            <a:off x="4389957" y="868623"/>
            <a:ext cx="4608874" cy="24149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3786190"/>
            <a:ext cx="3429024" cy="1785950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1024039">
            <a:off x="3829838" y="931662"/>
            <a:ext cx="5610364" cy="215000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</a:rPr>
              <a:t>Сложноподчинённое предложение с несколькими придаточными</a:t>
            </a:r>
            <a:endParaRPr lang="ru-RU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286380" y="4286256"/>
            <a:ext cx="3143272" cy="1000132"/>
          </a:xfrm>
          <a:solidFill>
            <a:schemeClr val="accent3">
              <a:lumMod val="20000"/>
              <a:lumOff val="80000"/>
            </a:schemeClr>
          </a:solidFill>
          <a:ln w="76200"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ПРАКТИКУМ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642918"/>
            <a:ext cx="3857652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cmpd="sng">
            <a:noFill/>
          </a:ln>
          <a:scene3d>
            <a:camera prst="orthographicFront"/>
            <a:lightRig rig="threePt" dir="t"/>
          </a:scene3d>
          <a:sp3d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 descr="C:\Documents and Settings\Администратор\Мои документы\Загрузки\logotip animirovannyjj(2)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47" y="1"/>
            <a:ext cx="1285853" cy="785793"/>
          </a:xfrm>
          <a:prstGeom prst="rect">
            <a:avLst/>
          </a:prstGeom>
          <a:noFill/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57159" y="714356"/>
          <a:ext cx="3786214" cy="4500594"/>
        </p:xfrm>
        <a:graphic>
          <a:graphicData uri="http://schemas.openxmlformats.org/presentationml/2006/ole">
            <p:oleObj spid="_x0000_s2050" name="Презентация" r:id="rId6" imgW="4570541" imgH="3427323" progId="PowerPoint.Show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4282" y="285750"/>
            <a:ext cx="8715435" cy="954107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A50021"/>
                </a:solidFill>
                <a:latin typeface="Calibri" pitchFamily="34" charset="0"/>
              </a:rPr>
              <a:t>Задание.</a:t>
            </a:r>
            <a:r>
              <a:rPr lang="ru-RU" sz="2800" dirty="0">
                <a:solidFill>
                  <a:srgbClr val="A50021"/>
                </a:solidFill>
                <a:latin typeface="Calibri" pitchFamily="34" charset="0"/>
              </a:rPr>
              <a:t> На месте пропусков нужно вставить слова из </a:t>
            </a:r>
            <a:r>
              <a:rPr lang="ru-RU" sz="2800" dirty="0" smtClean="0">
                <a:solidFill>
                  <a:srgbClr val="A50021"/>
                </a:solidFill>
                <a:latin typeface="Calibri" pitchFamily="34" charset="0"/>
              </a:rPr>
              <a:t>скобок и сделать синтаксический </a:t>
            </a:r>
            <a:r>
              <a:rPr lang="ru-RU" sz="2800" dirty="0">
                <a:solidFill>
                  <a:srgbClr val="A50021"/>
                </a:solidFill>
                <a:latin typeface="Calibri" pitchFamily="34" charset="0"/>
              </a:rPr>
              <a:t>разбор предложения. </a:t>
            </a: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1643050"/>
            <a:ext cx="8572500" cy="4832092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>
                <a:ea typeface="Times New Roman" pitchFamily="18" charset="0"/>
                <a:cs typeface="Arial" pitchFamily="34" charset="0"/>
              </a:rPr>
              <a:t>Глубоко символично, что у слов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……………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.. и 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………………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 один корень; для 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………………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 ёмкое понятие Родины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……………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.. связано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…………………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, где ты 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……………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 и 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………………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, с речкой, на берегах которой прошло твоё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………………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.. , с 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……………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.. , посаженной вместе с друзьями за 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…………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. .</a:t>
            </a:r>
          </a:p>
          <a:p>
            <a:endParaRPr lang="ru-RU" sz="2800" dirty="0">
              <a:ea typeface="Times New Roman" pitchFamily="18" charset="0"/>
              <a:cs typeface="Arial" pitchFamily="34" charset="0"/>
            </a:endParaRPr>
          </a:p>
          <a:p>
            <a:pPr algn="ctr" eaLnBrk="0" hangingPunct="0"/>
            <a:r>
              <a:rPr lang="ru-RU" sz="2800" b="1" i="1" dirty="0">
                <a:solidFill>
                  <a:srgbClr val="006600"/>
                </a:solidFill>
                <a:ea typeface="Times New Roman" pitchFamily="18" charset="0"/>
                <a:cs typeface="Arial" pitchFamily="34" charset="0"/>
              </a:rPr>
              <a:t>(Родина, многие из нас, дом, природа, родился, неразрывно, детство, роща, вырос, околица)</a:t>
            </a:r>
            <a:r>
              <a:rPr lang="ru-RU" sz="2400" b="1" i="1" dirty="0">
                <a:solidFill>
                  <a:srgbClr val="006600"/>
                </a:solidFill>
                <a:ea typeface="Times New Roman" pitchFamily="18" charset="0"/>
                <a:cs typeface="Arial" pitchFamily="34" charset="0"/>
              </a:rPr>
              <a:t> </a:t>
            </a:r>
            <a:endParaRPr lang="ru-RU" sz="5400" b="1" i="1" dirty="0">
              <a:solidFill>
                <a:srgbClr val="006600"/>
              </a:solidFill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214290"/>
            <a:ext cx="8715436" cy="6429420"/>
          </a:xfrm>
          <a:ln w="57150" cap="flat">
            <a:solidFill>
              <a:srgbClr val="006666"/>
            </a:solidFill>
          </a:ln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4400" b="1" u="sng" dirty="0">
                <a:solidFill>
                  <a:srgbClr val="000099"/>
                </a:solidFill>
              </a:rPr>
              <a:t>Тест</a:t>
            </a:r>
            <a:r>
              <a:rPr lang="ru-RU" sz="4400" u="sng" dirty="0">
                <a:solidFill>
                  <a:srgbClr val="000099"/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 sz="3600" b="1" dirty="0"/>
              <a:t>1</a:t>
            </a:r>
            <a:r>
              <a:rPr lang="ru-RU" sz="3600" b="1" dirty="0">
                <a:solidFill>
                  <a:srgbClr val="0099FF"/>
                </a:solidFill>
              </a:rPr>
              <a:t>.(Когда),(которая)</a:t>
            </a:r>
            <a:r>
              <a:rPr lang="en-US" sz="3600" b="1" dirty="0">
                <a:solidFill>
                  <a:srgbClr val="0099FF"/>
                </a:solidFill>
              </a:rPr>
              <a:t>,[</a:t>
            </a:r>
            <a:r>
              <a:rPr lang="ru-RU" sz="3600" b="1" dirty="0">
                <a:solidFill>
                  <a:srgbClr val="0099FF"/>
                </a:solidFill>
              </a:rPr>
              <a:t>то</a:t>
            </a:r>
            <a:r>
              <a:rPr lang="en-US" sz="3600" b="1" dirty="0">
                <a:solidFill>
                  <a:srgbClr val="0099FF"/>
                </a:solidFill>
              </a:rPr>
              <a:t>]</a:t>
            </a:r>
            <a:endParaRPr lang="ru-RU" sz="3600" b="1" dirty="0">
              <a:solidFill>
                <a:srgbClr val="0099FF"/>
              </a:solidFill>
            </a:endParaRPr>
          </a:p>
          <a:p>
            <a:pPr>
              <a:buFontTx/>
              <a:buNone/>
            </a:pPr>
            <a:r>
              <a:rPr lang="ru-RU" sz="3600" b="1" dirty="0"/>
              <a:t>2</a:t>
            </a:r>
            <a:r>
              <a:rPr lang="ru-RU" sz="3600" b="1" dirty="0">
                <a:solidFill>
                  <a:srgbClr val="0099FF"/>
                </a:solidFill>
              </a:rPr>
              <a:t>.</a:t>
            </a:r>
            <a:r>
              <a:rPr lang="en-US" sz="3600" b="1" dirty="0">
                <a:solidFill>
                  <a:srgbClr val="0099FF"/>
                </a:solidFill>
              </a:rPr>
              <a:t>[</a:t>
            </a:r>
            <a:r>
              <a:rPr lang="ru-RU" sz="3600" b="1" dirty="0">
                <a:solidFill>
                  <a:srgbClr val="0099FF"/>
                </a:solidFill>
              </a:rPr>
              <a:t>  </a:t>
            </a:r>
            <a:r>
              <a:rPr lang="en-US" sz="3600" b="1" dirty="0">
                <a:solidFill>
                  <a:srgbClr val="0099FF"/>
                </a:solidFill>
              </a:rPr>
              <a:t>],</a:t>
            </a:r>
            <a:r>
              <a:rPr lang="ru-RU" sz="3600" b="1" dirty="0">
                <a:solidFill>
                  <a:srgbClr val="0099FF"/>
                </a:solidFill>
              </a:rPr>
              <a:t>(что,(когда),)</a:t>
            </a:r>
          </a:p>
          <a:p>
            <a:pPr>
              <a:buFontTx/>
              <a:buNone/>
            </a:pPr>
            <a:r>
              <a:rPr lang="ru-RU" sz="3600" b="1" dirty="0"/>
              <a:t>3</a:t>
            </a:r>
            <a:r>
              <a:rPr lang="ru-RU" sz="3600" b="1" dirty="0">
                <a:solidFill>
                  <a:srgbClr val="0099FF"/>
                </a:solidFill>
              </a:rPr>
              <a:t>.(Чтобы) и (  ), </a:t>
            </a:r>
            <a:r>
              <a:rPr lang="en-US" sz="3600" b="1" dirty="0">
                <a:solidFill>
                  <a:srgbClr val="0099FF"/>
                </a:solidFill>
              </a:rPr>
              <a:t>[  ]</a:t>
            </a:r>
            <a:endParaRPr lang="ru-RU" sz="3600" b="1" dirty="0">
              <a:solidFill>
                <a:srgbClr val="0099FF"/>
              </a:solidFill>
            </a:endParaRPr>
          </a:p>
          <a:p>
            <a:pPr>
              <a:buFontTx/>
              <a:buNone/>
            </a:pPr>
            <a:r>
              <a:rPr lang="ru-RU" sz="3600" b="1" dirty="0"/>
              <a:t>4</a:t>
            </a:r>
            <a:r>
              <a:rPr lang="ru-RU" sz="3600" b="1" dirty="0">
                <a:solidFill>
                  <a:srgbClr val="0099FF"/>
                </a:solidFill>
              </a:rPr>
              <a:t>.(Где),</a:t>
            </a:r>
            <a:r>
              <a:rPr lang="en-US" sz="3600" b="1" dirty="0">
                <a:solidFill>
                  <a:srgbClr val="0099FF"/>
                </a:solidFill>
              </a:rPr>
              <a:t>[  ]</a:t>
            </a:r>
            <a:r>
              <a:rPr lang="ru-RU" sz="3600" b="1" dirty="0">
                <a:solidFill>
                  <a:srgbClr val="0099FF"/>
                </a:solidFill>
              </a:rPr>
              <a:t>,( какое)</a:t>
            </a:r>
            <a:r>
              <a:rPr lang="ru-RU" sz="3600" b="1" dirty="0">
                <a:solidFill>
                  <a:srgbClr val="6600CC"/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 sz="3600" b="1" dirty="0"/>
              <a:t>5</a:t>
            </a:r>
            <a:r>
              <a:rPr lang="ru-RU" sz="3600" b="1" dirty="0">
                <a:solidFill>
                  <a:srgbClr val="0099FF"/>
                </a:solidFill>
              </a:rPr>
              <a:t>.</a:t>
            </a:r>
            <a:r>
              <a:rPr lang="en-US" sz="3600" b="1" dirty="0">
                <a:solidFill>
                  <a:srgbClr val="0099FF"/>
                </a:solidFill>
              </a:rPr>
              <a:t>[</a:t>
            </a:r>
            <a:r>
              <a:rPr lang="ru-RU" sz="3600" b="1" dirty="0">
                <a:solidFill>
                  <a:srgbClr val="0099FF"/>
                </a:solidFill>
              </a:rPr>
              <a:t> </a:t>
            </a:r>
            <a:r>
              <a:rPr lang="en-US" sz="3600" b="1" dirty="0">
                <a:solidFill>
                  <a:srgbClr val="0099FF"/>
                </a:solidFill>
              </a:rPr>
              <a:t> ],</a:t>
            </a:r>
            <a:r>
              <a:rPr lang="ru-RU" sz="3600" b="1" dirty="0">
                <a:solidFill>
                  <a:srgbClr val="0099FF"/>
                </a:solidFill>
              </a:rPr>
              <a:t>(что), (которая)</a:t>
            </a:r>
          </a:p>
          <a:p>
            <a:pPr>
              <a:buFontTx/>
              <a:buNone/>
            </a:pPr>
            <a:r>
              <a:rPr lang="ru-RU" sz="3600" b="1" dirty="0"/>
              <a:t>6</a:t>
            </a:r>
            <a:r>
              <a:rPr lang="ru-RU" sz="3600" b="1" dirty="0">
                <a:solidFill>
                  <a:srgbClr val="0099FF"/>
                </a:solidFill>
              </a:rPr>
              <a:t>.(Чтобы),(которое),</a:t>
            </a:r>
            <a:r>
              <a:rPr lang="en-US" sz="3600" b="1" dirty="0">
                <a:solidFill>
                  <a:srgbClr val="0099FF"/>
                </a:solidFill>
              </a:rPr>
              <a:t>[  ]</a:t>
            </a:r>
          </a:p>
          <a:p>
            <a:pPr>
              <a:buFontTx/>
              <a:buNone/>
            </a:pPr>
            <a:r>
              <a:rPr lang="en-US" sz="3600" b="1" dirty="0"/>
              <a:t>7</a:t>
            </a:r>
            <a:r>
              <a:rPr lang="en-US" sz="3600" b="1" dirty="0">
                <a:solidFill>
                  <a:srgbClr val="0099FF"/>
                </a:solidFill>
              </a:rPr>
              <a:t>.[  ],(</a:t>
            </a:r>
            <a:r>
              <a:rPr lang="ru-RU" sz="3600" b="1" dirty="0">
                <a:solidFill>
                  <a:srgbClr val="0099FF"/>
                </a:solidFill>
              </a:rPr>
              <a:t> что (если),то )</a:t>
            </a:r>
          </a:p>
          <a:p>
            <a:pPr>
              <a:buFontTx/>
              <a:buNone/>
            </a:pPr>
            <a:r>
              <a:rPr lang="ru-RU" sz="2800" dirty="0"/>
              <a:t>-</a:t>
            </a:r>
            <a:r>
              <a:rPr lang="ru-RU" sz="2800" dirty="0">
                <a:solidFill>
                  <a:srgbClr val="6600CC"/>
                </a:solidFill>
              </a:rPr>
              <a:t> </a:t>
            </a:r>
            <a:r>
              <a:rPr lang="ru-RU" sz="2800" dirty="0"/>
              <a:t>Определи по схемам вид подчинения :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последовательное</a:t>
            </a:r>
            <a:r>
              <a:rPr lang="en-US" sz="2800" dirty="0"/>
              <a:t> </a:t>
            </a:r>
            <a:r>
              <a:rPr lang="en-US" sz="2800" b="1" dirty="0"/>
              <a:t>(I)</a:t>
            </a:r>
            <a:r>
              <a:rPr lang="en-US" sz="2800" dirty="0"/>
              <a:t>,</a:t>
            </a:r>
            <a:r>
              <a:rPr lang="ru-RU" sz="2800" dirty="0"/>
              <a:t>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параллельное</a:t>
            </a:r>
            <a:r>
              <a:rPr lang="ru-RU" sz="2800" b="1" dirty="0"/>
              <a:t>(</a:t>
            </a:r>
            <a:r>
              <a:rPr lang="en-US" sz="2800" b="1" dirty="0"/>
              <a:t>II</a:t>
            </a:r>
            <a:r>
              <a:rPr lang="ru-RU" sz="2800" b="1" dirty="0"/>
              <a:t>)</a:t>
            </a:r>
            <a:r>
              <a:rPr lang="en-US" sz="2800" dirty="0"/>
              <a:t>,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однородное</a:t>
            </a:r>
            <a:r>
              <a:rPr lang="ru-RU" sz="2800" b="1" dirty="0"/>
              <a:t>(</a:t>
            </a:r>
            <a:r>
              <a:rPr lang="en-US" sz="2800" b="1" dirty="0"/>
              <a:t>III</a:t>
            </a:r>
            <a:r>
              <a:rPr lang="ru-RU" sz="2800" b="1" dirty="0"/>
              <a:t>)</a:t>
            </a: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 flipV="1">
            <a:off x="4572000" y="90805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 flipH="1">
            <a:off x="1403350" y="908050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0" name="Line 6"/>
          <p:cNvSpPr>
            <a:spLocks noChangeShapeType="1"/>
          </p:cNvSpPr>
          <p:nvPr/>
        </p:nvSpPr>
        <p:spPr bwMode="auto">
          <a:xfrm>
            <a:off x="1403350" y="90805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1" name="Line 7"/>
          <p:cNvSpPr>
            <a:spLocks noChangeShapeType="1"/>
          </p:cNvSpPr>
          <p:nvPr/>
        </p:nvSpPr>
        <p:spPr bwMode="auto">
          <a:xfrm flipV="1">
            <a:off x="1908175" y="105251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2" name="Line 8"/>
          <p:cNvSpPr>
            <a:spLocks noChangeShapeType="1"/>
          </p:cNvSpPr>
          <p:nvPr/>
        </p:nvSpPr>
        <p:spPr bwMode="auto">
          <a:xfrm>
            <a:off x="1908175" y="1052513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3" name="Line 9"/>
          <p:cNvSpPr>
            <a:spLocks noChangeShapeType="1"/>
          </p:cNvSpPr>
          <p:nvPr/>
        </p:nvSpPr>
        <p:spPr bwMode="auto">
          <a:xfrm>
            <a:off x="3276600" y="105251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4" name="Line 10"/>
          <p:cNvSpPr>
            <a:spLocks noChangeShapeType="1"/>
          </p:cNvSpPr>
          <p:nvPr/>
        </p:nvSpPr>
        <p:spPr bwMode="auto">
          <a:xfrm flipV="1">
            <a:off x="1116013" y="16287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5" name="Line 11"/>
          <p:cNvSpPr>
            <a:spLocks noChangeShapeType="1"/>
          </p:cNvSpPr>
          <p:nvPr/>
        </p:nvSpPr>
        <p:spPr bwMode="auto">
          <a:xfrm>
            <a:off x="1116013" y="162877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6" name="Line 12"/>
          <p:cNvSpPr>
            <a:spLocks noChangeShapeType="1"/>
          </p:cNvSpPr>
          <p:nvPr/>
        </p:nvSpPr>
        <p:spPr bwMode="auto">
          <a:xfrm>
            <a:off x="1979613" y="16287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7" name="Line 13"/>
          <p:cNvSpPr>
            <a:spLocks noChangeShapeType="1"/>
          </p:cNvSpPr>
          <p:nvPr/>
        </p:nvSpPr>
        <p:spPr bwMode="auto">
          <a:xfrm flipV="1">
            <a:off x="3708400" y="16287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8" name="Line 14"/>
          <p:cNvSpPr>
            <a:spLocks noChangeShapeType="1"/>
          </p:cNvSpPr>
          <p:nvPr/>
        </p:nvSpPr>
        <p:spPr bwMode="auto">
          <a:xfrm flipH="1">
            <a:off x="2843213" y="1628775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>
            <a:off x="2843213" y="16287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80" name="Line 16"/>
          <p:cNvSpPr>
            <a:spLocks noChangeShapeType="1"/>
          </p:cNvSpPr>
          <p:nvPr/>
        </p:nvSpPr>
        <p:spPr bwMode="auto">
          <a:xfrm flipV="1">
            <a:off x="3779838" y="22050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81" name="Line 17"/>
          <p:cNvSpPr>
            <a:spLocks noChangeShapeType="1"/>
          </p:cNvSpPr>
          <p:nvPr/>
        </p:nvSpPr>
        <p:spPr bwMode="auto">
          <a:xfrm flipH="1">
            <a:off x="1619250" y="2205038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82" name="Line 18"/>
          <p:cNvSpPr>
            <a:spLocks noChangeShapeType="1"/>
          </p:cNvSpPr>
          <p:nvPr/>
        </p:nvSpPr>
        <p:spPr bwMode="auto">
          <a:xfrm>
            <a:off x="1619250" y="22050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83" name="Line 19"/>
          <p:cNvSpPr>
            <a:spLocks noChangeShapeType="1"/>
          </p:cNvSpPr>
          <p:nvPr/>
        </p:nvSpPr>
        <p:spPr bwMode="auto">
          <a:xfrm>
            <a:off x="3059113" y="22050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85" name="Line 21"/>
          <p:cNvSpPr>
            <a:spLocks noChangeShapeType="1"/>
          </p:cNvSpPr>
          <p:nvPr/>
        </p:nvSpPr>
        <p:spPr bwMode="auto">
          <a:xfrm flipV="1">
            <a:off x="2124075" y="27813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86" name="Line 22"/>
          <p:cNvSpPr>
            <a:spLocks noChangeShapeType="1"/>
          </p:cNvSpPr>
          <p:nvPr/>
        </p:nvSpPr>
        <p:spPr bwMode="auto">
          <a:xfrm flipH="1">
            <a:off x="1403350" y="27813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87" name="Line 23"/>
          <p:cNvSpPr>
            <a:spLocks noChangeShapeType="1"/>
          </p:cNvSpPr>
          <p:nvPr/>
        </p:nvSpPr>
        <p:spPr bwMode="auto">
          <a:xfrm>
            <a:off x="1403350" y="278130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90" name="Line 26"/>
          <p:cNvSpPr>
            <a:spLocks noChangeShapeType="1"/>
          </p:cNvSpPr>
          <p:nvPr/>
        </p:nvSpPr>
        <p:spPr bwMode="auto">
          <a:xfrm flipV="1">
            <a:off x="2195513" y="27813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91" name="Line 27"/>
          <p:cNvSpPr>
            <a:spLocks noChangeShapeType="1"/>
          </p:cNvSpPr>
          <p:nvPr/>
        </p:nvSpPr>
        <p:spPr bwMode="auto">
          <a:xfrm>
            <a:off x="2195513" y="278130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92" name="Line 28"/>
          <p:cNvSpPr>
            <a:spLocks noChangeShapeType="1"/>
          </p:cNvSpPr>
          <p:nvPr/>
        </p:nvSpPr>
        <p:spPr bwMode="auto">
          <a:xfrm>
            <a:off x="3132138" y="27813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93" name="Line 29"/>
          <p:cNvSpPr>
            <a:spLocks noChangeShapeType="1"/>
          </p:cNvSpPr>
          <p:nvPr/>
        </p:nvSpPr>
        <p:spPr bwMode="auto">
          <a:xfrm flipV="1">
            <a:off x="1116013" y="34290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94" name="Line 30"/>
          <p:cNvSpPr>
            <a:spLocks noChangeShapeType="1"/>
          </p:cNvSpPr>
          <p:nvPr/>
        </p:nvSpPr>
        <p:spPr bwMode="auto">
          <a:xfrm>
            <a:off x="1116013" y="34290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95" name="Line 31"/>
          <p:cNvSpPr>
            <a:spLocks noChangeShapeType="1"/>
          </p:cNvSpPr>
          <p:nvPr/>
        </p:nvSpPr>
        <p:spPr bwMode="auto">
          <a:xfrm>
            <a:off x="1979613" y="34290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96" name="Line 32"/>
          <p:cNvSpPr>
            <a:spLocks noChangeShapeType="1"/>
          </p:cNvSpPr>
          <p:nvPr/>
        </p:nvSpPr>
        <p:spPr bwMode="auto">
          <a:xfrm flipV="1">
            <a:off x="2124075" y="34290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97" name="Line 33"/>
          <p:cNvSpPr>
            <a:spLocks noChangeShapeType="1"/>
          </p:cNvSpPr>
          <p:nvPr/>
        </p:nvSpPr>
        <p:spPr bwMode="auto">
          <a:xfrm>
            <a:off x="2124075" y="3429000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98" name="Line 34"/>
          <p:cNvSpPr>
            <a:spLocks noChangeShapeType="1"/>
          </p:cNvSpPr>
          <p:nvPr/>
        </p:nvSpPr>
        <p:spPr bwMode="auto">
          <a:xfrm>
            <a:off x="3492500" y="34290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99" name="Line 35"/>
          <p:cNvSpPr>
            <a:spLocks noChangeShapeType="1"/>
          </p:cNvSpPr>
          <p:nvPr/>
        </p:nvSpPr>
        <p:spPr bwMode="auto">
          <a:xfrm flipV="1">
            <a:off x="4572000" y="3933825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0" name="Line 36"/>
          <p:cNvSpPr>
            <a:spLocks noChangeShapeType="1"/>
          </p:cNvSpPr>
          <p:nvPr/>
        </p:nvSpPr>
        <p:spPr bwMode="auto">
          <a:xfrm flipH="1">
            <a:off x="1692275" y="3933825"/>
            <a:ext cx="2879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1" name="Line 37"/>
          <p:cNvSpPr>
            <a:spLocks noChangeShapeType="1"/>
          </p:cNvSpPr>
          <p:nvPr/>
        </p:nvSpPr>
        <p:spPr bwMode="auto">
          <a:xfrm>
            <a:off x="1692275" y="393382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2" name="Line 38"/>
          <p:cNvSpPr>
            <a:spLocks noChangeShapeType="1"/>
          </p:cNvSpPr>
          <p:nvPr/>
        </p:nvSpPr>
        <p:spPr bwMode="auto">
          <a:xfrm flipV="1">
            <a:off x="2124075" y="40052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3" name="Line 39"/>
          <p:cNvSpPr>
            <a:spLocks noChangeShapeType="1"/>
          </p:cNvSpPr>
          <p:nvPr/>
        </p:nvSpPr>
        <p:spPr bwMode="auto">
          <a:xfrm>
            <a:off x="2124075" y="4005263"/>
            <a:ext cx="935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4" name="Line 40"/>
          <p:cNvSpPr>
            <a:spLocks noChangeShapeType="1"/>
          </p:cNvSpPr>
          <p:nvPr/>
        </p:nvSpPr>
        <p:spPr bwMode="auto">
          <a:xfrm>
            <a:off x="3059113" y="40052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5" name="Line 41"/>
          <p:cNvSpPr>
            <a:spLocks noChangeShapeType="1"/>
          </p:cNvSpPr>
          <p:nvPr/>
        </p:nvSpPr>
        <p:spPr bwMode="auto">
          <a:xfrm flipV="1">
            <a:off x="1116013" y="45815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6" name="Line 42"/>
          <p:cNvSpPr>
            <a:spLocks noChangeShapeType="1"/>
          </p:cNvSpPr>
          <p:nvPr/>
        </p:nvSpPr>
        <p:spPr bwMode="auto">
          <a:xfrm>
            <a:off x="1116013" y="4581525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7" name="Line 43"/>
          <p:cNvSpPr>
            <a:spLocks noChangeShapeType="1"/>
          </p:cNvSpPr>
          <p:nvPr/>
        </p:nvSpPr>
        <p:spPr bwMode="auto">
          <a:xfrm>
            <a:off x="2268538" y="458152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8" name="Line 44"/>
          <p:cNvSpPr>
            <a:spLocks noChangeShapeType="1"/>
          </p:cNvSpPr>
          <p:nvPr/>
        </p:nvSpPr>
        <p:spPr bwMode="auto">
          <a:xfrm flipV="1">
            <a:off x="3995738" y="45085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9" name="Line 45"/>
          <p:cNvSpPr>
            <a:spLocks noChangeShapeType="1"/>
          </p:cNvSpPr>
          <p:nvPr/>
        </p:nvSpPr>
        <p:spPr bwMode="auto">
          <a:xfrm flipH="1">
            <a:off x="2987675" y="45085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10" name="Line 46"/>
          <p:cNvSpPr>
            <a:spLocks noChangeShapeType="1"/>
          </p:cNvSpPr>
          <p:nvPr/>
        </p:nvSpPr>
        <p:spPr bwMode="auto">
          <a:xfrm>
            <a:off x="2987675" y="45085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500166" y="1571612"/>
            <a:ext cx="7286676" cy="4500594"/>
          </a:xfrm>
          <a:prstGeom prst="roundRect">
            <a:avLst>
              <a:gd name="adj" fmla="val 11203"/>
            </a:avLst>
          </a:prstGeom>
          <a:solidFill>
            <a:schemeClr val="bg1"/>
          </a:solidFill>
          <a:ln w="762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</a:rPr>
              <a:t>1. Закрепить знания классификации СПП с несколькими придаточными;</a:t>
            </a:r>
          </a:p>
          <a:p>
            <a:r>
              <a:rPr lang="ru-RU" b="1" dirty="0" smtClean="0">
                <a:latin typeface="Times New Roman" pitchFamily="18" charset="0"/>
              </a:rPr>
              <a:t>   2. Показать</a:t>
            </a:r>
            <a:endParaRPr lang="ru-RU" b="1" dirty="0" smtClean="0">
              <a:solidFill>
                <a:srgbClr val="CC0066"/>
              </a:soli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  <a:ln w="76200">
            <a:solidFill>
              <a:schemeClr val="accent3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6572272"/>
            <a:ext cx="7715272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cmpd="sng">
            <a:noFill/>
          </a:ln>
          <a:scene3d>
            <a:camera prst="orthographicFront"/>
            <a:lightRig rig="threePt" dir="t"/>
          </a:scene3d>
          <a:sp3d contourW="12700">
            <a:bevelT prst="angle"/>
            <a:bevelB w="165100" prst="coolSlant"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4786314" y="6429396"/>
            <a:ext cx="4357686" cy="714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cmpd="sng">
            <a:noFill/>
          </a:ln>
          <a:scene3d>
            <a:camera prst="orthographicFront"/>
            <a:lightRig rig="threePt" dir="t"/>
          </a:scene3d>
          <a:sp3d contourW="12700">
            <a:bevelT prst="angle"/>
            <a:bevelB w="165100" prst="coolSlant"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142844" y="285728"/>
            <a:ext cx="1428760" cy="1071570"/>
            <a:chOff x="357158" y="1142984"/>
            <a:chExt cx="1428760" cy="1071570"/>
          </a:xfrm>
        </p:grpSpPr>
        <p:sp>
          <p:nvSpPr>
            <p:cNvPr id="21" name="Блок-схема: процесс 20"/>
            <p:cNvSpPr/>
            <p:nvPr/>
          </p:nvSpPr>
          <p:spPr>
            <a:xfrm>
              <a:off x="357158" y="1142984"/>
              <a:ext cx="1428760" cy="1071570"/>
            </a:xfrm>
            <a:prstGeom prst="flowChartProcess">
              <a:avLst/>
            </a:prstGeom>
            <a:solidFill>
              <a:schemeClr val="bg1"/>
            </a:solidFill>
            <a:ln w="76200"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 contourW="12700">
              <a:bevelT w="139700" h="139700" prst="divot"/>
              <a:contourClr>
                <a:schemeClr val="accent6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6" descr="C:\Documents and Settings\Администратор\Мои документы\Загрузки\logotip animirovannyjj(2).gif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1142984"/>
              <a:ext cx="1285853" cy="1000107"/>
            </a:xfrm>
            <a:prstGeom prst="rect">
              <a:avLst/>
            </a:prstGeom>
            <a:noFill/>
            <a:ln w="76200">
              <a:solidFill>
                <a:srgbClr val="7030A0"/>
              </a:solidFill>
            </a:ln>
          </p:spPr>
        </p:pic>
      </p:grpSp>
      <p:sp>
        <p:nvSpPr>
          <p:cNvPr id="12" name="TextBox 11"/>
          <p:cNvSpPr txBox="1"/>
          <p:nvPr/>
        </p:nvSpPr>
        <p:spPr>
          <a:xfrm>
            <a:off x="1571604" y="1571612"/>
            <a:ext cx="721523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C0066"/>
                </a:solidFill>
                <a:latin typeface="Times New Roman" pitchFamily="18" charset="0"/>
              </a:rPr>
              <a:t> </a:t>
            </a:r>
          </a:p>
          <a:p>
            <a:r>
              <a:rPr lang="ru-RU" sz="3200" b="1" dirty="0" smtClean="0">
                <a:solidFill>
                  <a:srgbClr val="CC0066"/>
                </a:solidFill>
                <a:latin typeface="Times New Roman" pitchFamily="18" charset="0"/>
              </a:rPr>
              <a:t>  </a:t>
            </a:r>
            <a:r>
              <a:rPr lang="ru-RU" sz="3600" b="1" u="sng" dirty="0" smtClean="0">
                <a:solidFill>
                  <a:srgbClr val="A50021"/>
                </a:solidFill>
                <a:latin typeface="Times New Roman" pitchFamily="18" charset="0"/>
              </a:rPr>
              <a:t>Цели урока:</a:t>
            </a:r>
            <a:endParaRPr lang="ru-RU" sz="3200" b="1" u="sng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</a:rPr>
              <a:t>  </a:t>
            </a:r>
          </a:p>
          <a:p>
            <a:r>
              <a:rPr lang="ru-RU" sz="2800" b="1" dirty="0" smtClean="0">
                <a:latin typeface="Times New Roman" pitchFamily="18" charset="0"/>
              </a:rPr>
              <a:t>1. Закрепить знания классификации </a:t>
            </a:r>
          </a:p>
          <a:p>
            <a:r>
              <a:rPr lang="ru-RU" sz="2800" b="1" dirty="0" smtClean="0">
                <a:latin typeface="Times New Roman" pitchFamily="18" charset="0"/>
              </a:rPr>
              <a:t>     СПП с несколькими придаточными;</a:t>
            </a:r>
          </a:p>
          <a:p>
            <a:r>
              <a:rPr lang="ru-RU" sz="2800" b="1" dirty="0" smtClean="0">
                <a:latin typeface="Times New Roman" pitchFamily="18" charset="0"/>
              </a:rPr>
              <a:t>2. Показать особенности пунктуации</a:t>
            </a:r>
          </a:p>
          <a:p>
            <a:r>
              <a:rPr lang="ru-RU" sz="2800" b="1" dirty="0" smtClean="0">
                <a:latin typeface="Times New Roman" pitchFamily="18" charset="0"/>
              </a:rPr>
              <a:t>     таких предложений;</a:t>
            </a:r>
          </a:p>
          <a:p>
            <a:r>
              <a:rPr lang="ru-RU" sz="2800" b="1" dirty="0" smtClean="0">
                <a:latin typeface="Times New Roman" pitchFamily="18" charset="0"/>
              </a:rPr>
              <a:t>3. Продолжить отработку пунктуационных</a:t>
            </a:r>
          </a:p>
          <a:p>
            <a:r>
              <a:rPr lang="ru-RU" sz="2800" b="1" dirty="0" smtClean="0">
                <a:latin typeface="Times New Roman" pitchFamily="18" charset="0"/>
              </a:rPr>
              <a:t>    навыков в СПП данной структуры.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1571612"/>
            <a:ext cx="8358246" cy="2214578"/>
          </a:xfrm>
          <a:prstGeom prst="roundRect">
            <a:avLst>
              <a:gd name="adj" fmla="val 11203"/>
            </a:avLst>
          </a:prstGeom>
          <a:solidFill>
            <a:schemeClr val="bg1"/>
          </a:solidFill>
          <a:ln w="762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A50021"/>
                </a:solidFill>
                <a:latin typeface="Times New Roman" pitchFamily="18" charset="0"/>
              </a:rPr>
              <a:t>Виды подчинения</a:t>
            </a:r>
            <a:endParaRPr lang="ru-RU" sz="48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одзаголовок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6572272"/>
            <a:ext cx="7715272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cmpd="sng">
            <a:noFill/>
          </a:ln>
          <a:scene3d>
            <a:camera prst="orthographicFront"/>
            <a:lightRig rig="threePt" dir="t"/>
          </a:scene3d>
          <a:sp3d contourW="12700">
            <a:bevelT prst="angle"/>
            <a:bevelB w="165100" prst="coolSlant"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4786314" y="6429396"/>
            <a:ext cx="4357686" cy="714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cmpd="sng">
            <a:noFill/>
          </a:ln>
          <a:scene3d>
            <a:camera prst="orthographicFront"/>
            <a:lightRig rig="threePt" dir="t"/>
          </a:scene3d>
          <a:sp3d contourW="12700">
            <a:bevelT prst="angle"/>
            <a:bevelB w="165100" prst="coolSlant"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357158" y="1142984"/>
            <a:ext cx="1428760" cy="1071570"/>
            <a:chOff x="357158" y="1142984"/>
            <a:chExt cx="1428760" cy="1071570"/>
          </a:xfrm>
        </p:grpSpPr>
        <p:sp>
          <p:nvSpPr>
            <p:cNvPr id="21" name="Блок-схема: процесс 20"/>
            <p:cNvSpPr/>
            <p:nvPr/>
          </p:nvSpPr>
          <p:spPr>
            <a:xfrm>
              <a:off x="357158" y="1142984"/>
              <a:ext cx="1428760" cy="1071570"/>
            </a:xfrm>
            <a:prstGeom prst="flowChartProcess">
              <a:avLst/>
            </a:prstGeom>
            <a:solidFill>
              <a:schemeClr val="bg1"/>
            </a:solidFill>
            <a:ln w="76200"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 contourW="12700">
              <a:bevelT w="139700" h="139700" prst="divot"/>
              <a:contourClr>
                <a:schemeClr val="accent6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6" descr="C:\Documents and Settings\Администратор\Мои документы\Загрузки\logotip animirovannyjj(2).gif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1142984"/>
              <a:ext cx="1285853" cy="1000107"/>
            </a:xfrm>
            <a:prstGeom prst="rect">
              <a:avLst/>
            </a:prstGeom>
            <a:noFill/>
            <a:ln w="76200">
              <a:solidFill>
                <a:srgbClr val="7030A0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0"/>
            <a:ext cx="8748713" cy="147002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Виды подчинения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14282" y="1428712"/>
            <a:ext cx="8678893" cy="5429288"/>
          </a:xfrm>
          <a:ln>
            <a:solidFill>
              <a:srgbClr val="7030A0"/>
            </a:solidFill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</a:rPr>
              <a:t>  </a:t>
            </a:r>
            <a:r>
              <a:rPr lang="ru-RU" sz="2400" b="1" u="sng" dirty="0" smtClean="0">
                <a:solidFill>
                  <a:srgbClr val="A50021"/>
                </a:solidFill>
                <a:latin typeface="Times New Roman" pitchFamily="18" charset="0"/>
              </a:rPr>
              <a:t>Однородное</a:t>
            </a: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  <a:t>             </a:t>
            </a:r>
            <a:r>
              <a:rPr lang="ru-RU" sz="2400" b="1" u="sng" dirty="0" smtClean="0">
                <a:solidFill>
                  <a:srgbClr val="A50021"/>
                </a:solidFill>
                <a:latin typeface="Times New Roman" pitchFamily="18" charset="0"/>
              </a:rPr>
              <a:t>Параллельное </a:t>
            </a: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  <a:t>       </a:t>
            </a:r>
            <a:r>
              <a:rPr lang="ru-RU" sz="2400" b="1" u="sng" dirty="0" smtClean="0">
                <a:solidFill>
                  <a:srgbClr val="A50021"/>
                </a:solidFill>
                <a:latin typeface="Times New Roman" pitchFamily="18" charset="0"/>
              </a:rPr>
              <a:t>Последовательное</a:t>
            </a:r>
          </a:p>
          <a:p>
            <a:pPr marL="0" indent="0" algn="ctr" eaLnBrk="1" hangingPunct="1">
              <a:buFontTx/>
              <a:buNone/>
            </a:pPr>
            <a:endParaRPr lang="en-US" sz="2400" b="1" dirty="0" smtClean="0">
              <a:latin typeface="Times New Roman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en-US" sz="2400" b="1" dirty="0" smtClean="0">
              <a:latin typeface="Times New Roman" pitchFamily="18" charset="0"/>
            </a:endParaRPr>
          </a:p>
          <a:p>
            <a:pPr marL="0" indent="0" algn="ctr" eaLnBrk="1" hangingPunct="1">
              <a:buFontTx/>
              <a:buNone/>
            </a:pP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</a:rPr>
              <a:t>[      ]</a:t>
            </a:r>
            <a:r>
              <a:rPr lang="ru-RU" sz="2400" b="1" dirty="0" smtClean="0">
                <a:latin typeface="Times New Roman" pitchFamily="18" charset="0"/>
              </a:rPr>
              <a:t>, (     ),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(     ).         (     ), </a:t>
            </a:r>
            <a:r>
              <a:rPr lang="en-US" sz="2400" b="1" dirty="0" smtClean="0">
                <a:latin typeface="Times New Roman" pitchFamily="18" charset="0"/>
              </a:rPr>
              <a:t>[      ]</a:t>
            </a:r>
            <a:r>
              <a:rPr lang="ru-RU" sz="2400" b="1" dirty="0" smtClean="0">
                <a:latin typeface="Times New Roman" pitchFamily="18" charset="0"/>
              </a:rPr>
              <a:t>,  (     ).          </a:t>
            </a:r>
            <a:r>
              <a:rPr lang="en-US" sz="2400" b="1" dirty="0" smtClean="0">
                <a:latin typeface="Times New Roman" pitchFamily="18" charset="0"/>
              </a:rPr>
              <a:t>[     ]</a:t>
            </a:r>
            <a:r>
              <a:rPr lang="ru-RU" sz="2400" b="1" dirty="0" smtClean="0">
                <a:latin typeface="Times New Roman" pitchFamily="18" charset="0"/>
              </a:rPr>
              <a:t>, (    ), (     ).</a:t>
            </a:r>
          </a:p>
          <a:p>
            <a:pPr marL="0" indent="0" algn="ctr" eaLnBrk="1" hangingPunct="1">
              <a:buFontTx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 Я знаю, что скоро           Когда наступит весна,           Я услышу, как </a:t>
            </a:r>
            <a:r>
              <a:rPr lang="ru-RU" sz="2000" dirty="0" err="1" smtClean="0">
                <a:latin typeface="Times New Roman" pitchFamily="18" charset="0"/>
              </a:rPr>
              <a:t>запо</a:t>
            </a:r>
            <a:r>
              <a:rPr lang="ru-RU" sz="2000" dirty="0" smtClean="0">
                <a:latin typeface="Times New Roman" pitchFamily="18" charset="0"/>
              </a:rPr>
              <a:t>-</a:t>
            </a:r>
          </a:p>
          <a:p>
            <a:pPr marL="0" indent="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 наступит  весна, что        я услышу, как запоют           ют птицы, что живут</a:t>
            </a:r>
          </a:p>
          <a:p>
            <a:pPr marL="0" indent="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 птицы начнут песни        птицы.                                     у меня за окном.</a:t>
            </a:r>
          </a:p>
          <a:p>
            <a:pPr marL="0" indent="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 петь.</a:t>
            </a:r>
          </a:p>
          <a:p>
            <a:pPr marL="0" indent="0" eaLnBrk="1" hangingPunct="1">
              <a:buFontTx/>
              <a:buNone/>
            </a:pPr>
            <a:endParaRPr lang="ru-RU" sz="2000" dirty="0" smtClean="0">
              <a:latin typeface="Times New Roman" pitchFamily="18" charset="0"/>
            </a:endParaRPr>
          </a:p>
        </p:txBody>
      </p:sp>
      <p:sp>
        <p:nvSpPr>
          <p:cNvPr id="4100" name="Arc 7"/>
          <p:cNvSpPr>
            <a:spLocks/>
          </p:cNvSpPr>
          <p:nvPr/>
        </p:nvSpPr>
        <p:spPr bwMode="auto">
          <a:xfrm rot="-1954221">
            <a:off x="3635375" y="2708275"/>
            <a:ext cx="720725" cy="909638"/>
          </a:xfrm>
          <a:custGeom>
            <a:avLst/>
            <a:gdLst>
              <a:gd name="T0" fmla="*/ 3364412 w 18451"/>
              <a:gd name="T1" fmla="*/ 0 h 21487"/>
              <a:gd name="T2" fmla="*/ 28152647 w 18451"/>
              <a:gd name="T3" fmla="*/ 18382543 h 21487"/>
              <a:gd name="T4" fmla="*/ 0 w 18451"/>
              <a:gd name="T5" fmla="*/ 38508922 h 21487"/>
              <a:gd name="T6" fmla="*/ 0 60000 65536"/>
              <a:gd name="T7" fmla="*/ 0 60000 65536"/>
              <a:gd name="T8" fmla="*/ 0 60000 65536"/>
              <a:gd name="T9" fmla="*/ 0 w 18451"/>
              <a:gd name="T10" fmla="*/ 0 h 21487"/>
              <a:gd name="T11" fmla="*/ 18451 w 18451"/>
              <a:gd name="T12" fmla="*/ 21487 h 214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51" h="21487" fill="none" extrusionOk="0">
                <a:moveTo>
                  <a:pt x="2205" y="-1"/>
                </a:moveTo>
                <a:cubicBezTo>
                  <a:pt x="8926" y="689"/>
                  <a:pt x="14938" y="4485"/>
                  <a:pt x="18451" y="10256"/>
                </a:cubicBezTo>
              </a:path>
              <a:path w="18451" h="21487" stroke="0" extrusionOk="0">
                <a:moveTo>
                  <a:pt x="2205" y="-1"/>
                </a:moveTo>
                <a:cubicBezTo>
                  <a:pt x="8926" y="689"/>
                  <a:pt x="14938" y="4485"/>
                  <a:pt x="18451" y="10256"/>
                </a:cubicBezTo>
                <a:lnTo>
                  <a:pt x="0" y="21487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stealth" w="lg" len="lg"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rc 8"/>
          <p:cNvSpPr>
            <a:spLocks/>
          </p:cNvSpPr>
          <p:nvPr/>
        </p:nvSpPr>
        <p:spPr bwMode="auto">
          <a:xfrm rot="-815882">
            <a:off x="4427538" y="2781300"/>
            <a:ext cx="868362" cy="539750"/>
          </a:xfrm>
          <a:custGeom>
            <a:avLst/>
            <a:gdLst>
              <a:gd name="T0" fmla="*/ 0 w 28951"/>
              <a:gd name="T1" fmla="*/ 1401826 h 21600"/>
              <a:gd name="T2" fmla="*/ 26045821 w 28951"/>
              <a:gd name="T3" fmla="*/ 7510547 h 21600"/>
              <a:gd name="T4" fmla="*/ 8625853 w 28951"/>
              <a:gd name="T5" fmla="*/ 13487504 h 21600"/>
              <a:gd name="T6" fmla="*/ 0 60000 65536"/>
              <a:gd name="T7" fmla="*/ 0 60000 65536"/>
              <a:gd name="T8" fmla="*/ 0 60000 65536"/>
              <a:gd name="T9" fmla="*/ 0 w 28951"/>
              <a:gd name="T10" fmla="*/ 0 h 21600"/>
              <a:gd name="T11" fmla="*/ 28951 w 2895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51" h="21600" fill="none" extrusionOk="0">
                <a:moveTo>
                  <a:pt x="-1" y="2244"/>
                </a:moveTo>
                <a:cubicBezTo>
                  <a:pt x="2980" y="768"/>
                  <a:pt x="6261" y="-1"/>
                  <a:pt x="9588" y="0"/>
                </a:cubicBezTo>
                <a:cubicBezTo>
                  <a:pt x="17804" y="0"/>
                  <a:pt x="25309" y="4661"/>
                  <a:pt x="28951" y="12027"/>
                </a:cubicBezTo>
              </a:path>
              <a:path w="28951" h="21600" stroke="0" extrusionOk="0">
                <a:moveTo>
                  <a:pt x="-1" y="2244"/>
                </a:moveTo>
                <a:cubicBezTo>
                  <a:pt x="2980" y="768"/>
                  <a:pt x="6261" y="-1"/>
                  <a:pt x="9588" y="0"/>
                </a:cubicBezTo>
                <a:cubicBezTo>
                  <a:pt x="17804" y="0"/>
                  <a:pt x="25309" y="4661"/>
                  <a:pt x="28951" y="12027"/>
                </a:cubicBezTo>
                <a:lnTo>
                  <a:pt x="9588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rc 9"/>
          <p:cNvSpPr>
            <a:spLocks/>
          </p:cNvSpPr>
          <p:nvPr/>
        </p:nvSpPr>
        <p:spPr bwMode="auto">
          <a:xfrm rot="-2598919">
            <a:off x="6516688" y="2852738"/>
            <a:ext cx="866775" cy="677862"/>
          </a:xfrm>
          <a:custGeom>
            <a:avLst/>
            <a:gdLst>
              <a:gd name="T0" fmla="*/ 14042882 w 20462"/>
              <a:gd name="T1" fmla="*/ 0 h 20132"/>
              <a:gd name="T2" fmla="*/ 36716784 w 20462"/>
              <a:gd name="T3" fmla="*/ 14979934 h 20132"/>
              <a:gd name="T4" fmla="*/ 0 w 20462"/>
              <a:gd name="T5" fmla="*/ 22824204 h 20132"/>
              <a:gd name="T6" fmla="*/ 0 60000 65536"/>
              <a:gd name="T7" fmla="*/ 0 60000 65536"/>
              <a:gd name="T8" fmla="*/ 0 60000 65536"/>
              <a:gd name="T9" fmla="*/ 0 w 20462"/>
              <a:gd name="T10" fmla="*/ 0 h 20132"/>
              <a:gd name="T11" fmla="*/ 20462 w 20462"/>
              <a:gd name="T12" fmla="*/ 20132 h 201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62" h="20132" fill="none" extrusionOk="0">
                <a:moveTo>
                  <a:pt x="7826" y="-1"/>
                </a:moveTo>
                <a:cubicBezTo>
                  <a:pt x="13786" y="2316"/>
                  <a:pt x="18413" y="7155"/>
                  <a:pt x="20461" y="13213"/>
                </a:cubicBezTo>
              </a:path>
              <a:path w="20462" h="20132" stroke="0" extrusionOk="0">
                <a:moveTo>
                  <a:pt x="7826" y="-1"/>
                </a:moveTo>
                <a:cubicBezTo>
                  <a:pt x="13786" y="2316"/>
                  <a:pt x="18413" y="7155"/>
                  <a:pt x="20461" y="13213"/>
                </a:cubicBezTo>
                <a:lnTo>
                  <a:pt x="0" y="20132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Arc 10"/>
          <p:cNvSpPr>
            <a:spLocks/>
          </p:cNvSpPr>
          <p:nvPr/>
        </p:nvSpPr>
        <p:spPr bwMode="auto">
          <a:xfrm rot="-1539253">
            <a:off x="7602538" y="2817813"/>
            <a:ext cx="574675" cy="914400"/>
          </a:xfrm>
          <a:custGeom>
            <a:avLst/>
            <a:gdLst>
              <a:gd name="T0" fmla="*/ 0 w 16472"/>
              <a:gd name="T1" fmla="*/ 0 h 21600"/>
              <a:gd name="T2" fmla="*/ 20049256 w 16472"/>
              <a:gd name="T3" fmla="*/ 13582396 h 21600"/>
              <a:gd name="T4" fmla="*/ 51111 w 16472"/>
              <a:gd name="T5" fmla="*/ 38709597 h 21600"/>
              <a:gd name="T6" fmla="*/ 0 60000 65536"/>
              <a:gd name="T7" fmla="*/ 0 60000 65536"/>
              <a:gd name="T8" fmla="*/ 0 60000 65536"/>
              <a:gd name="T9" fmla="*/ 0 w 16472"/>
              <a:gd name="T10" fmla="*/ 0 h 21600"/>
              <a:gd name="T11" fmla="*/ 16472 w 1647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472" h="21600" fill="none" extrusionOk="0">
                <a:moveTo>
                  <a:pt x="0" y="0"/>
                </a:moveTo>
                <a:cubicBezTo>
                  <a:pt x="14" y="0"/>
                  <a:pt x="28" y="-1"/>
                  <a:pt x="42" y="0"/>
                </a:cubicBezTo>
                <a:cubicBezTo>
                  <a:pt x="6363" y="0"/>
                  <a:pt x="12368" y="2769"/>
                  <a:pt x="16472" y="7578"/>
                </a:cubicBezTo>
              </a:path>
              <a:path w="16472" h="21600" stroke="0" extrusionOk="0">
                <a:moveTo>
                  <a:pt x="0" y="0"/>
                </a:moveTo>
                <a:cubicBezTo>
                  <a:pt x="14" y="0"/>
                  <a:pt x="28" y="-1"/>
                  <a:pt x="42" y="0"/>
                </a:cubicBezTo>
                <a:cubicBezTo>
                  <a:pt x="6363" y="0"/>
                  <a:pt x="12368" y="2769"/>
                  <a:pt x="16472" y="7578"/>
                </a:cubicBezTo>
                <a:lnTo>
                  <a:pt x="42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Arc 11"/>
          <p:cNvSpPr>
            <a:spLocks/>
          </p:cNvSpPr>
          <p:nvPr/>
        </p:nvSpPr>
        <p:spPr bwMode="auto">
          <a:xfrm rot="-2834745">
            <a:off x="1071562" y="2465388"/>
            <a:ext cx="923925" cy="1123950"/>
          </a:xfrm>
          <a:custGeom>
            <a:avLst/>
            <a:gdLst>
              <a:gd name="T0" fmla="*/ 0 w 21821"/>
              <a:gd name="T1" fmla="*/ 1777 h 26563"/>
              <a:gd name="T2" fmla="*/ 38083778 w 21821"/>
              <a:gd name="T3" fmla="*/ 47557271 h 26563"/>
              <a:gd name="T4" fmla="*/ 396186 w 21821"/>
              <a:gd name="T5" fmla="*/ 38671741 h 26563"/>
              <a:gd name="T6" fmla="*/ 0 60000 65536"/>
              <a:gd name="T7" fmla="*/ 0 60000 65536"/>
              <a:gd name="T8" fmla="*/ 0 60000 65536"/>
              <a:gd name="T9" fmla="*/ 0 w 21821"/>
              <a:gd name="T10" fmla="*/ 0 h 26563"/>
              <a:gd name="T11" fmla="*/ 21821 w 21821"/>
              <a:gd name="T12" fmla="*/ 26563 h 2656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21" h="26563" fill="none" extrusionOk="0">
                <a:moveTo>
                  <a:pt x="0" y="1"/>
                </a:moveTo>
                <a:cubicBezTo>
                  <a:pt x="73" y="0"/>
                  <a:pt x="147" y="-1"/>
                  <a:pt x="221" y="0"/>
                </a:cubicBezTo>
                <a:cubicBezTo>
                  <a:pt x="12150" y="0"/>
                  <a:pt x="21821" y="9670"/>
                  <a:pt x="21821" y="21600"/>
                </a:cubicBezTo>
                <a:cubicBezTo>
                  <a:pt x="21821" y="23271"/>
                  <a:pt x="21627" y="24936"/>
                  <a:pt x="21243" y="26563"/>
                </a:cubicBezTo>
              </a:path>
              <a:path w="21821" h="26563" stroke="0" extrusionOk="0">
                <a:moveTo>
                  <a:pt x="0" y="1"/>
                </a:moveTo>
                <a:cubicBezTo>
                  <a:pt x="73" y="0"/>
                  <a:pt x="147" y="-1"/>
                  <a:pt x="221" y="0"/>
                </a:cubicBezTo>
                <a:cubicBezTo>
                  <a:pt x="12150" y="0"/>
                  <a:pt x="21821" y="9670"/>
                  <a:pt x="21821" y="21600"/>
                </a:cubicBezTo>
                <a:cubicBezTo>
                  <a:pt x="21821" y="23271"/>
                  <a:pt x="21627" y="24936"/>
                  <a:pt x="21243" y="26563"/>
                </a:cubicBezTo>
                <a:lnTo>
                  <a:pt x="221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Arc 12"/>
          <p:cNvSpPr>
            <a:spLocks/>
          </p:cNvSpPr>
          <p:nvPr/>
        </p:nvSpPr>
        <p:spPr bwMode="auto">
          <a:xfrm rot="-3888659">
            <a:off x="384176" y="2857500"/>
            <a:ext cx="1058862" cy="788987"/>
          </a:xfrm>
          <a:custGeom>
            <a:avLst/>
            <a:gdLst>
              <a:gd name="T0" fmla="*/ 33282876 w 21600"/>
              <a:gd name="T1" fmla="*/ 0 h 18609"/>
              <a:gd name="T2" fmla="*/ 51676197 w 21600"/>
              <a:gd name="T3" fmla="*/ 33451578 h 18609"/>
              <a:gd name="T4" fmla="*/ 0 w 21600"/>
              <a:gd name="T5" fmla="*/ 29795249 h 18609"/>
              <a:gd name="T6" fmla="*/ 0 60000 65536"/>
              <a:gd name="T7" fmla="*/ 0 60000 65536"/>
              <a:gd name="T8" fmla="*/ 0 60000 65536"/>
              <a:gd name="T9" fmla="*/ 0 w 21600"/>
              <a:gd name="T10" fmla="*/ 0 h 18609"/>
              <a:gd name="T11" fmla="*/ 21600 w 21600"/>
              <a:gd name="T12" fmla="*/ 18609 h 186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8609" fill="none" extrusionOk="0">
                <a:moveTo>
                  <a:pt x="13850" y="-1"/>
                </a:moveTo>
                <a:cubicBezTo>
                  <a:pt x="18761" y="4103"/>
                  <a:pt x="21600" y="10174"/>
                  <a:pt x="21600" y="16575"/>
                </a:cubicBezTo>
                <a:cubicBezTo>
                  <a:pt x="21600" y="17254"/>
                  <a:pt x="21567" y="17932"/>
                  <a:pt x="21504" y="18609"/>
                </a:cubicBezTo>
              </a:path>
              <a:path w="21600" h="18609" stroke="0" extrusionOk="0">
                <a:moveTo>
                  <a:pt x="13850" y="-1"/>
                </a:moveTo>
                <a:cubicBezTo>
                  <a:pt x="18761" y="4103"/>
                  <a:pt x="21600" y="10174"/>
                  <a:pt x="21600" y="16575"/>
                </a:cubicBezTo>
                <a:cubicBezTo>
                  <a:pt x="21600" y="17254"/>
                  <a:pt x="21567" y="17932"/>
                  <a:pt x="21504" y="18609"/>
                </a:cubicBezTo>
                <a:lnTo>
                  <a:pt x="0" y="16575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Rectangle 14"/>
          <p:cNvSpPr>
            <a:spLocks noChangeArrowheads="1"/>
          </p:cNvSpPr>
          <p:nvPr/>
        </p:nvSpPr>
        <p:spPr bwMode="auto">
          <a:xfrm>
            <a:off x="179388" y="115888"/>
            <a:ext cx="8856662" cy="6626225"/>
          </a:xfrm>
          <a:prstGeom prst="rect">
            <a:avLst/>
          </a:prstGeom>
          <a:noFill/>
          <a:ln w="762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endParaRPr lang="ru-RU" sz="4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5" y="142875"/>
            <a:ext cx="8786813" cy="6500813"/>
          </a:xfrm>
          <a:ln w="76200"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609600" indent="-609600" eaLnBrk="1" hangingPunct="1">
              <a:defRPr/>
            </a:pPr>
            <a:r>
              <a:rPr lang="ru-RU" sz="2600" b="1" u="sng" dirty="0" smtClean="0">
                <a:solidFill>
                  <a:srgbClr val="000099"/>
                </a:solidFill>
                <a:latin typeface="Times New Roman" pitchFamily="18" charset="0"/>
              </a:rPr>
              <a:t>По схеме определите виды подчинения в </a:t>
            </a:r>
            <a:r>
              <a:rPr lang="ru-RU" sz="2600" b="1" u="sng" dirty="0" smtClean="0">
                <a:solidFill>
                  <a:srgbClr val="000099"/>
                </a:solidFill>
                <a:latin typeface="Times New Roman" pitchFamily="18" charset="0"/>
              </a:rPr>
              <a:t>предложениях:</a:t>
            </a:r>
            <a:endParaRPr lang="ru-RU" sz="2600" b="1" u="sng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marL="609600" indent="-609600" eaLnBrk="1" hangingPunct="1">
              <a:defRPr/>
            </a:pPr>
            <a:endParaRPr lang="ru-RU" sz="4000" b="1" dirty="0" smtClean="0">
              <a:latin typeface="Times New Roman" pitchFamily="18" charset="0"/>
            </a:endParaRPr>
          </a:p>
          <a:p>
            <a:pPr marL="609600" indent="-609600" eaLnBrk="1" hangingPunct="1">
              <a:defRPr/>
            </a:pPr>
            <a:r>
              <a:rPr lang="ru-RU" sz="4800" b="1" dirty="0" smtClean="0">
                <a:solidFill>
                  <a:srgbClr val="000099"/>
                </a:solidFill>
                <a:latin typeface="Times New Roman" pitchFamily="18" charset="0"/>
              </a:rPr>
              <a:t>1.  </a:t>
            </a:r>
            <a:r>
              <a:rPr lang="en-US" sz="4800" b="1" dirty="0" smtClean="0">
                <a:solidFill>
                  <a:srgbClr val="CC0066"/>
                </a:solidFill>
                <a:latin typeface="Times New Roman" pitchFamily="18" charset="0"/>
              </a:rPr>
              <a:t>[</a:t>
            </a:r>
            <a:r>
              <a:rPr lang="ru-RU" sz="4800" b="1" dirty="0" smtClean="0">
                <a:latin typeface="Times New Roman" pitchFamily="18" charset="0"/>
              </a:rPr>
              <a:t>  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, (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1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) ,   </a:t>
            </a:r>
            <a:r>
              <a:rPr lang="en-US" sz="4800" b="1" dirty="0" smtClean="0">
                <a:solidFill>
                  <a:schemeClr val="tx1"/>
                </a:solidFill>
                <a:latin typeface="Times New Roman" pitchFamily="18" charset="0"/>
              </a:rPr>
              <a:t>], (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</a:rPr>
              <a:t>2</a:t>
            </a:r>
            <a:r>
              <a:rPr lang="en-US" sz="4800" b="1" dirty="0" smtClean="0">
                <a:solidFill>
                  <a:schemeClr val="tx1"/>
                </a:solidFill>
                <a:latin typeface="Times New Roman" pitchFamily="18" charset="0"/>
              </a:rPr>
              <a:t> )</a:t>
            </a:r>
            <a:endParaRPr lang="ru-RU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marL="609600" indent="-609600" eaLnBrk="1" hangingPunct="1">
              <a:defRPr/>
            </a:pPr>
            <a:endParaRPr lang="ru-RU" sz="4800" b="1" dirty="0" smtClean="0">
              <a:latin typeface="Times New Roman" pitchFamily="18" charset="0"/>
            </a:endParaRPr>
          </a:p>
          <a:p>
            <a:pPr marL="609600" indent="-609600" eaLnBrk="1" hangingPunct="1">
              <a:defRPr/>
            </a:pPr>
            <a:r>
              <a:rPr lang="ru-RU" sz="4800" b="1" dirty="0" smtClean="0">
                <a:latin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0099"/>
                </a:solidFill>
                <a:latin typeface="Times New Roman" pitchFamily="18" charset="0"/>
              </a:rPr>
              <a:t>2.  </a:t>
            </a:r>
            <a:r>
              <a:rPr lang="en-US" sz="4800" b="1" dirty="0" smtClean="0">
                <a:solidFill>
                  <a:srgbClr val="CC0066"/>
                </a:solidFill>
                <a:latin typeface="Times New Roman" pitchFamily="18" charset="0"/>
              </a:rPr>
              <a:t>[</a:t>
            </a:r>
            <a:r>
              <a:rPr lang="en-US" sz="4800" b="1" dirty="0" smtClean="0">
                <a:latin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</a:rPr>
              <a:t>  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, (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1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) ,   </a:t>
            </a:r>
            <a:r>
              <a:rPr lang="en-US" sz="4800" b="1" dirty="0" smtClean="0">
                <a:solidFill>
                  <a:srgbClr val="CC0066"/>
                </a:solidFill>
                <a:latin typeface="Times New Roman" pitchFamily="18" charset="0"/>
              </a:rPr>
              <a:t>]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, (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2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)</a:t>
            </a:r>
          </a:p>
          <a:p>
            <a:pPr marL="609600" indent="-609600" eaLnBrk="1" hangingPunct="1">
              <a:defRPr/>
            </a:pPr>
            <a:endParaRPr lang="ru-RU" sz="4800" b="1" dirty="0" smtClean="0">
              <a:latin typeface="Times New Roman" pitchFamily="18" charset="0"/>
            </a:endParaRPr>
          </a:p>
          <a:p>
            <a:pPr marL="609600" indent="-609600" eaLnBrk="1" hangingPunct="1">
              <a:defRPr/>
            </a:pPr>
            <a:r>
              <a:rPr lang="ru-RU" sz="4800" b="1" dirty="0" smtClean="0">
                <a:latin typeface="Times New Roman" pitchFamily="18" charset="0"/>
              </a:rPr>
              <a:t>        </a:t>
            </a:r>
            <a:r>
              <a:rPr lang="ru-RU" sz="4800" b="1" dirty="0" smtClean="0">
                <a:solidFill>
                  <a:srgbClr val="000099"/>
                </a:solidFill>
                <a:latin typeface="Times New Roman" pitchFamily="18" charset="0"/>
              </a:rPr>
              <a:t>3.   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(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1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) , </a:t>
            </a:r>
            <a:r>
              <a:rPr lang="en-US" sz="4800" b="1" dirty="0" smtClean="0">
                <a:solidFill>
                  <a:srgbClr val="CC0066"/>
                </a:solidFill>
                <a:latin typeface="Times New Roman" pitchFamily="18" charset="0"/>
              </a:rPr>
              <a:t>[</a:t>
            </a:r>
            <a:r>
              <a:rPr lang="ru-RU" sz="4800" b="1" dirty="0" smtClean="0">
                <a:latin typeface="Times New Roman" pitchFamily="18" charset="0"/>
              </a:rPr>
              <a:t>    </a:t>
            </a:r>
            <a:r>
              <a:rPr lang="en-US" sz="4800" b="1" dirty="0" smtClean="0">
                <a:latin typeface="Times New Roman" pitchFamily="18" charset="0"/>
              </a:rPr>
              <a:t>  </a:t>
            </a:r>
            <a:r>
              <a:rPr lang="en-US" sz="4800" b="1" dirty="0" smtClean="0">
                <a:solidFill>
                  <a:srgbClr val="CC0066"/>
                </a:solidFill>
                <a:latin typeface="Times New Roman" pitchFamily="18" charset="0"/>
              </a:rPr>
              <a:t>]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, (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2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), (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3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) </a:t>
            </a:r>
            <a:r>
              <a:rPr lang="ru-RU" sz="4800" b="1" dirty="0" smtClean="0">
                <a:latin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defRPr/>
            </a:pPr>
            <a:r>
              <a:rPr lang="ru-RU" sz="4800" b="1" dirty="0" smtClean="0">
                <a:latin typeface="Times New Roman" pitchFamily="18" charset="0"/>
              </a:rPr>
              <a:t>    </a:t>
            </a:r>
            <a:r>
              <a:rPr lang="en-US" sz="4800" b="1" dirty="0" smtClean="0">
                <a:latin typeface="Times New Roman" pitchFamily="18" charset="0"/>
              </a:rPr>
              <a:t>        </a:t>
            </a:r>
            <a:r>
              <a:rPr lang="ru-RU" sz="4800" b="1" dirty="0" smtClean="0">
                <a:latin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0099"/>
                </a:solidFill>
                <a:latin typeface="Times New Roman" pitchFamily="18" charset="0"/>
              </a:rPr>
              <a:t>4.   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(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1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), (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</a:rPr>
              <a:t> 2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), </a:t>
            </a:r>
            <a:r>
              <a:rPr lang="ru-RU" sz="4800" b="1" dirty="0" smtClean="0">
                <a:solidFill>
                  <a:srgbClr val="CC0066"/>
                </a:solidFill>
                <a:latin typeface="Times New Roman" pitchFamily="18" charset="0"/>
              </a:rPr>
              <a:t>[</a:t>
            </a:r>
            <a:r>
              <a:rPr lang="ru-RU" sz="4800" b="1" dirty="0" smtClean="0">
                <a:latin typeface="Times New Roman" pitchFamily="18" charset="0"/>
              </a:rPr>
              <a:t> 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, (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</a:rPr>
              <a:t>3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) ,</a:t>
            </a:r>
            <a:r>
              <a:rPr lang="en-US" sz="4800" b="1" dirty="0" smtClean="0">
                <a:solidFill>
                  <a:srgbClr val="CC0066"/>
                </a:solidFill>
                <a:latin typeface="Times New Roman" pitchFamily="18" charset="0"/>
              </a:rPr>
              <a:t>]</a:t>
            </a:r>
            <a:r>
              <a:rPr lang="ru-RU" sz="4800" b="1" dirty="0" smtClean="0">
                <a:latin typeface="Times New Roman" pitchFamily="18" charset="0"/>
              </a:rPr>
              <a:t>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, (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</a:rPr>
              <a:t>4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)</a:t>
            </a:r>
          </a:p>
        </p:txBody>
      </p:sp>
      <p:sp>
        <p:nvSpPr>
          <p:cNvPr id="5123" name="Arc 6"/>
          <p:cNvSpPr>
            <a:spLocks/>
          </p:cNvSpPr>
          <p:nvPr/>
        </p:nvSpPr>
        <p:spPr bwMode="auto">
          <a:xfrm rot="-2918776">
            <a:off x="3423444" y="1266031"/>
            <a:ext cx="808038" cy="669925"/>
          </a:xfrm>
          <a:custGeom>
            <a:avLst/>
            <a:gdLst>
              <a:gd name="T0" fmla="*/ 8997053 w 21600"/>
              <a:gd name="T1" fmla="*/ 0 h 20621"/>
              <a:gd name="T2" fmla="*/ 30228027 w 21600"/>
              <a:gd name="T3" fmla="*/ 21764197 h 20621"/>
              <a:gd name="T4" fmla="*/ 0 w 21600"/>
              <a:gd name="T5" fmla="*/ 21764197 h 20621"/>
              <a:gd name="T6" fmla="*/ 0 60000 65536"/>
              <a:gd name="T7" fmla="*/ 0 60000 65536"/>
              <a:gd name="T8" fmla="*/ 0 60000 65536"/>
              <a:gd name="T9" fmla="*/ 0 w 21600"/>
              <a:gd name="T10" fmla="*/ 0 h 20621"/>
              <a:gd name="T11" fmla="*/ 21600 w 21600"/>
              <a:gd name="T12" fmla="*/ 20621 h 206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621" fill="none" extrusionOk="0">
                <a:moveTo>
                  <a:pt x="6429" y="-1"/>
                </a:moveTo>
                <a:cubicBezTo>
                  <a:pt x="15453" y="2813"/>
                  <a:pt x="21600" y="11168"/>
                  <a:pt x="21600" y="20621"/>
                </a:cubicBezTo>
              </a:path>
              <a:path w="21600" h="20621" stroke="0" extrusionOk="0">
                <a:moveTo>
                  <a:pt x="6429" y="-1"/>
                </a:moveTo>
                <a:cubicBezTo>
                  <a:pt x="15453" y="2813"/>
                  <a:pt x="21600" y="11168"/>
                  <a:pt x="21600" y="20621"/>
                </a:cubicBezTo>
                <a:lnTo>
                  <a:pt x="0" y="20621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Arc 7"/>
          <p:cNvSpPr>
            <a:spLocks/>
          </p:cNvSpPr>
          <p:nvPr/>
        </p:nvSpPr>
        <p:spPr bwMode="auto">
          <a:xfrm rot="-1868720">
            <a:off x="4594225" y="1208088"/>
            <a:ext cx="1444625" cy="627062"/>
          </a:xfrm>
          <a:custGeom>
            <a:avLst/>
            <a:gdLst>
              <a:gd name="T0" fmla="*/ 0 w 35683"/>
              <a:gd name="T1" fmla="*/ 2168582 h 30771"/>
              <a:gd name="T2" fmla="*/ 55135417 w 35683"/>
              <a:gd name="T3" fmla="*/ 12778487 h 30771"/>
              <a:gd name="T4" fmla="*/ 23082503 w 35683"/>
              <a:gd name="T5" fmla="*/ 8969976 h 30771"/>
              <a:gd name="T6" fmla="*/ 0 60000 65536"/>
              <a:gd name="T7" fmla="*/ 0 60000 65536"/>
              <a:gd name="T8" fmla="*/ 0 60000 65536"/>
              <a:gd name="T9" fmla="*/ 0 w 35683"/>
              <a:gd name="T10" fmla="*/ 0 h 30771"/>
              <a:gd name="T11" fmla="*/ 35683 w 35683"/>
              <a:gd name="T12" fmla="*/ 30771 h 307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683" h="30771" fill="none" extrusionOk="0">
                <a:moveTo>
                  <a:pt x="0" y="5222"/>
                </a:moveTo>
                <a:cubicBezTo>
                  <a:pt x="3918" y="1852"/>
                  <a:pt x="8915" y="-1"/>
                  <a:pt x="14083" y="0"/>
                </a:cubicBezTo>
                <a:cubicBezTo>
                  <a:pt x="26012" y="0"/>
                  <a:pt x="35683" y="9670"/>
                  <a:pt x="35683" y="21600"/>
                </a:cubicBezTo>
                <a:cubicBezTo>
                  <a:pt x="35683" y="24769"/>
                  <a:pt x="34985" y="27901"/>
                  <a:pt x="33639" y="30771"/>
                </a:cubicBezTo>
              </a:path>
              <a:path w="35683" h="30771" stroke="0" extrusionOk="0">
                <a:moveTo>
                  <a:pt x="0" y="5222"/>
                </a:moveTo>
                <a:cubicBezTo>
                  <a:pt x="3918" y="1852"/>
                  <a:pt x="8915" y="-1"/>
                  <a:pt x="14083" y="0"/>
                </a:cubicBezTo>
                <a:cubicBezTo>
                  <a:pt x="26012" y="0"/>
                  <a:pt x="35683" y="9670"/>
                  <a:pt x="35683" y="21600"/>
                </a:cubicBezTo>
                <a:cubicBezTo>
                  <a:pt x="35683" y="24769"/>
                  <a:pt x="34985" y="27901"/>
                  <a:pt x="33639" y="30771"/>
                </a:cubicBezTo>
                <a:lnTo>
                  <a:pt x="14083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rc 14"/>
          <p:cNvSpPr>
            <a:spLocks/>
          </p:cNvSpPr>
          <p:nvPr/>
        </p:nvSpPr>
        <p:spPr bwMode="auto">
          <a:xfrm rot="11886741" flipV="1">
            <a:off x="3779838" y="2781300"/>
            <a:ext cx="795337" cy="506413"/>
          </a:xfrm>
          <a:custGeom>
            <a:avLst/>
            <a:gdLst>
              <a:gd name="T0" fmla="*/ 0 w 32243"/>
              <a:gd name="T1" fmla="*/ 1893070 h 21600"/>
              <a:gd name="T2" fmla="*/ 19618553 w 32243"/>
              <a:gd name="T3" fmla="*/ 8202718 h 21600"/>
              <a:gd name="T4" fmla="*/ 7119579 w 32243"/>
              <a:gd name="T5" fmla="*/ 11872875 h 21600"/>
              <a:gd name="T6" fmla="*/ 0 60000 65536"/>
              <a:gd name="T7" fmla="*/ 0 60000 65536"/>
              <a:gd name="T8" fmla="*/ 0 60000 65536"/>
              <a:gd name="T9" fmla="*/ 0 w 32243"/>
              <a:gd name="T10" fmla="*/ 0 h 21600"/>
              <a:gd name="T11" fmla="*/ 32243 w 3224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243" h="21600" fill="none" extrusionOk="0">
                <a:moveTo>
                  <a:pt x="-1" y="3443"/>
                </a:moveTo>
                <a:cubicBezTo>
                  <a:pt x="3488" y="1195"/>
                  <a:pt x="7550" y="-1"/>
                  <a:pt x="11701" y="0"/>
                </a:cubicBezTo>
                <a:cubicBezTo>
                  <a:pt x="21057" y="0"/>
                  <a:pt x="29350" y="6024"/>
                  <a:pt x="32243" y="14922"/>
                </a:cubicBezTo>
              </a:path>
              <a:path w="32243" h="21600" stroke="0" extrusionOk="0">
                <a:moveTo>
                  <a:pt x="-1" y="3443"/>
                </a:moveTo>
                <a:cubicBezTo>
                  <a:pt x="3488" y="1195"/>
                  <a:pt x="7550" y="-1"/>
                  <a:pt x="11701" y="0"/>
                </a:cubicBezTo>
                <a:cubicBezTo>
                  <a:pt x="21057" y="0"/>
                  <a:pt x="29350" y="6024"/>
                  <a:pt x="32243" y="14922"/>
                </a:cubicBezTo>
                <a:lnTo>
                  <a:pt x="11701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stealth" w="lg" len="lg"/>
            <a:tailEnd type="none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Arc 18"/>
          <p:cNvSpPr>
            <a:spLocks/>
          </p:cNvSpPr>
          <p:nvPr/>
        </p:nvSpPr>
        <p:spPr bwMode="auto">
          <a:xfrm rot="-2913300">
            <a:off x="5472113" y="2671762"/>
            <a:ext cx="647700" cy="720725"/>
          </a:xfrm>
          <a:custGeom>
            <a:avLst/>
            <a:gdLst>
              <a:gd name="T0" fmla="*/ 0 w 21600"/>
              <a:gd name="T1" fmla="*/ 0 h 21600"/>
              <a:gd name="T2" fmla="*/ 19422005 w 21600"/>
              <a:gd name="T3" fmla="*/ 24048357 h 21600"/>
              <a:gd name="T4" fmla="*/ 0 w 21600"/>
              <a:gd name="T5" fmla="*/ 2404835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Arc 20"/>
          <p:cNvSpPr>
            <a:spLocks/>
          </p:cNvSpPr>
          <p:nvPr/>
        </p:nvSpPr>
        <p:spPr bwMode="auto">
          <a:xfrm rot="-2571325">
            <a:off x="4067175" y="4005263"/>
            <a:ext cx="785813" cy="863600"/>
          </a:xfrm>
          <a:custGeom>
            <a:avLst/>
            <a:gdLst>
              <a:gd name="T0" fmla="*/ 0 w 21423"/>
              <a:gd name="T1" fmla="*/ 0 h 21600"/>
              <a:gd name="T2" fmla="*/ 28824256 w 21423"/>
              <a:gd name="T3" fmla="*/ 30116090 h 21600"/>
              <a:gd name="T4" fmla="*/ 0 w 21423"/>
              <a:gd name="T5" fmla="*/ 34528005 h 21600"/>
              <a:gd name="T6" fmla="*/ 0 60000 65536"/>
              <a:gd name="T7" fmla="*/ 0 60000 65536"/>
              <a:gd name="T8" fmla="*/ 0 60000 65536"/>
              <a:gd name="T9" fmla="*/ 0 w 21423"/>
              <a:gd name="T10" fmla="*/ 0 h 21600"/>
              <a:gd name="T11" fmla="*/ 21423 w 2142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23" h="21600" fill="none" extrusionOk="0">
                <a:moveTo>
                  <a:pt x="-1" y="0"/>
                </a:moveTo>
                <a:cubicBezTo>
                  <a:pt x="10862" y="0"/>
                  <a:pt x="20034" y="8066"/>
                  <a:pt x="21422" y="18840"/>
                </a:cubicBezTo>
              </a:path>
              <a:path w="21423" h="21600" stroke="0" extrusionOk="0">
                <a:moveTo>
                  <a:pt x="-1" y="0"/>
                </a:moveTo>
                <a:cubicBezTo>
                  <a:pt x="10862" y="0"/>
                  <a:pt x="20034" y="8066"/>
                  <a:pt x="21422" y="18840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stealth" w="lg" len="lg"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Arc 21"/>
          <p:cNvSpPr>
            <a:spLocks/>
          </p:cNvSpPr>
          <p:nvPr/>
        </p:nvSpPr>
        <p:spPr bwMode="auto">
          <a:xfrm rot="12821404" flipV="1">
            <a:off x="5435600" y="4076700"/>
            <a:ext cx="863600" cy="658813"/>
          </a:xfrm>
          <a:custGeom>
            <a:avLst/>
            <a:gdLst>
              <a:gd name="T0" fmla="*/ 0 w 30978"/>
              <a:gd name="T1" fmla="*/ 2004774 h 21600"/>
              <a:gd name="T2" fmla="*/ 24075311 w 30978"/>
              <a:gd name="T3" fmla="*/ 19090419 h 21600"/>
              <a:gd name="T4" fmla="*/ 7309323 w 30978"/>
              <a:gd name="T5" fmla="*/ 20094193 h 21600"/>
              <a:gd name="T6" fmla="*/ 0 60000 65536"/>
              <a:gd name="T7" fmla="*/ 0 60000 65536"/>
              <a:gd name="T8" fmla="*/ 0 60000 65536"/>
              <a:gd name="T9" fmla="*/ 0 w 30978"/>
              <a:gd name="T10" fmla="*/ 0 h 21600"/>
              <a:gd name="T11" fmla="*/ 30978 w 3097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978" h="21600" fill="none" extrusionOk="0">
                <a:moveTo>
                  <a:pt x="0" y="2155"/>
                </a:moveTo>
                <a:cubicBezTo>
                  <a:pt x="2932" y="736"/>
                  <a:pt x="6147" y="-1"/>
                  <a:pt x="9405" y="0"/>
                </a:cubicBezTo>
                <a:cubicBezTo>
                  <a:pt x="20914" y="0"/>
                  <a:pt x="30403" y="9025"/>
                  <a:pt x="30978" y="20520"/>
                </a:cubicBezTo>
              </a:path>
              <a:path w="30978" h="21600" stroke="0" extrusionOk="0">
                <a:moveTo>
                  <a:pt x="0" y="2155"/>
                </a:moveTo>
                <a:cubicBezTo>
                  <a:pt x="2932" y="736"/>
                  <a:pt x="6147" y="-1"/>
                  <a:pt x="9405" y="0"/>
                </a:cubicBezTo>
                <a:cubicBezTo>
                  <a:pt x="20914" y="0"/>
                  <a:pt x="30403" y="9025"/>
                  <a:pt x="30978" y="20520"/>
                </a:cubicBezTo>
                <a:lnTo>
                  <a:pt x="9405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stealth" w="lg" len="lg"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Arc 22"/>
          <p:cNvSpPr>
            <a:spLocks/>
          </p:cNvSpPr>
          <p:nvPr/>
        </p:nvSpPr>
        <p:spPr bwMode="auto">
          <a:xfrm rot="14381729" flipV="1">
            <a:off x="5757862" y="3540126"/>
            <a:ext cx="1008063" cy="1795462"/>
          </a:xfrm>
          <a:custGeom>
            <a:avLst/>
            <a:gdLst>
              <a:gd name="T0" fmla="*/ 0 w 24027"/>
              <a:gd name="T1" fmla="*/ 981187 h 21600"/>
              <a:gd name="T2" fmla="*/ 42293708 w 24027"/>
              <a:gd name="T3" fmla="*/ 139979030 h 21600"/>
              <a:gd name="T4" fmla="*/ 4346078 w 24027"/>
              <a:gd name="T5" fmla="*/ 149244608 h 21600"/>
              <a:gd name="T6" fmla="*/ 0 60000 65536"/>
              <a:gd name="T7" fmla="*/ 0 60000 65536"/>
              <a:gd name="T8" fmla="*/ 0 60000 65536"/>
              <a:gd name="T9" fmla="*/ 0 w 24027"/>
              <a:gd name="T10" fmla="*/ 0 h 21600"/>
              <a:gd name="T11" fmla="*/ 24027 w 2402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27" h="21600" fill="none" extrusionOk="0">
                <a:moveTo>
                  <a:pt x="-1" y="141"/>
                </a:moveTo>
                <a:cubicBezTo>
                  <a:pt x="819" y="47"/>
                  <a:pt x="1643" y="-1"/>
                  <a:pt x="2469" y="0"/>
                </a:cubicBezTo>
                <a:cubicBezTo>
                  <a:pt x="13877" y="0"/>
                  <a:pt x="23319" y="8872"/>
                  <a:pt x="24027" y="20258"/>
                </a:cubicBezTo>
              </a:path>
              <a:path w="24027" h="21600" stroke="0" extrusionOk="0">
                <a:moveTo>
                  <a:pt x="-1" y="141"/>
                </a:moveTo>
                <a:cubicBezTo>
                  <a:pt x="819" y="47"/>
                  <a:pt x="1643" y="-1"/>
                  <a:pt x="2469" y="0"/>
                </a:cubicBezTo>
                <a:cubicBezTo>
                  <a:pt x="13877" y="0"/>
                  <a:pt x="23319" y="8872"/>
                  <a:pt x="24027" y="20258"/>
                </a:cubicBezTo>
                <a:lnTo>
                  <a:pt x="2469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stealth" w="lg" len="lg"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Arc 25"/>
          <p:cNvSpPr>
            <a:spLocks/>
          </p:cNvSpPr>
          <p:nvPr/>
        </p:nvSpPr>
        <p:spPr bwMode="auto">
          <a:xfrm rot="-2443901">
            <a:off x="5867400" y="5516563"/>
            <a:ext cx="600075" cy="874712"/>
          </a:xfrm>
          <a:custGeom>
            <a:avLst/>
            <a:gdLst>
              <a:gd name="T0" fmla="*/ 0 w 20011"/>
              <a:gd name="T1" fmla="*/ 0 h 21600"/>
              <a:gd name="T2" fmla="*/ 17994604 w 20011"/>
              <a:gd name="T3" fmla="*/ 22088100 h 21600"/>
              <a:gd name="T4" fmla="*/ 0 w 20011"/>
              <a:gd name="T5" fmla="*/ 35422270 h 21600"/>
              <a:gd name="T6" fmla="*/ 0 60000 65536"/>
              <a:gd name="T7" fmla="*/ 0 60000 65536"/>
              <a:gd name="T8" fmla="*/ 0 60000 65536"/>
              <a:gd name="T9" fmla="*/ 0 w 20011"/>
              <a:gd name="T10" fmla="*/ 0 h 21600"/>
              <a:gd name="T11" fmla="*/ 20011 w 2001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011" h="21600" fill="none" extrusionOk="0">
                <a:moveTo>
                  <a:pt x="-1" y="0"/>
                </a:moveTo>
                <a:cubicBezTo>
                  <a:pt x="8789" y="0"/>
                  <a:pt x="16702" y="5325"/>
                  <a:pt x="20011" y="13468"/>
                </a:cubicBezTo>
              </a:path>
              <a:path w="20011" h="21600" stroke="0" extrusionOk="0">
                <a:moveTo>
                  <a:pt x="-1" y="0"/>
                </a:moveTo>
                <a:cubicBezTo>
                  <a:pt x="8789" y="0"/>
                  <a:pt x="16702" y="5325"/>
                  <a:pt x="20011" y="13468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Arc 35"/>
          <p:cNvSpPr>
            <a:spLocks/>
          </p:cNvSpPr>
          <p:nvPr/>
        </p:nvSpPr>
        <p:spPr bwMode="auto">
          <a:xfrm rot="-914265">
            <a:off x="3851275" y="5300663"/>
            <a:ext cx="1695450" cy="914400"/>
          </a:xfrm>
          <a:custGeom>
            <a:avLst/>
            <a:gdLst>
              <a:gd name="T0" fmla="*/ 0 w 40054"/>
              <a:gd name="T1" fmla="*/ 18593137 h 21600"/>
              <a:gd name="T2" fmla="*/ 71766875 w 40054"/>
              <a:gd name="T3" fmla="*/ 38709597 h 21600"/>
              <a:gd name="T4" fmla="*/ 33064998 w 40054"/>
              <a:gd name="T5" fmla="*/ 38709597 h 21600"/>
              <a:gd name="T6" fmla="*/ 0 60000 65536"/>
              <a:gd name="T7" fmla="*/ 0 60000 65536"/>
              <a:gd name="T8" fmla="*/ 0 60000 65536"/>
              <a:gd name="T9" fmla="*/ 0 w 40054"/>
              <a:gd name="T10" fmla="*/ 0 h 21600"/>
              <a:gd name="T11" fmla="*/ 40054 w 4005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054" h="21600" fill="none" extrusionOk="0">
                <a:moveTo>
                  <a:pt x="-1" y="10374"/>
                </a:moveTo>
                <a:cubicBezTo>
                  <a:pt x="3918" y="3932"/>
                  <a:pt x="10913" y="-1"/>
                  <a:pt x="18454" y="0"/>
                </a:cubicBezTo>
                <a:cubicBezTo>
                  <a:pt x="30383" y="0"/>
                  <a:pt x="40054" y="9670"/>
                  <a:pt x="40054" y="21600"/>
                </a:cubicBezTo>
              </a:path>
              <a:path w="40054" h="21600" stroke="0" extrusionOk="0">
                <a:moveTo>
                  <a:pt x="-1" y="10374"/>
                </a:moveTo>
                <a:cubicBezTo>
                  <a:pt x="3918" y="3932"/>
                  <a:pt x="10913" y="-1"/>
                  <a:pt x="18454" y="0"/>
                </a:cubicBezTo>
                <a:cubicBezTo>
                  <a:pt x="30383" y="0"/>
                  <a:pt x="40054" y="9670"/>
                  <a:pt x="40054" y="21600"/>
                </a:cubicBezTo>
                <a:lnTo>
                  <a:pt x="18454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stealth" w="lg" len="lg"/>
            <a:tailEnd type="none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Arc 36"/>
          <p:cNvSpPr>
            <a:spLocks/>
          </p:cNvSpPr>
          <p:nvPr/>
        </p:nvSpPr>
        <p:spPr bwMode="auto">
          <a:xfrm rot="-2360530">
            <a:off x="7029450" y="5435600"/>
            <a:ext cx="895350" cy="914400"/>
          </a:xfrm>
          <a:custGeom>
            <a:avLst/>
            <a:gdLst>
              <a:gd name="T0" fmla="*/ 0 w 21144"/>
              <a:gd name="T1" fmla="*/ 0 h 21600"/>
              <a:gd name="T2" fmla="*/ 37913902 w 21144"/>
              <a:gd name="T3" fmla="*/ 30795637 h 21600"/>
              <a:gd name="T4" fmla="*/ 0 w 21144"/>
              <a:gd name="T5" fmla="*/ 38709597 h 21600"/>
              <a:gd name="T6" fmla="*/ 0 60000 65536"/>
              <a:gd name="T7" fmla="*/ 0 60000 65536"/>
              <a:gd name="T8" fmla="*/ 0 60000 65536"/>
              <a:gd name="T9" fmla="*/ 0 w 21144"/>
              <a:gd name="T10" fmla="*/ 0 h 21600"/>
              <a:gd name="T11" fmla="*/ 21144 w 2114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44" h="21600" fill="none" extrusionOk="0">
                <a:moveTo>
                  <a:pt x="-1" y="0"/>
                </a:moveTo>
                <a:cubicBezTo>
                  <a:pt x="10227" y="0"/>
                  <a:pt x="19052" y="7172"/>
                  <a:pt x="21143" y="17184"/>
                </a:cubicBezTo>
              </a:path>
              <a:path w="21144" h="21600" stroke="0" extrusionOk="0">
                <a:moveTo>
                  <a:pt x="-1" y="0"/>
                </a:moveTo>
                <a:cubicBezTo>
                  <a:pt x="10227" y="0"/>
                  <a:pt x="19052" y="7172"/>
                  <a:pt x="21143" y="17184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Arc 37"/>
          <p:cNvSpPr>
            <a:spLocks/>
          </p:cNvSpPr>
          <p:nvPr/>
        </p:nvSpPr>
        <p:spPr bwMode="auto">
          <a:xfrm rot="-2082327">
            <a:off x="3924300" y="5516563"/>
            <a:ext cx="889000" cy="914400"/>
          </a:xfrm>
          <a:custGeom>
            <a:avLst/>
            <a:gdLst>
              <a:gd name="T0" fmla="*/ 0 w 20990"/>
              <a:gd name="T1" fmla="*/ 0 h 21600"/>
              <a:gd name="T2" fmla="*/ 37652260 w 20990"/>
              <a:gd name="T3" fmla="*/ 29571611 h 21600"/>
              <a:gd name="T4" fmla="*/ 0 w 20990"/>
              <a:gd name="T5" fmla="*/ 38709597 h 21600"/>
              <a:gd name="T6" fmla="*/ 0 60000 65536"/>
              <a:gd name="T7" fmla="*/ 0 60000 65536"/>
              <a:gd name="T8" fmla="*/ 0 60000 65536"/>
              <a:gd name="T9" fmla="*/ 0 w 20990"/>
              <a:gd name="T10" fmla="*/ 0 h 21600"/>
              <a:gd name="T11" fmla="*/ 20990 w 2099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990" h="21600" fill="none" extrusionOk="0">
                <a:moveTo>
                  <a:pt x="-1" y="0"/>
                </a:moveTo>
                <a:cubicBezTo>
                  <a:pt x="9965" y="0"/>
                  <a:pt x="18637" y="6817"/>
                  <a:pt x="20989" y="16501"/>
                </a:cubicBezTo>
              </a:path>
              <a:path w="20990" h="21600" stroke="0" extrusionOk="0">
                <a:moveTo>
                  <a:pt x="-1" y="0"/>
                </a:moveTo>
                <a:cubicBezTo>
                  <a:pt x="9965" y="0"/>
                  <a:pt x="18637" y="6817"/>
                  <a:pt x="20989" y="16501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9525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569325" cy="6337300"/>
          </a:xfrm>
          <a:ln w="76200">
            <a:solidFill>
              <a:schemeClr val="accent3">
                <a:lumMod val="50000"/>
              </a:schemeClr>
            </a:solidFill>
          </a:ln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2500"/>
          </a:bodyPr>
          <a:lstStyle/>
          <a:p>
            <a:pPr algn="ctr" eaLnBrk="1" hangingPunct="1">
              <a:buFontTx/>
              <a:buNone/>
            </a:pPr>
            <a:r>
              <a:rPr lang="ru-RU" sz="2400" dirty="0" smtClean="0">
                <a:solidFill>
                  <a:srgbClr val="CC0066"/>
                </a:solidFill>
                <a:latin typeface="Times New Roman" pitchFamily="18" charset="0"/>
              </a:rPr>
              <a:t>      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</a:rPr>
              <a:t>Укажите, какая из схем соответствует 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</a:rPr>
              <a:t>предложению:</a:t>
            </a:r>
            <a:endParaRPr lang="ru-RU" sz="2400" b="1" dirty="0" smtClean="0">
              <a:solidFill>
                <a:srgbClr val="000099"/>
              </a:solidFill>
            </a:endParaRPr>
          </a:p>
          <a:p>
            <a:pPr eaLnBrk="1" hangingPunct="1"/>
            <a:endParaRPr lang="ru-RU" sz="2000" dirty="0" smtClean="0">
              <a:solidFill>
                <a:srgbClr val="CC0066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</a:rPr>
              <a:t>Я задумался так, что даже не заметил, как село солнце, как стало смеркаться.</a:t>
            </a:r>
          </a:p>
          <a:p>
            <a:pPr eaLnBrk="1" hangingPunct="1">
              <a:buFontTx/>
              <a:buNone/>
            </a:pPr>
            <a:endParaRPr lang="ru-RU" sz="3600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3600" b="1" i="1" dirty="0" smtClean="0">
                <a:latin typeface="Times New Roman" pitchFamily="18" charset="0"/>
              </a:rPr>
              <a:t>   А) </a:t>
            </a:r>
            <a:r>
              <a:rPr lang="en-US" sz="3600" dirty="0" smtClean="0">
                <a:solidFill>
                  <a:srgbClr val="CC0066"/>
                </a:solidFill>
                <a:latin typeface="Times New Roman" pitchFamily="18" charset="0"/>
              </a:rPr>
              <a:t>[</a:t>
            </a:r>
            <a:r>
              <a:rPr lang="ru-RU" sz="3600" dirty="0" smtClean="0">
                <a:latin typeface="Times New Roman" pitchFamily="18" charset="0"/>
              </a:rPr>
              <a:t> так</a:t>
            </a:r>
            <a:r>
              <a:rPr lang="ru-RU" sz="3600" dirty="0" smtClean="0">
                <a:solidFill>
                  <a:srgbClr val="CC0066"/>
                </a:solidFill>
                <a:latin typeface="Times New Roman" pitchFamily="18" charset="0"/>
              </a:rPr>
              <a:t> </a:t>
            </a:r>
            <a:r>
              <a:rPr lang="en-US" sz="3600" dirty="0" smtClean="0">
                <a:solidFill>
                  <a:srgbClr val="CC0066"/>
                </a:solidFill>
                <a:latin typeface="Times New Roman" pitchFamily="18" charset="0"/>
              </a:rPr>
              <a:t>]</a:t>
            </a:r>
            <a:r>
              <a:rPr lang="ru-RU" sz="3600" dirty="0" smtClean="0">
                <a:latin typeface="Times New Roman" pitchFamily="18" charset="0"/>
              </a:rPr>
              <a:t>, ( что ), ( как ), ( </a:t>
            </a:r>
            <a:r>
              <a:rPr lang="ru-RU" sz="3600" dirty="0" err="1" smtClean="0">
                <a:latin typeface="Times New Roman" pitchFamily="18" charset="0"/>
              </a:rPr>
              <a:t>как</a:t>
            </a:r>
            <a:r>
              <a:rPr lang="ru-RU" sz="3600" dirty="0" smtClean="0">
                <a:latin typeface="Times New Roman" pitchFamily="18" charset="0"/>
              </a:rPr>
              <a:t> )</a:t>
            </a:r>
          </a:p>
          <a:p>
            <a:pPr eaLnBrk="1" hangingPunct="1"/>
            <a:endParaRPr lang="ru-RU" sz="3600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3600" b="1" i="1" dirty="0" smtClean="0">
                <a:latin typeface="Times New Roman" pitchFamily="18" charset="0"/>
              </a:rPr>
              <a:t>  Б) </a:t>
            </a:r>
            <a:r>
              <a:rPr lang="en-US" sz="3600" dirty="0" smtClean="0">
                <a:solidFill>
                  <a:srgbClr val="CC0066"/>
                </a:solidFill>
                <a:latin typeface="Times New Roman" pitchFamily="18" charset="0"/>
              </a:rPr>
              <a:t>[</a:t>
            </a:r>
            <a:r>
              <a:rPr lang="en-US" sz="3600" dirty="0" smtClean="0">
                <a:latin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</a:rPr>
              <a:t>так</a:t>
            </a:r>
            <a:r>
              <a:rPr lang="en-US" sz="3600" dirty="0" smtClean="0">
                <a:latin typeface="Times New Roman" pitchFamily="18" charset="0"/>
              </a:rPr>
              <a:t> </a:t>
            </a:r>
            <a:r>
              <a:rPr lang="en-US" sz="3600" dirty="0" smtClean="0">
                <a:solidFill>
                  <a:srgbClr val="CC0066"/>
                </a:solidFill>
                <a:latin typeface="Times New Roman" pitchFamily="18" charset="0"/>
              </a:rPr>
              <a:t>]</a:t>
            </a:r>
            <a:r>
              <a:rPr lang="ru-RU" sz="3600" dirty="0" smtClean="0">
                <a:latin typeface="Times New Roman" pitchFamily="18" charset="0"/>
              </a:rPr>
              <a:t>, ( что ), ( как ), ( </a:t>
            </a:r>
            <a:r>
              <a:rPr lang="ru-RU" sz="3600" dirty="0" err="1" smtClean="0">
                <a:latin typeface="Times New Roman" pitchFamily="18" charset="0"/>
              </a:rPr>
              <a:t>как</a:t>
            </a:r>
            <a:r>
              <a:rPr lang="ru-RU" sz="3600" dirty="0" smtClean="0">
                <a:latin typeface="Times New Roman" pitchFamily="18" charset="0"/>
              </a:rPr>
              <a:t> )</a:t>
            </a:r>
          </a:p>
          <a:p>
            <a:pPr eaLnBrk="1" hangingPunct="1"/>
            <a:endParaRPr lang="ru-RU" sz="3600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3600" b="1" i="1" dirty="0" smtClean="0">
                <a:latin typeface="Times New Roman" pitchFamily="18" charset="0"/>
              </a:rPr>
              <a:t>  В) </a:t>
            </a:r>
            <a:r>
              <a:rPr lang="en-US" sz="3600" dirty="0" smtClean="0">
                <a:solidFill>
                  <a:srgbClr val="CC0066"/>
                </a:solidFill>
                <a:latin typeface="Times New Roman" pitchFamily="18" charset="0"/>
              </a:rPr>
              <a:t>[</a:t>
            </a:r>
            <a:r>
              <a:rPr lang="ru-RU" sz="3600" dirty="0" smtClean="0">
                <a:latin typeface="Times New Roman" pitchFamily="18" charset="0"/>
              </a:rPr>
              <a:t> так</a:t>
            </a:r>
            <a:r>
              <a:rPr lang="en-US" sz="3600" dirty="0" smtClean="0">
                <a:latin typeface="Times New Roman" pitchFamily="18" charset="0"/>
              </a:rPr>
              <a:t> </a:t>
            </a:r>
            <a:r>
              <a:rPr lang="en-US" sz="3600" dirty="0" smtClean="0">
                <a:solidFill>
                  <a:srgbClr val="CC0066"/>
                </a:solidFill>
                <a:latin typeface="Times New Roman" pitchFamily="18" charset="0"/>
              </a:rPr>
              <a:t>]</a:t>
            </a:r>
            <a:r>
              <a:rPr lang="ru-RU" sz="3600" dirty="0" smtClean="0">
                <a:latin typeface="Times New Roman" pitchFamily="18" charset="0"/>
              </a:rPr>
              <a:t>, ( что ), ( как ), ( </a:t>
            </a:r>
            <a:r>
              <a:rPr lang="ru-RU" sz="3600" dirty="0" err="1" smtClean="0">
                <a:latin typeface="Times New Roman" pitchFamily="18" charset="0"/>
              </a:rPr>
              <a:t>как</a:t>
            </a:r>
            <a:r>
              <a:rPr lang="ru-RU" sz="3600" dirty="0" smtClean="0">
                <a:latin typeface="Times New Roman" pitchFamily="18" charset="0"/>
              </a:rPr>
              <a:t> )</a:t>
            </a:r>
          </a:p>
        </p:txBody>
      </p:sp>
      <p:sp>
        <p:nvSpPr>
          <p:cNvPr id="6148" name="Arc 5"/>
          <p:cNvSpPr>
            <a:spLocks/>
          </p:cNvSpPr>
          <p:nvPr/>
        </p:nvSpPr>
        <p:spPr bwMode="auto">
          <a:xfrm rot="-2907501">
            <a:off x="2268538" y="2708275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9597 w 21600"/>
              <a:gd name="T3" fmla="*/ 38709597 h 21600"/>
              <a:gd name="T4" fmla="*/ 0 w 21600"/>
              <a:gd name="T5" fmla="*/ 3870959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Arc 6"/>
          <p:cNvSpPr>
            <a:spLocks/>
          </p:cNvSpPr>
          <p:nvPr/>
        </p:nvSpPr>
        <p:spPr bwMode="auto">
          <a:xfrm rot="-2666298">
            <a:off x="3779838" y="2708275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9597 w 21600"/>
              <a:gd name="T3" fmla="*/ 38709597 h 21600"/>
              <a:gd name="T4" fmla="*/ 0 w 21600"/>
              <a:gd name="T5" fmla="*/ 3870959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rc 8"/>
          <p:cNvSpPr>
            <a:spLocks/>
          </p:cNvSpPr>
          <p:nvPr/>
        </p:nvSpPr>
        <p:spPr bwMode="auto">
          <a:xfrm rot="-1589714">
            <a:off x="3719513" y="2613025"/>
            <a:ext cx="2232025" cy="914400"/>
          </a:xfrm>
          <a:custGeom>
            <a:avLst/>
            <a:gdLst>
              <a:gd name="T0" fmla="*/ 0 w 21600"/>
              <a:gd name="T1" fmla="*/ 0 h 21600"/>
              <a:gd name="T2" fmla="*/ 230645083 w 21600"/>
              <a:gd name="T3" fmla="*/ 38709597 h 21600"/>
              <a:gd name="T4" fmla="*/ 0 w 21600"/>
              <a:gd name="T5" fmla="*/ 3870959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Arc 9"/>
          <p:cNvSpPr>
            <a:spLocks/>
          </p:cNvSpPr>
          <p:nvPr/>
        </p:nvSpPr>
        <p:spPr bwMode="auto">
          <a:xfrm rot="-2877220">
            <a:off x="2307432" y="3917156"/>
            <a:ext cx="914400" cy="1017587"/>
          </a:xfrm>
          <a:custGeom>
            <a:avLst/>
            <a:gdLst>
              <a:gd name="T0" fmla="*/ 0 w 21600"/>
              <a:gd name="T1" fmla="*/ 0 h 24046"/>
              <a:gd name="T2" fmla="*/ 38460507 w 21600"/>
              <a:gd name="T3" fmla="*/ 43062598 h 24046"/>
              <a:gd name="T4" fmla="*/ 0 w 21600"/>
              <a:gd name="T5" fmla="*/ 38682184 h 24046"/>
              <a:gd name="T6" fmla="*/ 0 60000 65536"/>
              <a:gd name="T7" fmla="*/ 0 60000 65536"/>
              <a:gd name="T8" fmla="*/ 0 60000 65536"/>
              <a:gd name="T9" fmla="*/ 0 w 21600"/>
              <a:gd name="T10" fmla="*/ 0 h 24046"/>
              <a:gd name="T11" fmla="*/ 21600 w 21600"/>
              <a:gd name="T12" fmla="*/ 24046 h 240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046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17"/>
                  <a:pt x="21553" y="23233"/>
                  <a:pt x="21461" y="24046"/>
                </a:cubicBezTo>
              </a:path>
              <a:path w="21600" h="24046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17"/>
                  <a:pt x="21553" y="23233"/>
                  <a:pt x="21461" y="24046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Arc 10"/>
          <p:cNvSpPr>
            <a:spLocks/>
          </p:cNvSpPr>
          <p:nvPr/>
        </p:nvSpPr>
        <p:spPr bwMode="auto">
          <a:xfrm rot="-2877220">
            <a:off x="3840957" y="3906043"/>
            <a:ext cx="914400" cy="1077913"/>
          </a:xfrm>
          <a:custGeom>
            <a:avLst/>
            <a:gdLst>
              <a:gd name="T0" fmla="*/ 0 w 21600"/>
              <a:gd name="T1" fmla="*/ 0 h 25450"/>
              <a:gd name="T2" fmla="*/ 38089540 w 21600"/>
              <a:gd name="T3" fmla="*/ 45654091 h 25450"/>
              <a:gd name="T4" fmla="*/ 0 w 21600"/>
              <a:gd name="T5" fmla="*/ 38747689 h 25450"/>
              <a:gd name="T6" fmla="*/ 0 60000 65536"/>
              <a:gd name="T7" fmla="*/ 0 60000 65536"/>
              <a:gd name="T8" fmla="*/ 0 60000 65536"/>
              <a:gd name="T9" fmla="*/ 0 w 21600"/>
              <a:gd name="T10" fmla="*/ 0 h 25450"/>
              <a:gd name="T11" fmla="*/ 21600 w 21600"/>
              <a:gd name="T12" fmla="*/ 25450 h 254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45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91"/>
                  <a:pt x="21484" y="24179"/>
                  <a:pt x="21254" y="25450"/>
                </a:cubicBezTo>
              </a:path>
              <a:path w="21600" h="2545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91"/>
                  <a:pt x="21484" y="24179"/>
                  <a:pt x="21254" y="25450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3" name="Arc 11"/>
          <p:cNvSpPr>
            <a:spLocks/>
          </p:cNvSpPr>
          <p:nvPr/>
        </p:nvSpPr>
        <p:spPr bwMode="auto">
          <a:xfrm rot="-2700000">
            <a:off x="5292725" y="3933825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9597 w 21600"/>
              <a:gd name="T3" fmla="*/ 38709597 h 21600"/>
              <a:gd name="T4" fmla="*/ 0 w 21600"/>
              <a:gd name="T5" fmla="*/ 3870959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Arc 12"/>
          <p:cNvSpPr>
            <a:spLocks/>
          </p:cNvSpPr>
          <p:nvPr/>
        </p:nvSpPr>
        <p:spPr bwMode="auto">
          <a:xfrm rot="-2560327">
            <a:off x="2339975" y="5300663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38709597 w 21600"/>
              <a:gd name="T3" fmla="*/ 38709597 h 21600"/>
              <a:gd name="T4" fmla="*/ 0 w 21600"/>
              <a:gd name="T5" fmla="*/ 3870959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Arc 13"/>
          <p:cNvSpPr>
            <a:spLocks/>
          </p:cNvSpPr>
          <p:nvPr/>
        </p:nvSpPr>
        <p:spPr bwMode="auto">
          <a:xfrm rot="-3726163">
            <a:off x="2931318" y="4568032"/>
            <a:ext cx="1058863" cy="2343150"/>
          </a:xfrm>
          <a:custGeom>
            <a:avLst/>
            <a:gdLst>
              <a:gd name="T0" fmla="*/ 0 w 21600"/>
              <a:gd name="T1" fmla="*/ 0 h 21600"/>
              <a:gd name="T2" fmla="*/ 51906990 w 21600"/>
              <a:gd name="T3" fmla="*/ 254182976 h 21600"/>
              <a:gd name="T4" fmla="*/ 0 w 21600"/>
              <a:gd name="T5" fmla="*/ 25418297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6" name="Arc 14"/>
          <p:cNvSpPr>
            <a:spLocks/>
          </p:cNvSpPr>
          <p:nvPr/>
        </p:nvSpPr>
        <p:spPr bwMode="auto">
          <a:xfrm rot="-2345631">
            <a:off x="2771775" y="4292600"/>
            <a:ext cx="3060700" cy="3303588"/>
          </a:xfrm>
          <a:custGeom>
            <a:avLst/>
            <a:gdLst>
              <a:gd name="T0" fmla="*/ 0 w 21216"/>
              <a:gd name="T1" fmla="*/ 0 h 21600"/>
              <a:gd name="T2" fmla="*/ 441548082 w 21216"/>
              <a:gd name="T3" fmla="*/ 410479990 h 21600"/>
              <a:gd name="T4" fmla="*/ 0 w 21216"/>
              <a:gd name="T5" fmla="*/ 505263566 h 21600"/>
              <a:gd name="T6" fmla="*/ 0 60000 65536"/>
              <a:gd name="T7" fmla="*/ 0 60000 65536"/>
              <a:gd name="T8" fmla="*/ 0 60000 65536"/>
              <a:gd name="T9" fmla="*/ 0 w 21216"/>
              <a:gd name="T10" fmla="*/ 0 h 21600"/>
              <a:gd name="T11" fmla="*/ 21216 w 2121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16" h="21600" fill="none" extrusionOk="0">
                <a:moveTo>
                  <a:pt x="-1" y="0"/>
                </a:moveTo>
                <a:cubicBezTo>
                  <a:pt x="10366" y="0"/>
                  <a:pt x="19271" y="7365"/>
                  <a:pt x="21216" y="17547"/>
                </a:cubicBezTo>
              </a:path>
              <a:path w="21216" h="21600" stroke="0" extrusionOk="0">
                <a:moveTo>
                  <a:pt x="-1" y="0"/>
                </a:moveTo>
                <a:cubicBezTo>
                  <a:pt x="10366" y="0"/>
                  <a:pt x="19271" y="7365"/>
                  <a:pt x="21216" y="17547"/>
                </a:cubicBezTo>
                <a:lnTo>
                  <a:pt x="0" y="21600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33375"/>
            <a:ext cx="8713787" cy="6335713"/>
          </a:xfrm>
          <a:ln w="76200">
            <a:solidFill>
              <a:schemeClr val="accent3">
                <a:lumMod val="50000"/>
              </a:schemeClr>
            </a:solidFill>
          </a:ln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609600" indent="-609600" algn="ctr" eaLnBrk="1" hangingPunct="1">
              <a:buNone/>
            </a:pPr>
            <a:r>
              <a:rPr lang="ru-RU" sz="3600" b="1" u="sng" dirty="0" smtClean="0">
                <a:solidFill>
                  <a:srgbClr val="000099"/>
                </a:solidFill>
                <a:latin typeface="Times New Roman" pitchFamily="18" charset="0"/>
              </a:rPr>
              <a:t>Составить схему предложения, указать вид подчинения </a:t>
            </a:r>
            <a:r>
              <a:rPr lang="ru-RU" sz="3600" b="1" u="sng" dirty="0" smtClean="0">
                <a:solidFill>
                  <a:srgbClr val="000099"/>
                </a:solidFill>
                <a:latin typeface="Times New Roman" pitchFamily="18" charset="0"/>
              </a:rPr>
              <a:t>придаточных:</a:t>
            </a:r>
            <a:endParaRPr lang="ru-RU" sz="3600" b="1" u="sng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marL="609600" indent="-609600" eaLnBrk="1" hangingPunct="1"/>
            <a:endParaRPr lang="ru-RU" sz="2400" dirty="0" smtClean="0">
              <a:latin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</a:rPr>
              <a:t>    </a:t>
            </a:r>
          </a:p>
          <a:p>
            <a:pPr marL="609600" indent="-609600"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</a:rPr>
              <a:t>       </a:t>
            </a:r>
            <a:r>
              <a:rPr lang="ru-RU" sz="3600" b="1" dirty="0" smtClean="0">
                <a:latin typeface="Times New Roman" pitchFamily="18" charset="0"/>
              </a:rPr>
              <a:t>Если бы каждый человек на куске земли своей сделал всё, что он может, как прекрасна была бы земля наша.</a:t>
            </a:r>
          </a:p>
          <a:p>
            <a:pPr marL="609600" indent="-609600" eaLnBrk="1" hangingPunct="1"/>
            <a:endParaRPr lang="ru-RU" sz="3600" dirty="0" smtClean="0">
              <a:latin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endParaRPr lang="ru-RU" sz="3600" dirty="0" smtClean="0">
              <a:latin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ru-RU" sz="4400" dirty="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572560" cy="1009672"/>
          </a:xfrm>
          <a:ln w="57150"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i="1" dirty="0" smtClean="0"/>
              <a:t>Вставьте подчинительные союзы и союзные слова. Расставьте знаки препинания.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571612"/>
            <a:ext cx="8572560" cy="5000660"/>
          </a:xfrm>
          <a:ln w="57150">
            <a:solidFill>
              <a:schemeClr val="accent4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457200" indent="-457200" eaLnBrk="1" hangingPunct="1">
              <a:lnSpc>
                <a:spcPct val="90000"/>
              </a:lnSpc>
              <a:buClr>
                <a:srgbClr val="000099"/>
              </a:buClr>
              <a:buFont typeface="+mj-lt"/>
              <a:buAutoNum type="arabicPeriod"/>
            </a:pPr>
            <a:r>
              <a:rPr lang="ru-RU" sz="2800" b="1" dirty="0" smtClean="0"/>
              <a:t>Человек должен быть наделен фантазией ___________ творить.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000099"/>
              </a:buClr>
              <a:buFont typeface="+mj-lt"/>
              <a:buAutoNum type="arabicPeriod"/>
            </a:pPr>
            <a:r>
              <a:rPr lang="ru-RU" sz="2800" b="1" dirty="0" smtClean="0"/>
              <a:t>Я наблюдал свысока ____ волны головы ломают.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000099"/>
              </a:buClr>
              <a:buFont typeface="+mj-lt"/>
              <a:buAutoNum type="arabicPeriod"/>
            </a:pPr>
            <a:r>
              <a:rPr lang="ru-RU" sz="2800" b="1" dirty="0" smtClean="0"/>
              <a:t>Живешь в заколдованном диком лесу ________ уйти невозможно.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000099"/>
              </a:buClr>
              <a:buFont typeface="+mj-lt"/>
              <a:buAutoNum type="arabicPeriod"/>
            </a:pPr>
            <a:r>
              <a:rPr lang="ru-RU" sz="2800" b="1" dirty="0" smtClean="0"/>
              <a:t>Все равно я отсюда тебя заберу во дворец _____ играют свирели.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000099"/>
              </a:buClr>
              <a:buFont typeface="+mj-lt"/>
              <a:buAutoNum type="arabicPeriod"/>
            </a:pPr>
            <a:r>
              <a:rPr lang="ru-RU" sz="2800" b="1" dirty="0" smtClean="0"/>
              <a:t>Соглашайся хотя бы на рай в шалаше ____ терем с дворцом  кто-то занял.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000099"/>
              </a:buClr>
              <a:buFont typeface="+mj-lt"/>
              <a:buAutoNum type="arabicPeriod"/>
            </a:pPr>
            <a:r>
              <a:rPr lang="ru-RU" sz="2800" b="1" dirty="0" smtClean="0"/>
              <a:t>Мне теперь не понять ____ же прав был из нас в наших спорах без сна и покоя.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214282" y="1928802"/>
            <a:ext cx="8643998" cy="2616101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3600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знаю</a:t>
            </a: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 вечером к тебе  </a:t>
            </a:r>
            <a:r>
              <a:rPr lang="ru-RU" sz="3600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придут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3600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кем ты </a:t>
            </a: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интересуешься 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lang="ru-RU" sz="3600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тебя </a:t>
            </a:r>
            <a:r>
              <a:rPr lang="ru-RU" sz="3600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встревожит.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20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</a:t>
            </a:r>
            <a:r>
              <a:rPr lang="ru-RU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=], (что =  </a:t>
            </a:r>
            <a:r>
              <a:rPr lang="ru-RU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(</a:t>
            </a:r>
            <a:r>
              <a:rPr lang="ru-RU" sz="3600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кем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 ) и (</a:t>
            </a:r>
            <a:r>
              <a:rPr lang="ru-RU" sz="3600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</a:t>
            </a:r>
            <a:r>
              <a:rPr lang="ru-RU" sz="3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=)</a:t>
            </a:r>
            <a:endParaRPr lang="ru-RU" sz="4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428604"/>
            <a:ext cx="8715468" cy="70788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A50021"/>
                </a:solidFill>
                <a:latin typeface="+mn-lt"/>
              </a:rPr>
              <a:t>Проверьте знаки препинания и </a:t>
            </a:r>
            <a:r>
              <a:rPr lang="ru-RU" sz="4000" b="1" dirty="0" smtClean="0">
                <a:ln w="11430"/>
                <a:solidFill>
                  <a:srgbClr val="A50021"/>
                </a:solidFill>
                <a:latin typeface="+mn-lt"/>
              </a:rPr>
              <a:t>схему</a:t>
            </a:r>
            <a:endParaRPr lang="ru-RU" sz="4000" b="1" dirty="0">
              <a:ln w="11430"/>
              <a:solidFill>
                <a:srgbClr val="A50021"/>
              </a:solidFill>
              <a:latin typeface="+mn-lt"/>
            </a:endParaRPr>
          </a:p>
        </p:txBody>
      </p:sp>
      <p:sp>
        <p:nvSpPr>
          <p:cNvPr id="7" name="Минус 6"/>
          <p:cNvSpPr/>
          <p:nvPr/>
        </p:nvSpPr>
        <p:spPr>
          <a:xfrm flipV="1">
            <a:off x="642910" y="2571744"/>
            <a:ext cx="1357322" cy="71437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Минус 7"/>
          <p:cNvSpPr/>
          <p:nvPr/>
        </p:nvSpPr>
        <p:spPr>
          <a:xfrm flipV="1">
            <a:off x="6143636" y="2571744"/>
            <a:ext cx="1714512" cy="71437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Минус 8"/>
          <p:cNvSpPr/>
          <p:nvPr/>
        </p:nvSpPr>
        <p:spPr>
          <a:xfrm flipV="1">
            <a:off x="6786578" y="3071810"/>
            <a:ext cx="642942" cy="71438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инус 11"/>
          <p:cNvSpPr/>
          <p:nvPr/>
        </p:nvSpPr>
        <p:spPr>
          <a:xfrm flipV="1">
            <a:off x="0" y="3643314"/>
            <a:ext cx="2928958" cy="71440"/>
          </a:xfrm>
          <a:prstGeom prst="mathMinus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588</Words>
  <Application>Microsoft Office PowerPoint</Application>
  <PresentationFormat>Экран (4:3)</PresentationFormat>
  <Paragraphs>84</Paragraphs>
  <Slides>11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Презентация</vt:lpstr>
      <vt:lpstr>Сложноподчинённое предложение с несколькими придаточными</vt:lpstr>
      <vt:lpstr>Слайд 2</vt:lpstr>
      <vt:lpstr>Виды подчинения</vt:lpstr>
      <vt:lpstr>Виды подчинения</vt:lpstr>
      <vt:lpstr>Слайд 5</vt:lpstr>
      <vt:lpstr>Слайд 6</vt:lpstr>
      <vt:lpstr>Слайд 7</vt:lpstr>
      <vt:lpstr>Вставьте подчинительные союзы и союзные слова. Расставьте знаки препинания.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User</dc:creator>
  <cp:lastModifiedBy>Пользователь Windows</cp:lastModifiedBy>
  <cp:revision>22</cp:revision>
  <dcterms:created xsi:type="dcterms:W3CDTF">2009-09-10T11:53:38Z</dcterms:created>
  <dcterms:modified xsi:type="dcterms:W3CDTF">2014-02-24T19:37:21Z</dcterms:modified>
</cp:coreProperties>
</file>