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9" r:id="rId3"/>
    <p:sldId id="256" r:id="rId4"/>
    <p:sldId id="258" r:id="rId5"/>
    <p:sldId id="261" r:id="rId6"/>
    <p:sldId id="266" r:id="rId7"/>
    <p:sldId id="267" r:id="rId8"/>
    <p:sldId id="268" r:id="rId9"/>
    <p:sldId id="269" r:id="rId10"/>
    <p:sldId id="262" r:id="rId11"/>
    <p:sldId id="263" r:id="rId12"/>
    <p:sldId id="264" r:id="rId13"/>
  </p:sldIdLst>
  <p:sldSz cx="9144000" cy="6858000" type="screen4x3"/>
  <p:notesSz cx="6815138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66"/>
    <a:srgbClr val="FF00FF"/>
    <a:srgbClr val="9900FF"/>
    <a:srgbClr val="66FF33"/>
    <a:srgbClr val="0000CC"/>
    <a:srgbClr val="FF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" Target="../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1101ED-BAEF-45B1-A2AF-8F390FC5FA58}" type="doc">
      <dgm:prSet loTypeId="urn:microsoft.com/office/officeart/2005/8/layout/pyramid2" loCatId="pyramid" qsTypeId="urn:microsoft.com/office/officeart/2005/8/quickstyle/simple2" qsCatId="simple" csTypeId="urn:microsoft.com/office/officeart/2005/8/colors/accent0_1" csCatId="mainScheme" phldr="1"/>
      <dgm:spPr/>
    </dgm:pt>
    <dgm:pt modelId="{15C114D6-4EB7-4628-8E0F-3A6C7306C3E0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hlinkClick xmlns:r="http://schemas.openxmlformats.org/officeDocument/2006/relationships" r:id="rId1" action="ppaction://hlinksldjump"/>
            </a:rPr>
            <a:t>Согласование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DD233C6-8A95-4FA0-A5E4-5F73F6BB75EC}" type="parTrans" cxnId="{22DCF594-DC79-4BF0-B908-3BED21F02463}">
      <dgm:prSet/>
      <dgm:spPr/>
      <dgm:t>
        <a:bodyPr/>
        <a:lstStyle/>
        <a:p>
          <a:endParaRPr lang="ru-RU"/>
        </a:p>
      </dgm:t>
    </dgm:pt>
    <dgm:pt modelId="{A6831294-CB7F-4166-8B83-0C2BAE4F99BA}" type="sibTrans" cxnId="{22DCF594-DC79-4BF0-B908-3BED21F02463}">
      <dgm:prSet/>
      <dgm:spPr/>
      <dgm:t>
        <a:bodyPr/>
        <a:lstStyle/>
        <a:p>
          <a:endParaRPr lang="ru-RU"/>
        </a:p>
      </dgm:t>
    </dgm:pt>
    <dgm:pt modelId="{FD1DE4DD-6678-44F6-B2F2-827821162C53}">
      <dgm:prSet phldrT="[Текст]"/>
      <dgm:spPr/>
      <dgm:t>
        <a:bodyPr/>
        <a:lstStyle/>
        <a:p>
          <a:r>
            <a:rPr lang="ru-RU" b="1" dirty="0" smtClean="0">
              <a:hlinkClick xmlns:r="http://schemas.openxmlformats.org/officeDocument/2006/relationships" r:id="rId1" action="ppaction://hlinksldjump"/>
            </a:rPr>
            <a:t>Управление</a:t>
          </a:r>
          <a:endParaRPr lang="ru-RU" b="1" dirty="0"/>
        </a:p>
      </dgm:t>
    </dgm:pt>
    <dgm:pt modelId="{0459FCFB-79D1-4213-BEF4-43D79DCEED9C}" type="parTrans" cxnId="{6CC2E6C9-B0F2-451F-B248-C4139014AB21}">
      <dgm:prSet/>
      <dgm:spPr/>
      <dgm:t>
        <a:bodyPr/>
        <a:lstStyle/>
        <a:p>
          <a:endParaRPr lang="ru-RU"/>
        </a:p>
      </dgm:t>
    </dgm:pt>
    <dgm:pt modelId="{64DAE6FA-D003-4808-A5CF-66E7AC2B9CAD}" type="sibTrans" cxnId="{6CC2E6C9-B0F2-451F-B248-C4139014AB21}">
      <dgm:prSet/>
      <dgm:spPr/>
      <dgm:t>
        <a:bodyPr/>
        <a:lstStyle/>
        <a:p>
          <a:endParaRPr lang="ru-RU"/>
        </a:p>
      </dgm:t>
    </dgm:pt>
    <dgm:pt modelId="{1EB6F154-B793-43CF-8937-09B66264114E}">
      <dgm:prSet phldrT="[Текст]"/>
      <dgm:spPr/>
      <dgm:t>
        <a:bodyPr/>
        <a:lstStyle/>
        <a:p>
          <a:r>
            <a:rPr lang="ru-RU" b="1" dirty="0" smtClean="0">
              <a:hlinkClick xmlns:r="http://schemas.openxmlformats.org/officeDocument/2006/relationships" r:id="rId2" action="ppaction://hlinksldjump"/>
            </a:rPr>
            <a:t>Примыкание </a:t>
          </a:r>
          <a:endParaRPr lang="ru-RU" b="1" dirty="0"/>
        </a:p>
      </dgm:t>
    </dgm:pt>
    <dgm:pt modelId="{4764BB81-1213-4944-9425-6C96675B4732}" type="parTrans" cxnId="{7880539B-C4D2-4D5C-B291-CF79825EBB50}">
      <dgm:prSet/>
      <dgm:spPr/>
      <dgm:t>
        <a:bodyPr/>
        <a:lstStyle/>
        <a:p>
          <a:endParaRPr lang="ru-RU"/>
        </a:p>
      </dgm:t>
    </dgm:pt>
    <dgm:pt modelId="{C531E1EF-12CB-4A91-A7E3-A8473B93E1D0}" type="sibTrans" cxnId="{7880539B-C4D2-4D5C-B291-CF79825EBB50}">
      <dgm:prSet/>
      <dgm:spPr/>
      <dgm:t>
        <a:bodyPr/>
        <a:lstStyle/>
        <a:p>
          <a:endParaRPr lang="ru-RU"/>
        </a:p>
      </dgm:t>
    </dgm:pt>
    <dgm:pt modelId="{6D2059EE-BCB6-4980-846B-175A0981D1D0}" type="pres">
      <dgm:prSet presAssocID="{541101ED-BAEF-45B1-A2AF-8F390FC5FA58}" presName="compositeShape" presStyleCnt="0">
        <dgm:presLayoutVars>
          <dgm:dir/>
          <dgm:resizeHandles/>
        </dgm:presLayoutVars>
      </dgm:prSet>
      <dgm:spPr/>
    </dgm:pt>
    <dgm:pt modelId="{D5520B32-A5A9-4C6D-B16C-AEE50A7DEF0A}" type="pres">
      <dgm:prSet presAssocID="{541101ED-BAEF-45B1-A2AF-8F390FC5FA58}" presName="pyramid" presStyleLbl="node1" presStyleIdx="0" presStyleCnt="1" custLinFactNeighborX="2256" custLinFactNeighborY="-5367"/>
      <dgm:spPr/>
    </dgm:pt>
    <dgm:pt modelId="{B6A99FA3-CCB5-4A78-B083-AD0678305228}" type="pres">
      <dgm:prSet presAssocID="{541101ED-BAEF-45B1-A2AF-8F390FC5FA58}" presName="theList" presStyleCnt="0"/>
      <dgm:spPr/>
    </dgm:pt>
    <dgm:pt modelId="{C43D6279-3E24-4A84-A457-7494D04ED230}" type="pres">
      <dgm:prSet presAssocID="{15C114D6-4EB7-4628-8E0F-3A6C7306C3E0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D08864-4B2B-462A-A072-4AAB0F146028}" type="pres">
      <dgm:prSet presAssocID="{15C114D6-4EB7-4628-8E0F-3A6C7306C3E0}" presName="aSpace" presStyleCnt="0"/>
      <dgm:spPr/>
    </dgm:pt>
    <dgm:pt modelId="{C6EBAEDD-B443-4053-BB81-8D32BB298371}" type="pres">
      <dgm:prSet presAssocID="{FD1DE4DD-6678-44F6-B2F2-827821162C53}" presName="aNode" presStyleLbl="fgAcc1" presStyleIdx="1" presStyleCnt="3" custLinFactNeighborX="-603" custLinFactNeighborY="191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94F74-86A4-4247-97F5-D73D31906316}" type="pres">
      <dgm:prSet presAssocID="{FD1DE4DD-6678-44F6-B2F2-827821162C53}" presName="aSpace" presStyleCnt="0"/>
      <dgm:spPr/>
    </dgm:pt>
    <dgm:pt modelId="{F368FED4-1F0A-46E5-B1D1-BA4DE0F71849}" type="pres">
      <dgm:prSet presAssocID="{1EB6F154-B793-43CF-8937-09B66264114E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D0CE4-92F9-4965-8751-67FF0BE0A995}" type="pres">
      <dgm:prSet presAssocID="{1EB6F154-B793-43CF-8937-09B66264114E}" presName="aSpace" presStyleCnt="0"/>
      <dgm:spPr/>
    </dgm:pt>
  </dgm:ptLst>
  <dgm:cxnLst>
    <dgm:cxn modelId="{6CC2E6C9-B0F2-451F-B248-C4139014AB21}" srcId="{541101ED-BAEF-45B1-A2AF-8F390FC5FA58}" destId="{FD1DE4DD-6678-44F6-B2F2-827821162C53}" srcOrd="1" destOrd="0" parTransId="{0459FCFB-79D1-4213-BEF4-43D79DCEED9C}" sibTransId="{64DAE6FA-D003-4808-A5CF-66E7AC2B9CAD}"/>
    <dgm:cxn modelId="{758E9BDD-B2CF-4E91-8DC2-7CF2F6EE89DC}" type="presOf" srcId="{FD1DE4DD-6678-44F6-B2F2-827821162C53}" destId="{C6EBAEDD-B443-4053-BB81-8D32BB298371}" srcOrd="0" destOrd="0" presId="urn:microsoft.com/office/officeart/2005/8/layout/pyramid2"/>
    <dgm:cxn modelId="{2410026F-4084-4662-9905-242A98991B1C}" type="presOf" srcId="{541101ED-BAEF-45B1-A2AF-8F390FC5FA58}" destId="{6D2059EE-BCB6-4980-846B-175A0981D1D0}" srcOrd="0" destOrd="0" presId="urn:microsoft.com/office/officeart/2005/8/layout/pyramid2"/>
    <dgm:cxn modelId="{7880539B-C4D2-4D5C-B291-CF79825EBB50}" srcId="{541101ED-BAEF-45B1-A2AF-8F390FC5FA58}" destId="{1EB6F154-B793-43CF-8937-09B66264114E}" srcOrd="2" destOrd="0" parTransId="{4764BB81-1213-4944-9425-6C96675B4732}" sibTransId="{C531E1EF-12CB-4A91-A7E3-A8473B93E1D0}"/>
    <dgm:cxn modelId="{510F2A92-D8AC-4928-B81A-9ECAE3A789CC}" type="presOf" srcId="{1EB6F154-B793-43CF-8937-09B66264114E}" destId="{F368FED4-1F0A-46E5-B1D1-BA4DE0F71849}" srcOrd="0" destOrd="0" presId="urn:microsoft.com/office/officeart/2005/8/layout/pyramid2"/>
    <dgm:cxn modelId="{A1F9A408-8C04-4404-B1DB-B09CF51E9865}" type="presOf" srcId="{15C114D6-4EB7-4628-8E0F-3A6C7306C3E0}" destId="{C43D6279-3E24-4A84-A457-7494D04ED230}" srcOrd="0" destOrd="0" presId="urn:microsoft.com/office/officeart/2005/8/layout/pyramid2"/>
    <dgm:cxn modelId="{22DCF594-DC79-4BF0-B908-3BED21F02463}" srcId="{541101ED-BAEF-45B1-A2AF-8F390FC5FA58}" destId="{15C114D6-4EB7-4628-8E0F-3A6C7306C3E0}" srcOrd="0" destOrd="0" parTransId="{CDD233C6-8A95-4FA0-A5E4-5F73F6BB75EC}" sibTransId="{A6831294-CB7F-4166-8B83-0C2BAE4F99BA}"/>
    <dgm:cxn modelId="{B686C734-40CC-4FE5-8F13-666AC5DE951F}" type="presParOf" srcId="{6D2059EE-BCB6-4980-846B-175A0981D1D0}" destId="{D5520B32-A5A9-4C6D-B16C-AEE50A7DEF0A}" srcOrd="0" destOrd="0" presId="urn:microsoft.com/office/officeart/2005/8/layout/pyramid2"/>
    <dgm:cxn modelId="{85C59190-8367-4F95-929D-BD27B04E2F45}" type="presParOf" srcId="{6D2059EE-BCB6-4980-846B-175A0981D1D0}" destId="{B6A99FA3-CCB5-4A78-B083-AD0678305228}" srcOrd="1" destOrd="0" presId="urn:microsoft.com/office/officeart/2005/8/layout/pyramid2"/>
    <dgm:cxn modelId="{FE7A469A-070E-433E-A010-F603C36C2A70}" type="presParOf" srcId="{B6A99FA3-CCB5-4A78-B083-AD0678305228}" destId="{C43D6279-3E24-4A84-A457-7494D04ED230}" srcOrd="0" destOrd="0" presId="urn:microsoft.com/office/officeart/2005/8/layout/pyramid2"/>
    <dgm:cxn modelId="{D842B786-673A-4386-AE54-E4AA92A88F0E}" type="presParOf" srcId="{B6A99FA3-CCB5-4A78-B083-AD0678305228}" destId="{E8D08864-4B2B-462A-A072-4AAB0F146028}" srcOrd="1" destOrd="0" presId="urn:microsoft.com/office/officeart/2005/8/layout/pyramid2"/>
    <dgm:cxn modelId="{DCB0C88F-5288-454F-B7C7-0D2348D882B3}" type="presParOf" srcId="{B6A99FA3-CCB5-4A78-B083-AD0678305228}" destId="{C6EBAEDD-B443-4053-BB81-8D32BB298371}" srcOrd="2" destOrd="0" presId="urn:microsoft.com/office/officeart/2005/8/layout/pyramid2"/>
    <dgm:cxn modelId="{2974EAD9-BE47-4476-859A-0E335FF9AA19}" type="presParOf" srcId="{B6A99FA3-CCB5-4A78-B083-AD0678305228}" destId="{46D94F74-86A4-4247-97F5-D73D31906316}" srcOrd="3" destOrd="0" presId="urn:microsoft.com/office/officeart/2005/8/layout/pyramid2"/>
    <dgm:cxn modelId="{E6622D11-845C-4713-B028-EE557E18DF2B}" type="presParOf" srcId="{B6A99FA3-CCB5-4A78-B083-AD0678305228}" destId="{F368FED4-1F0A-46E5-B1D1-BA4DE0F71849}" srcOrd="4" destOrd="0" presId="urn:microsoft.com/office/officeart/2005/8/layout/pyramid2"/>
    <dgm:cxn modelId="{FE006A1E-FD45-46B1-B2BA-090FABB4ADDC}" type="presParOf" srcId="{B6A99FA3-CCB5-4A78-B083-AD0678305228}" destId="{959D0CE4-92F9-4965-8751-67FF0BE0A99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20B32-A5A9-4C6D-B16C-AEE50A7DEF0A}">
      <dsp:nvSpPr>
        <dsp:cNvPr id="0" name=""/>
        <dsp:cNvSpPr/>
      </dsp:nvSpPr>
      <dsp:spPr>
        <a:xfrm>
          <a:off x="1614477" y="0"/>
          <a:ext cx="4525963" cy="4525963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43D6279-3E24-4A84-A457-7494D04ED230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 </a:t>
          </a:r>
          <a:r>
            <a:rPr lang="ru-RU" sz="3100" b="1" kern="1200" dirty="0" smtClean="0">
              <a:solidFill>
                <a:schemeClr val="tx1">
                  <a:lumMod val="95000"/>
                  <a:lumOff val="5000"/>
                </a:schemeClr>
              </a:solidFill>
              <a:hlinkClick xmlns:r="http://schemas.openxmlformats.org/officeDocument/2006/relationships" r:id="" action="ppaction://hlinksldjump"/>
            </a:rPr>
            <a:t>Согласование</a:t>
          </a:r>
          <a:endParaRPr lang="ru-RU" sz="31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827652" y="507327"/>
        <a:ext cx="2837275" cy="966780"/>
      </dsp:txXfrm>
    </dsp:sp>
    <dsp:sp modelId="{C6EBAEDD-B443-4053-BB81-8D32BB298371}">
      <dsp:nvSpPr>
        <dsp:cNvPr id="0" name=""/>
        <dsp:cNvSpPr/>
      </dsp:nvSpPr>
      <dsp:spPr>
        <a:xfrm>
          <a:off x="3757613" y="1685924"/>
          <a:ext cx="2941875" cy="1071380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hlinkClick xmlns:r="http://schemas.openxmlformats.org/officeDocument/2006/relationships" r:id="" action="ppaction://hlinksldjump"/>
            </a:rPr>
            <a:t>Управление</a:t>
          </a:r>
          <a:endParaRPr lang="ru-RU" sz="3100" b="1" kern="1200" dirty="0"/>
        </a:p>
      </dsp:txBody>
      <dsp:txXfrm>
        <a:off x="3809913" y="1738224"/>
        <a:ext cx="2837275" cy="966780"/>
      </dsp:txXfrm>
    </dsp:sp>
    <dsp:sp modelId="{F368FED4-1F0A-46E5-B1D1-BA4DE0F71849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hlinkClick xmlns:r="http://schemas.openxmlformats.org/officeDocument/2006/relationships" r:id="" action="ppaction://hlinksldjump"/>
            </a:rPr>
            <a:t>Примыкание </a:t>
          </a:r>
          <a:endParaRPr lang="ru-RU" sz="3100" b="1" kern="1200" dirty="0"/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EE4E513-AE2F-44ED-87C0-1FC569EE0680}" type="datetimeFigureOut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53062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44038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EF9DFC9-3F03-4D7B-80A5-39783EE5C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804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462EF-55B0-46CB-BFD5-69762C77D0EF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A0453-DBF6-4396-9C8A-77E415321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2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5D4FF-DF37-4F2B-8C74-64086BDBB121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DE154-70E0-45A1-8240-9E30E932D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32194-0B51-40AF-8484-F23CA3C8A62F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F721E-4B5A-4258-A555-6154CFDD8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53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55D71-3E42-40C7-9E73-F2AA9B31509C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E23E5-C703-4193-95CE-E9EACCE0D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9E717-47AC-4BB3-9479-4D7E07DCA841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3956-9476-430B-8A73-59398BC80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9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6D352-964E-4E30-B6F1-DD337D625067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7E80F-CCE4-4B4F-9916-C1AFEF682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32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FEDD-0DC1-45D9-A472-FAC5FCFD86C7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F2577-5D66-4995-AF9B-A0F744EF7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3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8A6E0-C1A2-43EB-BA42-6759666EDF75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3F99E-4570-452D-AF32-FFCCD1B06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51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68FF-795A-456A-B03D-70E31891EEBA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2307F-8FBD-4124-A7ED-4371B9D1B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E9E41-037A-4799-957F-9C48651682CA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2D678-3DB2-4529-98D0-14699B2E4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98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099C7-BEAA-4764-8E94-581BC2ABE502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3D1E2-B1A8-4063-9C10-4E49C87B7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3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A1FA2B-FDAA-4831-A33E-269EBE879C22}" type="datetime1">
              <a:rPr lang="ru-RU"/>
              <a:pPr>
                <a:defRPr/>
              </a:pPr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3765F5-E2B1-4E56-B591-1EC58E4CA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Группа 14"/>
          <p:cNvGrpSpPr>
            <a:grpSpLocks/>
          </p:cNvGrpSpPr>
          <p:nvPr/>
        </p:nvGrpSpPr>
        <p:grpSpPr bwMode="auto">
          <a:xfrm>
            <a:off x="309563" y="357188"/>
            <a:ext cx="8591550" cy="5854700"/>
            <a:chOff x="309400" y="357166"/>
            <a:chExt cx="8592036" cy="5854243"/>
          </a:xfrm>
        </p:grpSpPr>
        <p:sp useBgFill="1">
          <p:nvSpPr>
            <p:cNvPr id="3" name="6-конечная звезда 2"/>
            <p:cNvSpPr/>
            <p:nvPr/>
          </p:nvSpPr>
          <p:spPr>
            <a:xfrm rot="20869313">
              <a:off x="1863650" y="5233585"/>
              <a:ext cx="2305180" cy="977824"/>
            </a:xfrm>
            <a:prstGeom prst="star6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0070C0"/>
                  </a:solidFill>
                </a:rPr>
                <a:t>БУКВА</a:t>
              </a:r>
            </a:p>
          </p:txBody>
        </p:sp>
        <p:sp useBgFill="1">
          <p:nvSpPr>
            <p:cNvPr id="4" name="6-конечная звезда 3"/>
            <p:cNvSpPr/>
            <p:nvPr/>
          </p:nvSpPr>
          <p:spPr>
            <a:xfrm rot="20990623">
              <a:off x="496736" y="4052578"/>
              <a:ext cx="2306767" cy="979411"/>
            </a:xfrm>
            <a:prstGeom prst="star6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chemeClr val="accent6">
                      <a:lumMod val="75000"/>
                    </a:schemeClr>
                  </a:solidFill>
                </a:rPr>
                <a:t>ЗВУК</a:t>
              </a:r>
            </a:p>
          </p:txBody>
        </p:sp>
        <p:sp useBgFill="1">
          <p:nvSpPr>
            <p:cNvPr id="5" name="6-конечная звезда 4"/>
            <p:cNvSpPr/>
            <p:nvPr/>
          </p:nvSpPr>
          <p:spPr>
            <a:xfrm>
              <a:off x="3429013" y="3308098"/>
              <a:ext cx="2413136" cy="977824"/>
            </a:xfrm>
            <a:prstGeom prst="star6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chemeClr val="accent2">
                      <a:lumMod val="75000"/>
                    </a:schemeClr>
                  </a:solidFill>
                </a:rPr>
                <a:t>ЗНАКИ ПРЕПИНАНИЯ</a:t>
              </a:r>
            </a:p>
          </p:txBody>
        </p:sp>
        <p:sp useBgFill="1">
          <p:nvSpPr>
            <p:cNvPr id="6" name="6-конечная звезда 5"/>
            <p:cNvSpPr/>
            <p:nvPr/>
          </p:nvSpPr>
          <p:spPr>
            <a:xfrm rot="658445">
              <a:off x="5000727" y="5220886"/>
              <a:ext cx="2411549" cy="979411"/>
            </a:xfrm>
            <a:prstGeom prst="star6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00B050"/>
                  </a:solidFill>
                </a:rPr>
                <a:t>КОРЕНЬ</a:t>
              </a:r>
            </a:p>
          </p:txBody>
        </p:sp>
        <p:sp useBgFill="1">
          <p:nvSpPr>
            <p:cNvPr id="7" name="6-конечная звезда 6"/>
            <p:cNvSpPr/>
            <p:nvPr/>
          </p:nvSpPr>
          <p:spPr>
            <a:xfrm rot="1879139">
              <a:off x="5858026" y="863538"/>
              <a:ext cx="2500454" cy="979412"/>
            </a:xfrm>
            <a:prstGeom prst="star6">
              <a:avLst/>
            </a:prstGeom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0000CC"/>
                  </a:solidFill>
                </a:rPr>
                <a:t>ОРФОГРАММА</a:t>
              </a:r>
            </a:p>
          </p:txBody>
        </p:sp>
        <p:sp useBgFill="1">
          <p:nvSpPr>
            <p:cNvPr id="8" name="6-конечная звезда 7"/>
            <p:cNvSpPr/>
            <p:nvPr/>
          </p:nvSpPr>
          <p:spPr>
            <a:xfrm rot="2173937">
              <a:off x="6326365" y="4452596"/>
              <a:ext cx="2575071" cy="977824"/>
            </a:xfrm>
            <a:prstGeom prst="star6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FF0000"/>
                  </a:solidFill>
                </a:rPr>
                <a:t>ПРЕДЛОЖЕНИЕ</a:t>
              </a:r>
            </a:p>
          </p:txBody>
        </p:sp>
        <p:sp useBgFill="1">
          <p:nvSpPr>
            <p:cNvPr id="9" name="6-конечная звезда 8"/>
            <p:cNvSpPr/>
            <p:nvPr/>
          </p:nvSpPr>
          <p:spPr>
            <a:xfrm rot="1247321">
              <a:off x="309400" y="2754104"/>
              <a:ext cx="2413136" cy="977824"/>
            </a:xfrm>
            <a:prstGeom prst="star6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chemeClr val="accent3">
                      <a:lumMod val="75000"/>
                    </a:schemeClr>
                  </a:solidFill>
                </a:rPr>
                <a:t>СИНОНИМ</a:t>
              </a:r>
            </a:p>
          </p:txBody>
        </p:sp>
        <p:sp useBgFill="1">
          <p:nvSpPr>
            <p:cNvPr id="10" name="6-конечная звезда 9"/>
            <p:cNvSpPr/>
            <p:nvPr/>
          </p:nvSpPr>
          <p:spPr>
            <a:xfrm rot="19898050">
              <a:off x="6445434" y="2585842"/>
              <a:ext cx="2413136" cy="979411"/>
            </a:xfrm>
            <a:prstGeom prst="star6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FF00FF"/>
                  </a:solidFill>
                </a:rPr>
                <a:t>СЛОВО</a:t>
              </a:r>
            </a:p>
          </p:txBody>
        </p:sp>
        <p:sp useBgFill="1">
          <p:nvSpPr>
            <p:cNvPr id="11" name="6-конечная звезда 10"/>
            <p:cNvSpPr/>
            <p:nvPr/>
          </p:nvSpPr>
          <p:spPr>
            <a:xfrm>
              <a:off x="3143247" y="357166"/>
              <a:ext cx="2413136" cy="977824"/>
            </a:xfrm>
            <a:prstGeom prst="star6">
              <a:avLst/>
            </a:prstGeom>
            <a:ln>
              <a:solidFill>
                <a:srgbClr val="66FF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66FF33"/>
                  </a:solidFill>
                </a:rPr>
                <a:t>СЛОВО-СОЧЕТАНИЕ</a:t>
              </a:r>
            </a:p>
          </p:txBody>
        </p:sp>
        <p:sp useBgFill="1">
          <p:nvSpPr>
            <p:cNvPr id="12" name="6-конечная звезда 11"/>
            <p:cNvSpPr/>
            <p:nvPr/>
          </p:nvSpPr>
          <p:spPr>
            <a:xfrm rot="20767995">
              <a:off x="2082737" y="2060420"/>
              <a:ext cx="2411549" cy="979412"/>
            </a:xfrm>
            <a:prstGeom prst="star6">
              <a:avLst/>
            </a:prstGeom>
            <a:ln>
              <a:solidFill>
                <a:srgbClr val="8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808080"/>
                  </a:solidFill>
                </a:rPr>
                <a:t>СУФФИКС</a:t>
              </a:r>
            </a:p>
          </p:txBody>
        </p:sp>
        <p:sp useBgFill="1">
          <p:nvSpPr>
            <p:cNvPr id="13" name="6-конечная звезда 12"/>
            <p:cNvSpPr/>
            <p:nvPr/>
          </p:nvSpPr>
          <p:spPr>
            <a:xfrm rot="1566692">
              <a:off x="4235509" y="1623892"/>
              <a:ext cx="2413136" cy="977824"/>
            </a:xfrm>
            <a:prstGeom prst="star6">
              <a:avLst/>
            </a:prstGeom>
            <a:ln>
              <a:solidFill>
                <a:srgbClr val="99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9900FF"/>
                  </a:solidFill>
                </a:rPr>
                <a:t>ФРАЗЕ-ОЛОГИЗМ</a:t>
              </a:r>
            </a:p>
          </p:txBody>
        </p:sp>
        <p:sp useBgFill="1">
          <p:nvSpPr>
            <p:cNvPr id="14" name="6-конечная звезда 13"/>
            <p:cNvSpPr/>
            <p:nvPr/>
          </p:nvSpPr>
          <p:spPr>
            <a:xfrm rot="20902923">
              <a:off x="360203" y="876237"/>
              <a:ext cx="2411548" cy="977824"/>
            </a:xfrm>
            <a:prstGeom prst="star6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rgbClr val="FF0066"/>
                  </a:solidFill>
                </a:rPr>
                <a:t>ЧАСТЬ РЕЧИ</a:t>
              </a:r>
            </a:p>
          </p:txBody>
        </p:sp>
      </p:grp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79DA3-D5BF-43AD-B19D-3497EA858D6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500063"/>
          <a:ext cx="9144000" cy="6072189"/>
        </p:xfrm>
        <a:graphic>
          <a:graphicData uri="http://schemas.openxmlformats.org/drawingml/2006/table">
            <a:tbl>
              <a:tblPr/>
              <a:tblGrid>
                <a:gridCol w="2405063"/>
                <a:gridCol w="2166937"/>
                <a:gridCol w="2286000"/>
                <a:gridCol w="2286000"/>
              </a:tblGrid>
              <a:tr h="1214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Тип связи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Часть речи зависимого слова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Вопрос к зависимому слову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Как связаны главное и зависимое слово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4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Согласование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: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Красивая комната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Читающее поколение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Первый снег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Мой дом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4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Управление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Помогать отцу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Видел ее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Примыкание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Слушать внимательно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Идти не оглядываясь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Яйцо всмятку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AB724-CCF2-4822-B6F1-9D29E87E1B8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Группа 43"/>
          <p:cNvGrpSpPr>
            <a:grpSpLocks/>
          </p:cNvGrpSpPr>
          <p:nvPr/>
        </p:nvGrpSpPr>
        <p:grpSpPr bwMode="auto">
          <a:xfrm>
            <a:off x="71438" y="642938"/>
            <a:ext cx="9072562" cy="4000500"/>
            <a:chOff x="71406" y="642918"/>
            <a:chExt cx="9072594" cy="4000528"/>
          </a:xfrm>
        </p:grpSpPr>
        <p:sp>
          <p:nvSpPr>
            <p:cNvPr id="8196" name="TextBox 10"/>
            <p:cNvSpPr txBox="1">
              <a:spLocks noChangeArrowheads="1"/>
            </p:cNvSpPr>
            <p:nvPr/>
          </p:nvSpPr>
          <p:spPr bwMode="auto">
            <a:xfrm>
              <a:off x="5072066" y="1285860"/>
              <a:ext cx="4071934" cy="3139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/>
                <a:t>Правила оформления:</a:t>
              </a:r>
            </a:p>
            <a:p>
              <a:pPr eaLnBrk="1" hangingPunct="1">
                <a:buFontTx/>
                <a:buAutoNum type="arabicPeriod"/>
              </a:pPr>
              <a:r>
                <a:rPr lang="ru-RU"/>
                <a:t>Обозначить главное слово;</a:t>
              </a:r>
            </a:p>
            <a:p>
              <a:pPr eaLnBrk="1" hangingPunct="1">
                <a:buFontTx/>
                <a:buAutoNum type="arabicPeriod"/>
              </a:pPr>
              <a:r>
                <a:rPr lang="ru-RU"/>
                <a:t>Задать вопрос к зависимому слову;</a:t>
              </a:r>
            </a:p>
            <a:p>
              <a:pPr eaLnBrk="1" hangingPunct="1">
                <a:buFontTx/>
                <a:buAutoNum type="arabicPeriod"/>
              </a:pPr>
              <a:r>
                <a:rPr lang="ru-RU"/>
                <a:t>Надписать часть речи зависимого слова;</a:t>
              </a:r>
            </a:p>
            <a:p>
              <a:pPr eaLnBrk="1" hangingPunct="1">
                <a:buFontTx/>
                <a:buAutoNum type="arabicPeriod"/>
              </a:pPr>
              <a:r>
                <a:rPr lang="ru-RU"/>
                <a:t>Графически обозначить грамматическое средство связи (окончание, предлоги);</a:t>
              </a:r>
            </a:p>
            <a:p>
              <a:pPr eaLnBrk="1" hangingPunct="1">
                <a:buFontTx/>
                <a:buAutoNum type="arabicPeriod"/>
              </a:pPr>
              <a:r>
                <a:rPr lang="ru-RU"/>
                <a:t>Указать вид подчинительной связи</a:t>
              </a:r>
            </a:p>
          </p:txBody>
        </p:sp>
        <p:grpSp>
          <p:nvGrpSpPr>
            <p:cNvPr id="8197" name="Группа 12"/>
            <p:cNvGrpSpPr>
              <a:grpSpLocks/>
            </p:cNvGrpSpPr>
            <p:nvPr/>
          </p:nvGrpSpPr>
          <p:grpSpPr bwMode="auto">
            <a:xfrm>
              <a:off x="157014" y="642918"/>
              <a:ext cx="4057796" cy="1045470"/>
              <a:chOff x="157014" y="642918"/>
              <a:chExt cx="4057796" cy="1045470"/>
            </a:xfrm>
          </p:grpSpPr>
          <p:grpSp>
            <p:nvGrpSpPr>
              <p:cNvPr id="8221" name="Группа 11"/>
              <p:cNvGrpSpPr>
                <a:grpSpLocks/>
              </p:cNvGrpSpPr>
              <p:nvPr/>
            </p:nvGrpSpPr>
            <p:grpSpPr bwMode="auto">
              <a:xfrm>
                <a:off x="157014" y="642918"/>
                <a:ext cx="4057796" cy="1045470"/>
                <a:chOff x="428596" y="1202280"/>
                <a:chExt cx="4057778" cy="1045185"/>
              </a:xfrm>
            </p:grpSpPr>
            <p:sp>
              <p:nvSpPr>
                <p:cNvPr id="8224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428596" y="1785926"/>
                  <a:ext cx="1388516" cy="4615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solidFill>
                        <a:srgbClr val="0000CC"/>
                      </a:solidFill>
                      <a:latin typeface="Calibri" pitchFamily="34" charset="0"/>
                    </a:rPr>
                    <a:t>Принять</a:t>
                  </a:r>
                </a:p>
              </p:txBody>
            </p:sp>
            <p:sp>
              <p:nvSpPr>
                <p:cNvPr id="8225" name="TextBox 2"/>
                <p:cNvSpPr txBox="1">
                  <a:spLocks noChangeArrowheads="1"/>
                </p:cNvSpPr>
                <p:nvPr/>
              </p:nvSpPr>
              <p:spPr bwMode="auto">
                <a:xfrm>
                  <a:off x="1643045" y="1773628"/>
                  <a:ext cx="2843329" cy="4615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ru-RU" sz="2400" i="1">
                      <a:solidFill>
                        <a:srgbClr val="0000CC"/>
                      </a:solidFill>
                      <a:latin typeface="Calibri" pitchFamily="34" charset="0"/>
                    </a:rPr>
                    <a:t> гостя </a:t>
                  </a:r>
                  <a:r>
                    <a:rPr lang="ru-RU" sz="2400" i="1">
                      <a:solidFill>
                        <a:srgbClr val="00CC00"/>
                      </a:solidFill>
                      <a:latin typeface="Calibri" pitchFamily="34" charset="0"/>
                    </a:rPr>
                    <a:t>(управление)</a:t>
                  </a:r>
                </a:p>
              </p:txBody>
            </p:sp>
            <p:cxnSp>
              <p:nvCxnSpPr>
                <p:cNvPr id="5" name="Shape 4"/>
                <p:cNvCxnSpPr>
                  <a:stCxn id="8224" idx="0"/>
                </p:cNvCxnSpPr>
                <p:nvPr/>
              </p:nvCxnSpPr>
              <p:spPr>
                <a:xfrm rot="5400000" flipH="1" flipV="1">
                  <a:off x="1512220" y="1098183"/>
                  <a:ext cx="298371" cy="1077912"/>
                </a:xfrm>
                <a:prstGeom prst="bentConnector2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 стрелкой 6"/>
                <p:cNvCxnSpPr/>
                <p:nvPr/>
              </p:nvCxnSpPr>
              <p:spPr>
                <a:xfrm rot="16200000" flipH="1">
                  <a:off x="2057524" y="1630791"/>
                  <a:ext cx="285674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28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700177" y="1559373"/>
                  <a:ext cx="35719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ru-RU" b="1">
                      <a:solidFill>
                        <a:srgbClr val="FF0000"/>
                      </a:solidFill>
                      <a:latin typeface="Calibri" pitchFamily="34" charset="0"/>
                    </a:rPr>
                    <a:t>х</a:t>
                  </a:r>
                </a:p>
              </p:txBody>
            </p:sp>
            <p:sp>
              <p:nvSpPr>
                <p:cNvPr id="8229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1128803" y="1202280"/>
                  <a:ext cx="1143008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ru-RU" b="1">
                      <a:solidFill>
                        <a:srgbClr val="FF0000"/>
                      </a:solidFill>
                      <a:latin typeface="Calibri" pitchFamily="34" charset="0"/>
                    </a:rPr>
                    <a:t>Кого?</a:t>
                  </a:r>
                </a:p>
              </p:txBody>
            </p:sp>
          </p:grpSp>
          <p:sp>
            <p:nvSpPr>
              <p:cNvPr id="10" name="Прямоугольник 9"/>
              <p:cNvSpPr/>
              <p:nvPr/>
            </p:nvSpPr>
            <p:spPr>
              <a:xfrm>
                <a:off x="2143100" y="1357298"/>
                <a:ext cx="214314" cy="214313"/>
              </a:xfrm>
              <a:prstGeom prst="rect">
                <a:avLst/>
              </a:prstGeom>
              <a:noFill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223" name="TextBox 9"/>
              <p:cNvSpPr txBox="1">
                <a:spLocks noChangeArrowheads="1"/>
              </p:cNvSpPr>
              <p:nvPr/>
            </p:nvSpPr>
            <p:spPr bwMode="auto">
              <a:xfrm>
                <a:off x="1643042" y="987865"/>
                <a:ext cx="1143013" cy="369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ru-RU" b="1">
                    <a:solidFill>
                      <a:srgbClr val="FF0000"/>
                    </a:solidFill>
                    <a:latin typeface="Calibri" pitchFamily="34" charset="0"/>
                  </a:rPr>
                  <a:t>сущ.</a:t>
                </a:r>
              </a:p>
            </p:txBody>
          </p:sp>
        </p:grpSp>
        <p:grpSp>
          <p:nvGrpSpPr>
            <p:cNvPr id="8198" name="Группа 39"/>
            <p:cNvGrpSpPr>
              <a:grpSpLocks/>
            </p:cNvGrpSpPr>
            <p:nvPr/>
          </p:nvGrpSpPr>
          <p:grpSpPr bwMode="auto">
            <a:xfrm>
              <a:off x="71406" y="2071679"/>
              <a:ext cx="4902258" cy="1000132"/>
              <a:chOff x="71406" y="2071679"/>
              <a:chExt cx="4902258" cy="1000132"/>
            </a:xfrm>
          </p:grpSpPr>
          <p:grpSp>
            <p:nvGrpSpPr>
              <p:cNvPr id="8210" name="Группа 13"/>
              <p:cNvGrpSpPr>
                <a:grpSpLocks/>
              </p:cNvGrpSpPr>
              <p:nvPr/>
            </p:nvGrpSpPr>
            <p:grpSpPr bwMode="auto">
              <a:xfrm>
                <a:off x="71406" y="2071679"/>
                <a:ext cx="4902258" cy="1000132"/>
                <a:chOff x="157014" y="688257"/>
                <a:chExt cx="4902258" cy="1000132"/>
              </a:xfrm>
            </p:grpSpPr>
            <p:grpSp>
              <p:nvGrpSpPr>
                <p:cNvPr id="8213" name="Группа 11"/>
                <p:cNvGrpSpPr>
                  <a:grpSpLocks/>
                </p:cNvGrpSpPr>
                <p:nvPr/>
              </p:nvGrpSpPr>
              <p:grpSpPr bwMode="auto">
                <a:xfrm>
                  <a:off x="157014" y="688257"/>
                  <a:ext cx="4902258" cy="1000132"/>
                  <a:chOff x="428596" y="1247606"/>
                  <a:chExt cx="4902231" cy="999859"/>
                </a:xfrm>
              </p:grpSpPr>
              <p:sp>
                <p:nvSpPr>
                  <p:cNvPr id="8216" name="TextBox 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8596" y="1785926"/>
                    <a:ext cx="2170006" cy="46153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solidFill>
                          <a:srgbClr val="0000CC"/>
                        </a:solidFill>
                        <a:latin typeface="Calibri" pitchFamily="34" charset="0"/>
                      </a:rPr>
                      <a:t>Удивительный</a:t>
                    </a:r>
                  </a:p>
                </p:txBody>
              </p:sp>
              <p:sp>
                <p:nvSpPr>
                  <p:cNvPr id="8217" name="Text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51904" y="1785926"/>
                    <a:ext cx="2678923" cy="46153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solidFill>
                          <a:srgbClr val="0000CC"/>
                        </a:solidFill>
                        <a:latin typeface="Calibri" pitchFamily="34" charset="0"/>
                      </a:rPr>
                      <a:t>сон </a:t>
                    </a:r>
                    <a:r>
                      <a:rPr lang="ru-RU" sz="2400" i="1">
                        <a:solidFill>
                          <a:srgbClr val="00CC00"/>
                        </a:solidFill>
                        <a:latin typeface="Calibri" pitchFamily="34" charset="0"/>
                      </a:rPr>
                      <a:t>(согласование)</a:t>
                    </a:r>
                  </a:p>
                </p:txBody>
              </p:sp>
              <p:cxnSp>
                <p:nvCxnSpPr>
                  <p:cNvPr id="21" name="Прямая со стрелкой 20"/>
                  <p:cNvCxnSpPr/>
                  <p:nvPr/>
                </p:nvCxnSpPr>
                <p:spPr>
                  <a:xfrm rot="16200000" flipH="1">
                    <a:off x="1357319" y="1747534"/>
                    <a:ext cx="285674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219" name="Text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8910" y="1676117"/>
                    <a:ext cx="35719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 b="1">
                        <a:solidFill>
                          <a:srgbClr val="FF0000"/>
                        </a:solidFill>
                        <a:latin typeface="Calibri" pitchFamily="34" charset="0"/>
                      </a:rPr>
                      <a:t>х</a:t>
                    </a:r>
                  </a:p>
                </p:txBody>
              </p:sp>
              <p:sp>
                <p:nvSpPr>
                  <p:cNvPr id="8220" name="Text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43035" y="1247606"/>
                    <a:ext cx="1143007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 b="1">
                        <a:solidFill>
                          <a:srgbClr val="FF0000"/>
                        </a:solidFill>
                        <a:latin typeface="Calibri" pitchFamily="34" charset="0"/>
                      </a:rPr>
                      <a:t>Какой?</a:t>
                    </a:r>
                  </a:p>
                </p:txBody>
              </p:sp>
            </p:grpSp>
            <p:sp>
              <p:nvSpPr>
                <p:cNvPr id="16" name="Прямоугольник 15"/>
                <p:cNvSpPr/>
                <p:nvPr/>
              </p:nvSpPr>
              <p:spPr>
                <a:xfrm>
                  <a:off x="1800082" y="1331197"/>
                  <a:ext cx="428626" cy="28575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8215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299890" y="1045446"/>
                  <a:ext cx="1143013" cy="3694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ru-RU" b="1">
                      <a:solidFill>
                        <a:srgbClr val="FF0000"/>
                      </a:solidFill>
                      <a:latin typeface="Calibri" pitchFamily="34" charset="0"/>
                    </a:rPr>
                    <a:t>прил.</a:t>
                  </a:r>
                </a:p>
              </p:txBody>
            </p:sp>
          </p:grpSp>
          <p:cxnSp>
            <p:nvCxnSpPr>
              <p:cNvPr id="26" name="Прямая соединительная линия 25"/>
              <p:cNvCxnSpPr/>
              <p:nvPr/>
            </p:nvCxnSpPr>
            <p:spPr>
              <a:xfrm rot="5400000" flipH="1" flipV="1">
                <a:off x="2428058" y="2570949"/>
                <a:ext cx="285752" cy="15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>
                <a:off x="1142972" y="2428867"/>
                <a:ext cx="1428755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99" name="Группа 42"/>
            <p:cNvGrpSpPr>
              <a:grpSpLocks/>
            </p:cNvGrpSpPr>
            <p:nvPr/>
          </p:nvGrpSpPr>
          <p:grpSpPr bwMode="auto">
            <a:xfrm>
              <a:off x="71406" y="3643313"/>
              <a:ext cx="5366522" cy="1000133"/>
              <a:chOff x="71406" y="3643313"/>
              <a:chExt cx="5366522" cy="1000133"/>
            </a:xfrm>
          </p:grpSpPr>
          <p:grpSp>
            <p:nvGrpSpPr>
              <p:cNvPr id="8200" name="Группа 30"/>
              <p:cNvGrpSpPr>
                <a:grpSpLocks/>
              </p:cNvGrpSpPr>
              <p:nvPr/>
            </p:nvGrpSpPr>
            <p:grpSpPr bwMode="auto">
              <a:xfrm>
                <a:off x="71406" y="3643313"/>
                <a:ext cx="5366522" cy="1000133"/>
                <a:chOff x="157014" y="688256"/>
                <a:chExt cx="5366522" cy="1000133"/>
              </a:xfrm>
            </p:grpSpPr>
            <p:grpSp>
              <p:nvGrpSpPr>
                <p:cNvPr id="8203" name="Группа 11"/>
                <p:cNvGrpSpPr>
                  <a:grpSpLocks/>
                </p:cNvGrpSpPr>
                <p:nvPr/>
              </p:nvGrpSpPr>
              <p:grpSpPr bwMode="auto">
                <a:xfrm>
                  <a:off x="157014" y="688256"/>
                  <a:ext cx="5366522" cy="1000133"/>
                  <a:chOff x="428596" y="1247606"/>
                  <a:chExt cx="5366491" cy="999861"/>
                </a:xfrm>
              </p:grpSpPr>
              <p:sp>
                <p:nvSpPr>
                  <p:cNvPr id="8205" name="TextBox 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8596" y="1785926"/>
                    <a:ext cx="1853382" cy="46153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solidFill>
                          <a:srgbClr val="0000CC"/>
                        </a:solidFill>
                        <a:latin typeface="Calibri" pitchFamily="34" charset="0"/>
                      </a:rPr>
                      <a:t>Приветливо</a:t>
                    </a:r>
                  </a:p>
                </p:txBody>
              </p:sp>
              <p:sp>
                <p:nvSpPr>
                  <p:cNvPr id="8206" name="Text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13844" y="1785928"/>
                    <a:ext cx="3681243" cy="46153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ru-RU" sz="2400" i="1">
                        <a:solidFill>
                          <a:srgbClr val="0000CC"/>
                        </a:solidFill>
                        <a:latin typeface="Calibri" pitchFamily="34" charset="0"/>
                      </a:rPr>
                      <a:t>встречать  </a:t>
                    </a:r>
                    <a:r>
                      <a:rPr lang="ru-RU" sz="2400" i="1">
                        <a:solidFill>
                          <a:srgbClr val="00CC00"/>
                        </a:solidFill>
                        <a:latin typeface="Calibri" pitchFamily="34" charset="0"/>
                      </a:rPr>
                      <a:t>(примыкание)</a:t>
                    </a:r>
                  </a:p>
                </p:txBody>
              </p:sp>
              <p:cxnSp>
                <p:nvCxnSpPr>
                  <p:cNvPr id="37" name="Прямая со стрелкой 36"/>
                  <p:cNvCxnSpPr/>
                  <p:nvPr/>
                </p:nvCxnSpPr>
                <p:spPr>
                  <a:xfrm rot="16200000" flipH="1">
                    <a:off x="1357318" y="1747537"/>
                    <a:ext cx="285674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208" name="Text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8910" y="1676117"/>
                    <a:ext cx="35719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 b="1">
                        <a:solidFill>
                          <a:srgbClr val="FF0000"/>
                        </a:solidFill>
                        <a:latin typeface="Calibri" pitchFamily="34" charset="0"/>
                      </a:rPr>
                      <a:t>х</a:t>
                    </a:r>
                  </a:p>
                </p:txBody>
              </p:sp>
              <p:sp>
                <p:nvSpPr>
                  <p:cNvPr id="8209" name="Text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43035" y="1247606"/>
                    <a:ext cx="1143007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 eaLnBrk="1" hangingPunct="1"/>
                    <a:r>
                      <a:rPr lang="ru-RU" b="1">
                        <a:solidFill>
                          <a:srgbClr val="FF0000"/>
                        </a:solidFill>
                        <a:latin typeface="Calibri" pitchFamily="34" charset="0"/>
                      </a:rPr>
                      <a:t>Как?</a:t>
                    </a:r>
                  </a:p>
                </p:txBody>
              </p:sp>
            </p:grpSp>
            <p:sp>
              <p:nvSpPr>
                <p:cNvPr id="8204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299890" y="1045446"/>
                  <a:ext cx="1143013" cy="3694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ru-RU" b="1">
                      <a:solidFill>
                        <a:srgbClr val="FF0000"/>
                      </a:solidFill>
                      <a:latin typeface="Calibri" pitchFamily="34" charset="0"/>
                    </a:rPr>
                    <a:t>нар.</a:t>
                  </a:r>
                </a:p>
              </p:txBody>
            </p:sp>
          </p:grpSp>
          <p:cxnSp>
            <p:nvCxnSpPr>
              <p:cNvPr id="41" name="Прямая соединительная линия 40"/>
              <p:cNvCxnSpPr/>
              <p:nvPr/>
            </p:nvCxnSpPr>
            <p:spPr>
              <a:xfrm rot="5400000" flipH="1" flipV="1">
                <a:off x="2428058" y="4144174"/>
                <a:ext cx="285752" cy="15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1142972" y="4000504"/>
                <a:ext cx="1428755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08D312-887A-452B-BB5C-4E44198A2B2A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Группа 5"/>
          <p:cNvGrpSpPr>
            <a:grpSpLocks/>
          </p:cNvGrpSpPr>
          <p:nvPr/>
        </p:nvGrpSpPr>
        <p:grpSpPr bwMode="auto">
          <a:xfrm>
            <a:off x="142875" y="285750"/>
            <a:ext cx="8858250" cy="6273800"/>
            <a:chOff x="142813" y="285728"/>
            <a:chExt cx="8858312" cy="6273840"/>
          </a:xfrm>
        </p:grpSpPr>
        <p:sp>
          <p:nvSpPr>
            <p:cNvPr id="2" name="Rectangle 3"/>
            <p:cNvSpPr>
              <a:spLocks noChangeArrowheads="1"/>
            </p:cNvSpPr>
            <p:nvPr/>
          </p:nvSpPr>
          <p:spPr bwMode="auto">
            <a:xfrm>
              <a:off x="142813" y="1928801"/>
              <a:ext cx="8858312" cy="10779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just">
                <a:defRPr/>
              </a:pPr>
              <a:r>
                <a:rPr lang="ru-RU" sz="3200" b="1" i="1" dirty="0">
                  <a:solidFill>
                    <a:srgbClr val="9900FF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Лесистые склоны нежно багровели под заходящим солнцем. (Л. Славин.)</a:t>
              </a:r>
              <a:endParaRPr lang="ru-RU" sz="3200" b="1" dirty="0">
                <a:solidFill>
                  <a:srgbClr val="9900FF"/>
                </a:solidFill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57128" y="285728"/>
              <a:ext cx="8286808" cy="138430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i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Из предложения выпишите словосочетания</a:t>
              </a:r>
              <a:r>
                <a:rPr lang="en-US" sz="2800" i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ru-RU" sz="2800" i="1" dirty="0">
                  <a:solidFill>
                    <a:schemeClr val="accent6">
                      <a:lumMod val="75000"/>
                    </a:schemeClr>
                  </a:solidFill>
                  <a:latin typeface="+mn-lt"/>
                </a:rPr>
                <a:t>в зависимости от типа связи: 1) управление; 2) согласование; 3) примыкание</a:t>
              </a:r>
            </a:p>
          </p:txBody>
        </p:sp>
        <p:sp>
          <p:nvSpPr>
            <p:cNvPr id="4" name="TextBox 20"/>
            <p:cNvSpPr txBox="1">
              <a:spLocks noChangeArrowheads="1"/>
            </p:cNvSpPr>
            <p:nvPr/>
          </p:nvSpPr>
          <p:spPr bwMode="auto">
            <a:xfrm>
              <a:off x="857193" y="3143246"/>
              <a:ext cx="7929619" cy="3416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 i="1" dirty="0">
                  <a:solidFill>
                    <a:srgbClr val="00CC00"/>
                  </a:solidFill>
                  <a:latin typeface="Calibri" pitchFamily="34" charset="0"/>
                </a:rPr>
                <a:t>Подсказки</a:t>
              </a:r>
              <a:r>
                <a:rPr lang="ru-RU" sz="2400" i="1" dirty="0">
                  <a:solidFill>
                    <a:srgbClr val="00CC00"/>
                  </a:solidFill>
                  <a:latin typeface="Calibri" pitchFamily="34" charset="0"/>
                </a:rPr>
                <a:t>:</a:t>
              </a:r>
            </a:p>
            <a:p>
              <a:pPr marL="514350" indent="-514350">
                <a:buFontTx/>
                <a:buAutoNum type="arabicPeriod"/>
                <a:defRPr/>
              </a:pPr>
              <a:r>
                <a:rPr lang="ru-RU" sz="2400" i="1" dirty="0">
                  <a:solidFill>
                    <a:srgbClr val="00CC00"/>
                  </a:solidFill>
                  <a:latin typeface="Calibri" pitchFamily="34" charset="0"/>
                </a:rPr>
                <a:t>Исключите грамматическую основу. Она не является словосочетанием!</a:t>
              </a:r>
            </a:p>
            <a:p>
              <a:pPr marL="514350" indent="-514350">
                <a:buFontTx/>
                <a:buAutoNum type="arabicPeriod"/>
                <a:defRPr/>
              </a:pPr>
              <a:r>
                <a:rPr lang="ru-RU" sz="2400" i="1" dirty="0">
                  <a:solidFill>
                    <a:srgbClr val="00CC00"/>
                  </a:solidFill>
                  <a:latin typeface="Calibri" pitchFamily="34" charset="0"/>
                </a:rPr>
                <a:t>Все косвенные падежи существительных и местоимений, предлоги указывают на управление.</a:t>
              </a:r>
            </a:p>
            <a:p>
              <a:pPr marL="514350" indent="-514350">
                <a:buFontTx/>
                <a:buAutoNum type="arabicPeriod"/>
                <a:defRPr/>
              </a:pPr>
              <a:r>
                <a:rPr lang="ru-RU" sz="2400" i="1" dirty="0">
                  <a:solidFill>
                    <a:srgbClr val="00CC00"/>
                  </a:solidFill>
                  <a:latin typeface="Calibri" pitchFamily="34" charset="0"/>
                </a:rPr>
                <a:t>Все слова, отвечающие на вопрос КАКОЙ?</a:t>
              </a:r>
              <a:r>
                <a:rPr lang="ru-RU" sz="2400" b="1" i="1" dirty="0">
                  <a:solidFill>
                    <a:srgbClr val="00CC00"/>
                  </a:solidFill>
                  <a:latin typeface="Calibri" pitchFamily="34" charset="0"/>
                </a:rPr>
                <a:t> </a:t>
              </a:r>
              <a:r>
                <a:rPr lang="ru-RU" sz="2400" i="1" dirty="0">
                  <a:solidFill>
                    <a:srgbClr val="00CC00"/>
                  </a:solidFill>
                  <a:latin typeface="Calibri" pitchFamily="34" charset="0"/>
                </a:rPr>
                <a:t>указывают на согласование.</a:t>
              </a:r>
            </a:p>
            <a:p>
              <a:pPr marL="514350" indent="-514350">
                <a:buFontTx/>
                <a:buAutoNum type="arabicPeriod"/>
                <a:defRPr/>
              </a:pPr>
              <a:r>
                <a:rPr lang="ru-RU" sz="2400" i="1" dirty="0">
                  <a:solidFill>
                    <a:srgbClr val="00CC00"/>
                  </a:solidFill>
                  <a:latin typeface="Calibri" pitchFamily="34" charset="0"/>
                </a:rPr>
                <a:t>Все неизменяемые части речи являются частью словосочетаний с примыканием.</a:t>
              </a:r>
            </a:p>
          </p:txBody>
        </p:sp>
        <p:pic>
          <p:nvPicPr>
            <p:cNvPr id="9223" name="Picture 2" descr="C:\Program Files\Microsoft Office\MEDIA\CAGCAT10\j0299125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282" y="3214686"/>
              <a:ext cx="637083" cy="1045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734AA-F455-4BD5-888E-527797860EC0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68476" y="1370002"/>
            <a:ext cx="6004785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СЛОВОСОЧЕТАНИЕ.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ЗАДАНИЕ 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В2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ГИА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26E02-75A3-437B-A90E-9203FB14541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Группа 22"/>
          <p:cNvGrpSpPr>
            <a:grpSpLocks/>
          </p:cNvGrpSpPr>
          <p:nvPr/>
        </p:nvGrpSpPr>
        <p:grpSpPr bwMode="auto">
          <a:xfrm>
            <a:off x="428625" y="666750"/>
            <a:ext cx="7715250" cy="3429000"/>
            <a:chOff x="428596" y="666072"/>
            <a:chExt cx="7715304" cy="3429024"/>
          </a:xfrm>
        </p:grpSpPr>
        <p:sp>
          <p:nvSpPr>
            <p:cNvPr id="4100" name="TextBox 3"/>
            <p:cNvSpPr txBox="1">
              <a:spLocks noChangeArrowheads="1"/>
            </p:cNvSpPr>
            <p:nvPr/>
          </p:nvSpPr>
          <p:spPr bwMode="auto">
            <a:xfrm>
              <a:off x="428596" y="1094700"/>
              <a:ext cx="309180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 i="1">
                  <a:solidFill>
                    <a:srgbClr val="00CC00"/>
                  </a:solidFill>
                  <a:latin typeface="Calibri" pitchFamily="34" charset="0"/>
                </a:rPr>
                <a:t>СЛОВОСОЧЕТАНИЕ</a:t>
              </a:r>
            </a:p>
          </p:txBody>
        </p:sp>
        <p:sp>
          <p:nvSpPr>
            <p:cNvPr id="4101" name="TextBox 4"/>
            <p:cNvSpPr txBox="1">
              <a:spLocks noChangeArrowheads="1"/>
            </p:cNvSpPr>
            <p:nvPr/>
          </p:nvSpPr>
          <p:spPr bwMode="auto">
            <a:xfrm>
              <a:off x="3786182" y="107154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 i="1">
                  <a:solidFill>
                    <a:srgbClr val="FF0000"/>
                  </a:solidFill>
                  <a:latin typeface="Calibri" pitchFamily="34" charset="0"/>
                </a:rPr>
                <a:t>=</a:t>
              </a:r>
            </a:p>
          </p:txBody>
        </p:sp>
        <p:sp>
          <p:nvSpPr>
            <p:cNvPr id="4102" name="TextBox 5"/>
            <p:cNvSpPr txBox="1">
              <a:spLocks noChangeArrowheads="1"/>
            </p:cNvSpPr>
            <p:nvPr/>
          </p:nvSpPr>
          <p:spPr bwMode="auto">
            <a:xfrm>
              <a:off x="4500562" y="1071546"/>
              <a:ext cx="154401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 i="1">
                  <a:solidFill>
                    <a:srgbClr val="0000CC"/>
                  </a:solidFill>
                  <a:latin typeface="Calibri" pitchFamily="34" charset="0"/>
                </a:rPr>
                <a:t>СЛОВО 1</a:t>
              </a:r>
            </a:p>
          </p:txBody>
        </p:sp>
        <p:sp>
          <p:nvSpPr>
            <p:cNvPr id="4103" name="TextBox 6"/>
            <p:cNvSpPr txBox="1">
              <a:spLocks noChangeArrowheads="1"/>
            </p:cNvSpPr>
            <p:nvPr/>
          </p:nvSpPr>
          <p:spPr bwMode="auto">
            <a:xfrm>
              <a:off x="6599888" y="1071546"/>
              <a:ext cx="154401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 i="1">
                  <a:solidFill>
                    <a:srgbClr val="0000CC"/>
                  </a:solidFill>
                  <a:latin typeface="Calibri" pitchFamily="34" charset="0"/>
                </a:rPr>
                <a:t>СЛОВО 2</a:t>
              </a:r>
            </a:p>
          </p:txBody>
        </p:sp>
        <p:sp>
          <p:nvSpPr>
            <p:cNvPr id="4104" name="TextBox 7"/>
            <p:cNvSpPr txBox="1">
              <a:spLocks noChangeArrowheads="1"/>
            </p:cNvSpPr>
            <p:nvPr/>
          </p:nvSpPr>
          <p:spPr bwMode="auto">
            <a:xfrm>
              <a:off x="4929190" y="666072"/>
              <a:ext cx="34977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 i="1">
                  <a:solidFill>
                    <a:srgbClr val="FF0000"/>
                  </a:solidFill>
                  <a:latin typeface="Calibri" pitchFamily="34" charset="0"/>
                </a:rPr>
                <a:t>х</a:t>
              </a:r>
            </a:p>
          </p:txBody>
        </p:sp>
        <p:grpSp>
          <p:nvGrpSpPr>
            <p:cNvPr id="4105" name="Группа 18"/>
            <p:cNvGrpSpPr>
              <a:grpSpLocks/>
            </p:cNvGrpSpPr>
            <p:nvPr/>
          </p:nvGrpSpPr>
          <p:grpSpPr bwMode="auto">
            <a:xfrm>
              <a:off x="5272568" y="666072"/>
              <a:ext cx="2099326" cy="405474"/>
              <a:chOff x="843412" y="1928802"/>
              <a:chExt cx="2099326" cy="405474"/>
            </a:xfrm>
          </p:grpSpPr>
          <p:cxnSp>
            <p:nvCxnSpPr>
              <p:cNvPr id="15" name="Прямая соединительная линия 14"/>
              <p:cNvCxnSpPr>
                <a:stCxn id="4102" idx="0"/>
              </p:cNvCxnSpPr>
              <p:nvPr/>
            </p:nvCxnSpPr>
            <p:spPr>
              <a:xfrm rot="5400000" flipH="1" flipV="1">
                <a:off x="647673" y="2124066"/>
                <a:ext cx="404816" cy="14287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hape 17"/>
              <p:cNvCxnSpPr>
                <a:endCxn id="4103" idx="0"/>
              </p:cNvCxnSpPr>
              <p:nvPr/>
            </p:nvCxnSpPr>
            <p:spPr>
              <a:xfrm>
                <a:off x="857224" y="1928802"/>
                <a:ext cx="2085990" cy="404816"/>
              </a:xfrm>
              <a:prstGeom prst="bentConnector2">
                <a:avLst/>
              </a:prstGeom>
              <a:ln w="22225" cmpd="sng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06" name="TextBox 20"/>
            <p:cNvSpPr txBox="1">
              <a:spLocks noChangeArrowheads="1"/>
            </p:cNvSpPr>
            <p:nvPr/>
          </p:nvSpPr>
          <p:spPr bwMode="auto">
            <a:xfrm>
              <a:off x="428596" y="3571876"/>
              <a:ext cx="657994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sz="2800" b="1" i="1">
                  <a:solidFill>
                    <a:srgbClr val="00CC00"/>
                  </a:solidFill>
                  <a:latin typeface="Calibri" pitchFamily="34" charset="0"/>
                </a:rPr>
                <a:t>СЛОВОСОЧЕТАНИЕ  - это _____________ </a:t>
              </a:r>
            </a:p>
          </p:txBody>
        </p:sp>
        <p:sp>
          <p:nvSpPr>
            <p:cNvPr id="4107" name="TextBox 21"/>
            <p:cNvSpPr txBox="1">
              <a:spLocks noChangeArrowheads="1"/>
            </p:cNvSpPr>
            <p:nvPr/>
          </p:nvSpPr>
          <p:spPr bwMode="auto">
            <a:xfrm>
              <a:off x="4500562" y="1857364"/>
              <a:ext cx="3541995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ru-RU" sz="2800" i="1">
                  <a:solidFill>
                    <a:srgbClr val="FF9900"/>
                  </a:solidFill>
                  <a:latin typeface="Calibri" pitchFamily="34" charset="0"/>
                </a:rPr>
                <a:t>Большая комната</a:t>
              </a:r>
            </a:p>
            <a:p>
              <a:pPr algn="ctr" eaLnBrk="1" hangingPunct="1"/>
              <a:r>
                <a:rPr lang="ru-RU" sz="2800" i="1">
                  <a:solidFill>
                    <a:srgbClr val="FF9900"/>
                  </a:solidFill>
                  <a:latin typeface="Calibri" pitchFamily="34" charset="0"/>
                </a:rPr>
                <a:t>Помощь другу</a:t>
              </a:r>
            </a:p>
            <a:p>
              <a:pPr algn="ctr" eaLnBrk="1" hangingPunct="1"/>
              <a:r>
                <a:rPr lang="ru-RU" sz="2800" i="1">
                  <a:solidFill>
                    <a:srgbClr val="FF9900"/>
                  </a:solidFill>
                  <a:latin typeface="Calibri" pitchFamily="34" charset="0"/>
                </a:rPr>
                <a:t>Читал внимательно</a:t>
              </a:r>
            </a:p>
          </p:txBody>
        </p:sp>
      </p:grp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5EA8C-9CD1-4397-A1B9-AE7659DF06E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28625" y="1357313"/>
            <a:ext cx="364172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Тишина</a:t>
            </a:r>
          </a:p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Ночная тишина</a:t>
            </a:r>
          </a:p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Тишина полна </a:t>
            </a:r>
          </a:p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Полна жизнью</a:t>
            </a:r>
          </a:p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Жизнью и звуками</a:t>
            </a:r>
          </a:p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Неясными звуками</a:t>
            </a:r>
            <a:endParaRPr lang="ru-RU" sz="3200" b="1">
              <a:solidFill>
                <a:srgbClr val="9900FF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4071938" y="1428750"/>
            <a:ext cx="1071562" cy="28575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214938" y="1357313"/>
            <a:ext cx="3571875" cy="310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1) Составьте предложение, исключив повторы слов.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2) Сделайте его синтаксический разбор.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113C0-88D3-4D44-8996-1D30C532225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500063" y="1857375"/>
            <a:ext cx="3043237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Черное море</a:t>
            </a:r>
          </a:p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Сквозь иней</a:t>
            </a:r>
          </a:p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Более красивый</a:t>
            </a:r>
          </a:p>
          <a:p>
            <a:pPr algn="just"/>
            <a:r>
              <a:rPr lang="ru-RU" sz="3200" b="1" i="1">
                <a:solidFill>
                  <a:srgbClr val="99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Ломать голову</a:t>
            </a:r>
            <a:endParaRPr lang="ru-RU" sz="3200" b="1">
              <a:solidFill>
                <a:srgbClr val="9900FF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3714750" y="1785938"/>
            <a:ext cx="857250" cy="221456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714875" y="2000250"/>
            <a:ext cx="4071938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Не является словосочетанием, потому что…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C7821-3236-49C0-83F6-C540CA2A475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Виды подчинительной связи словосочетаний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Выноска со стрелкой вправо 5"/>
          <p:cNvSpPr/>
          <p:nvPr/>
        </p:nvSpPr>
        <p:spPr>
          <a:xfrm>
            <a:off x="357188" y="1928813"/>
            <a:ext cx="3857625" cy="1071562"/>
          </a:xfrm>
          <a:prstGeom prst="righ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Выноска со стрелкой вправо 8"/>
          <p:cNvSpPr/>
          <p:nvPr/>
        </p:nvSpPr>
        <p:spPr>
          <a:xfrm>
            <a:off x="214313" y="3071813"/>
            <a:ext cx="4000500" cy="1214437"/>
          </a:xfrm>
          <a:prstGeom prst="righ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Выноска со стрелкой вправо 9"/>
          <p:cNvSpPr/>
          <p:nvPr/>
        </p:nvSpPr>
        <p:spPr>
          <a:xfrm>
            <a:off x="357188" y="4429125"/>
            <a:ext cx="3857625" cy="1071563"/>
          </a:xfrm>
          <a:prstGeom prst="righ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00063" y="2071688"/>
            <a:ext cx="2214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/>
              <a:t>Какой</a:t>
            </a:r>
            <a:r>
              <a:rPr lang="en-US" sz="2800" b="1"/>
              <a:t>?</a:t>
            </a:r>
            <a:r>
              <a:rPr lang="ru-RU" sz="2800" b="1"/>
              <a:t> Чей</a:t>
            </a:r>
            <a:r>
              <a:rPr lang="en-US" sz="2800" b="1"/>
              <a:t>?</a:t>
            </a:r>
            <a:endParaRPr lang="ru-RU" sz="2800" b="1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14313" y="3071813"/>
            <a:ext cx="264318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000" b="1" dirty="0"/>
              <a:t>Кого</a:t>
            </a:r>
            <a:r>
              <a:rPr lang="en-US" sz="2000" b="1" dirty="0"/>
              <a:t>?</a:t>
            </a:r>
            <a:r>
              <a:rPr lang="ru-RU" sz="2000" b="1" dirty="0"/>
              <a:t> Чему</a:t>
            </a:r>
            <a:r>
              <a:rPr lang="en-US" sz="2000" b="1" dirty="0"/>
              <a:t>?</a:t>
            </a:r>
            <a:r>
              <a:rPr lang="ru-RU" sz="2000" b="1" dirty="0"/>
              <a:t> Кому</a:t>
            </a:r>
            <a:r>
              <a:rPr lang="en-US" sz="2000" b="1" dirty="0"/>
              <a:t>?</a:t>
            </a:r>
            <a:r>
              <a:rPr lang="ru-RU" sz="2000" b="1" dirty="0"/>
              <a:t> Кого</a:t>
            </a:r>
            <a:r>
              <a:rPr lang="en-US" sz="2000" b="1" dirty="0"/>
              <a:t>?</a:t>
            </a:r>
            <a:r>
              <a:rPr lang="ru-RU" sz="2000" b="1" dirty="0"/>
              <a:t> Чего</a:t>
            </a:r>
            <a:r>
              <a:rPr lang="en-US" sz="2000" b="1" dirty="0"/>
              <a:t>?</a:t>
            </a:r>
            <a:r>
              <a:rPr lang="ru-RU" sz="2000" b="1" dirty="0"/>
              <a:t> Что</a:t>
            </a:r>
            <a:r>
              <a:rPr lang="en-US" sz="2000" b="1" dirty="0"/>
              <a:t>?</a:t>
            </a:r>
            <a:r>
              <a:rPr lang="ru-RU" sz="2000" b="1" dirty="0"/>
              <a:t> Кем</a:t>
            </a:r>
            <a:r>
              <a:rPr lang="en-US" sz="2000" b="1" dirty="0"/>
              <a:t>?</a:t>
            </a:r>
            <a:r>
              <a:rPr lang="ru-RU" sz="2000" b="1" dirty="0"/>
              <a:t> Чем</a:t>
            </a:r>
            <a:r>
              <a:rPr lang="en-US" sz="2000" b="1" dirty="0"/>
              <a:t>?</a:t>
            </a:r>
            <a:r>
              <a:rPr lang="ru-RU" sz="2000" b="1" dirty="0"/>
              <a:t> О ком</a:t>
            </a:r>
            <a:r>
              <a:rPr lang="en-US" sz="2000" b="1" dirty="0"/>
              <a:t>?                  </a:t>
            </a:r>
            <a:r>
              <a:rPr lang="ru-RU" sz="2000" b="1" dirty="0"/>
              <a:t> О чем</a:t>
            </a:r>
            <a:r>
              <a:rPr lang="en-US" sz="2000" b="1" dirty="0"/>
              <a:t>?</a:t>
            </a:r>
            <a:endParaRPr lang="ru-RU" sz="2000" b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8625" y="4500563"/>
            <a:ext cx="23574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000" b="1"/>
              <a:t>Где</a:t>
            </a:r>
            <a:r>
              <a:rPr lang="en-US" sz="2000" b="1"/>
              <a:t>?</a:t>
            </a:r>
            <a:r>
              <a:rPr lang="ru-RU" sz="2000" b="1"/>
              <a:t> Куда</a:t>
            </a:r>
            <a:r>
              <a:rPr lang="en-US" sz="2000" b="1"/>
              <a:t>?</a:t>
            </a:r>
            <a:r>
              <a:rPr lang="ru-RU" sz="2000" b="1"/>
              <a:t> Когда</a:t>
            </a:r>
            <a:r>
              <a:rPr lang="en-US" sz="2000" b="1"/>
              <a:t>?</a:t>
            </a:r>
            <a:r>
              <a:rPr lang="ru-RU" sz="2000" b="1"/>
              <a:t> Откуда</a:t>
            </a:r>
            <a:r>
              <a:rPr lang="en-US" sz="2000" b="1"/>
              <a:t>?</a:t>
            </a:r>
            <a:r>
              <a:rPr lang="ru-RU" sz="2000" b="1"/>
              <a:t> Почему</a:t>
            </a:r>
            <a:r>
              <a:rPr lang="en-US" sz="2000" b="1"/>
              <a:t>?</a:t>
            </a:r>
            <a:r>
              <a:rPr lang="ru-RU" sz="2000" b="1"/>
              <a:t> Зачем</a:t>
            </a:r>
            <a:r>
              <a:rPr lang="en-US" sz="2000" b="1"/>
              <a:t>?</a:t>
            </a:r>
            <a:r>
              <a:rPr lang="ru-RU" sz="2000" b="1"/>
              <a:t> Как</a:t>
            </a:r>
            <a:r>
              <a:rPr lang="en-US" sz="2000" b="1"/>
              <a:t>?</a:t>
            </a:r>
            <a:endParaRPr lang="ru-RU" sz="2000" b="1"/>
          </a:p>
        </p:txBody>
      </p:sp>
    </p:spTree>
    <p:extLst>
      <p:ext uri="{BB962C8B-B14F-4D97-AF65-F5344CB8AC3E}">
        <p14:creationId xmlns:p14="http://schemas.microsoft.com/office/powerpoint/2010/main" val="234464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 action="ppaction://hlinksldjump"/>
              </a:rPr>
              <a:t>Согласование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Это подчинительная связь, при которой зависимое слово согласуется с главным в роде, числе и падеже.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 согласовании зависимое слово может быть выражено: именем прилагательным </a:t>
            </a:r>
            <a:r>
              <a:rPr lang="ru-RU" i="1" dirty="0" smtClean="0"/>
              <a:t>(трудная задача), </a:t>
            </a:r>
            <a:r>
              <a:rPr lang="ru-RU" dirty="0" smtClean="0"/>
              <a:t>местоимением-прилагательным </a:t>
            </a:r>
            <a:r>
              <a:rPr lang="ru-RU" i="1" dirty="0" smtClean="0"/>
              <a:t>(наш. друг), </a:t>
            </a:r>
            <a:r>
              <a:rPr lang="ru-RU" dirty="0" smtClean="0"/>
              <a:t>причастием </a:t>
            </a:r>
            <a:r>
              <a:rPr lang="ru-RU" i="1" dirty="0" smtClean="0"/>
              <a:t>(набегающая волна), </a:t>
            </a:r>
            <a:r>
              <a:rPr lang="ru-RU" dirty="0" smtClean="0"/>
              <a:t>порядковым числительным </a:t>
            </a:r>
            <a:r>
              <a:rPr lang="ru-RU" i="1" dirty="0" smtClean="0"/>
              <a:t>(второй подъезд), </a:t>
            </a:r>
            <a:r>
              <a:rPr lang="ru-RU" dirty="0" smtClean="0"/>
              <a:t>количественным числительным в косвенных падежах (с </a:t>
            </a:r>
            <a:r>
              <a:rPr lang="ru-RU" i="1" dirty="0" smtClean="0"/>
              <a:t>тремя товарищами).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4" name="Солнце 3">
            <a:hlinkClick r:id="rId2" action="ppaction://hlinksldjump"/>
          </p:cNvPr>
          <p:cNvSpPr/>
          <p:nvPr/>
        </p:nvSpPr>
        <p:spPr>
          <a:xfrm>
            <a:off x="7858125" y="5500688"/>
            <a:ext cx="571500" cy="5715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03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hlinkClick r:id="rId2" action="ppaction://hlinksldjump"/>
              </a:rPr>
              <a:t>Управление</a:t>
            </a:r>
            <a:endParaRPr lang="ru-RU" b="1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Это подчинительная связь, при которой зависимое слово ставится в определённом падеже по отношению к главному.</a:t>
            </a:r>
          </a:p>
          <a:p>
            <a:r>
              <a:rPr lang="ru-RU" smtClean="0"/>
              <a:t>Зависимое слово выражается местоимением, именем существительным и другими частями речи в значении имени существительного. </a:t>
            </a:r>
          </a:p>
        </p:txBody>
      </p:sp>
      <p:sp>
        <p:nvSpPr>
          <p:cNvPr id="4" name="Солнце 3">
            <a:hlinkClick r:id="rId2" action="ppaction://hlinksldjump"/>
          </p:cNvPr>
          <p:cNvSpPr/>
          <p:nvPr/>
        </p:nvSpPr>
        <p:spPr>
          <a:xfrm>
            <a:off x="7358063" y="5072063"/>
            <a:ext cx="571500" cy="5715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5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hlinkClick r:id="rId2" action="ppaction://hlinksldjump"/>
              </a:rPr>
              <a:t>Примыкание </a:t>
            </a:r>
            <a:endParaRPr lang="ru-RU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Это подчинительная связь, при которой в роли зависимого слова выступают неизменяемые слова: наречием </a:t>
            </a:r>
            <a:r>
              <a:rPr lang="ru-RU" i="1" dirty="0" smtClean="0"/>
              <a:t>(громко плачет), </a:t>
            </a:r>
            <a:r>
              <a:rPr lang="ru-RU" dirty="0" smtClean="0"/>
              <a:t>инфинитивом </a:t>
            </a:r>
            <a:r>
              <a:rPr lang="ru-RU" i="1" dirty="0" smtClean="0"/>
              <a:t>(готов помочь), </a:t>
            </a:r>
            <a:r>
              <a:rPr lang="ru-RU" dirty="0" smtClean="0"/>
              <a:t>деепричастием </a:t>
            </a:r>
            <a:r>
              <a:rPr lang="ru-RU" i="1" dirty="0" smtClean="0"/>
              <a:t>(работать не переставая), </a:t>
            </a:r>
            <a:r>
              <a:rPr lang="ru-RU" dirty="0" smtClean="0"/>
              <a:t>формой сравнительной степени прилагательного или наречия </a:t>
            </a:r>
            <a:r>
              <a:rPr lang="ru-RU" i="1" dirty="0" smtClean="0"/>
              <a:t>(мальчик пос­тарше, подойти ближе), </a:t>
            </a:r>
            <a:r>
              <a:rPr lang="ru-RU" dirty="0" smtClean="0"/>
              <a:t>неизменяемыми притяжательными местоимениями </a:t>
            </a:r>
            <a:r>
              <a:rPr lang="ru-RU" i="1" dirty="0" smtClean="0"/>
              <a:t>(её подруга).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4" name="Солнце 3">
            <a:hlinkClick r:id="rId2" action="ppaction://hlinksldjump"/>
          </p:cNvPr>
          <p:cNvSpPr/>
          <p:nvPr/>
        </p:nvSpPr>
        <p:spPr>
          <a:xfrm>
            <a:off x="7643813" y="5643563"/>
            <a:ext cx="642937" cy="642937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-21 урок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20-21 уроки</Template>
  <TotalTime>30</TotalTime>
  <Words>464</Words>
  <Application>Microsoft Office PowerPoint</Application>
  <PresentationFormat>Экран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20-21 уроки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подчинительной связи словосочетаний</vt:lpstr>
      <vt:lpstr>Согласование</vt:lpstr>
      <vt:lpstr>Управление</vt:lpstr>
      <vt:lpstr>Примыкание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Алсу</dc:creator>
  <cp:lastModifiedBy>Алсу</cp:lastModifiedBy>
  <cp:revision>4</cp:revision>
  <dcterms:created xsi:type="dcterms:W3CDTF">2011-12-01T15:54:45Z</dcterms:created>
  <dcterms:modified xsi:type="dcterms:W3CDTF">2011-12-01T19:51:06Z</dcterms:modified>
</cp:coreProperties>
</file>