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4" r:id="rId4"/>
    <p:sldId id="273" r:id="rId5"/>
    <p:sldId id="258" r:id="rId6"/>
    <p:sldId id="264" r:id="rId7"/>
    <p:sldId id="267" r:id="rId8"/>
    <p:sldId id="271" r:id="rId9"/>
    <p:sldId id="279" r:id="rId10"/>
    <p:sldId id="280" r:id="rId11"/>
    <p:sldId id="259" r:id="rId12"/>
    <p:sldId id="261" r:id="rId13"/>
    <p:sldId id="276" r:id="rId14"/>
    <p:sldId id="278" r:id="rId15"/>
    <p:sldId id="28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40" autoAdjust="0"/>
  </p:normalViewPr>
  <p:slideViewPr>
    <p:cSldViewPr>
      <p:cViewPr varScale="1">
        <p:scale>
          <a:sx n="77" d="100"/>
          <a:sy n="77" d="100"/>
        </p:scale>
        <p:origin x="-245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2D9EBA-EEE8-4BF3-93B3-EF7CCA435592}" type="datetimeFigureOut">
              <a:rPr lang="ru-RU" smtClean="0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321904-AF11-4CD2-B288-5BCF7916C5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E0DBDD-6E8E-4776-A894-720470FA9418}" type="datetimeFigureOut">
              <a:rPr lang="ru-RU" smtClean="0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15125-BC11-4680-A87C-AF34B8427F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B18321-4EB2-47EC-88B0-2C16119BD01F}" type="datetimeFigureOut">
              <a:rPr lang="ru-RU" smtClean="0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DD0364-F019-4105-990D-76CB4FDA96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D4510C-36B6-48A9-83E2-CEEEECC711B0}" type="datetimeFigureOut">
              <a:rPr lang="ru-RU" smtClean="0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61BE8-BAF7-47F9-8BCD-110990C433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2765AF-CE97-4EC4-B967-63607E77DC54}" type="datetimeFigureOut">
              <a:rPr lang="ru-RU" smtClean="0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9A389-0BE8-4966-A4CE-D455B8B802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8BC777-04E9-4E44-85B2-E8315842933D}" type="datetimeFigureOut">
              <a:rPr lang="ru-RU" smtClean="0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592DB-CDD0-4105-BB20-95CA493939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D937EA-E542-4B9F-87A1-A59AC7228603}" type="datetimeFigureOut">
              <a:rPr lang="ru-RU" smtClean="0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8AD1F-A766-4E41-A8BC-63B940F5EA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665629-A4B6-4D13-914E-08C7A87E5659}" type="datetimeFigureOut">
              <a:rPr lang="ru-RU" smtClean="0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06B5F-6E68-4121-BE32-338FDA17B4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9F13A3-43E1-42E8-B410-6C7BE371FA6F}" type="datetimeFigureOut">
              <a:rPr lang="ru-RU" smtClean="0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CC6E-C37B-482B-B61B-59BF9BD192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0CC834-AED9-45F9-855B-473D105D895C}" type="datetimeFigureOut">
              <a:rPr lang="ru-RU" smtClean="0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93293-2310-49E8-B725-9ABF38749C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36635-37CE-4C66-B76D-0A5E73D3B5FC}" type="datetimeFigureOut">
              <a:rPr lang="ru-RU" smtClean="0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2C43DB-EB85-4811-A9B8-F792293E9B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B25637D-43EA-4121-B836-ECBAF635F483}" type="datetimeFigureOut">
              <a:rPr lang="ru-RU" smtClean="0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3A4AD59-382F-4611-8D08-934F711BA2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9.png"/><Relationship Id="rId7" Type="http://schemas.openxmlformats.org/officeDocument/2006/relationships/image" Target="../media/image31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0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9.jpeg"/><Relationship Id="rId4" Type="http://schemas.openxmlformats.org/officeDocument/2006/relationships/image" Target="../media/image3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20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052" name="Рисунок 3" descr="66b6353b4ce7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" b="23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Рисунок 15" descr="95f29511d4af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40" y="0"/>
            <a:ext cx="55626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235" y="5074725"/>
            <a:ext cx="4131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 </a:t>
            </a:r>
            <a:r>
              <a:rPr lang="ru-RU" dirty="0" err="1" smtClean="0"/>
              <a:t>Трунова</a:t>
            </a:r>
            <a:r>
              <a:rPr lang="ru-RU" dirty="0" smtClean="0"/>
              <a:t> Е.С.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782943"/>
            <a:ext cx="6995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Новый год по станам мира»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800" y="914400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Германия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525" y="1744410"/>
            <a:ext cx="65393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 Новый год в  Германии устраивают  новогодние шоу, которые длятся в ночном небе Берлина более часа. А уличные вечеринки в это время растягиваются на целые километры. На всех главных площадях городов устанавливают украшенную гирляндами и шарами новогоднюю елку. У древних немцев ель считалась священным деревом, ее хвоя отгоняла злых духов.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91000" y="36576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Самой известной немецкой новогодней традицией считается «впрыгивание» в Новый год. Причем происходит это буквально. Под бой курантов немцы забираются на стулья и диваны и с последним ударом впрыгивают в Новый год. После этого они начинают кричать, смеяться и поздравлять друг друга.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im0-tub-ru.yandex.net/i?id=489503478-2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706" y="4191000"/>
            <a:ext cx="2865120" cy="2286000"/>
          </a:xfrm>
          <a:prstGeom prst="rect">
            <a:avLst/>
          </a:prstGeom>
          <a:noFill/>
        </p:spPr>
      </p:pic>
      <p:pic>
        <p:nvPicPr>
          <p:cNvPr id="6" name="Picture 4" descr="http://im0-tub-ru.yandex.net/i?id=172966065-2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0350" y="1622286"/>
            <a:ext cx="2152650" cy="1428750"/>
          </a:xfrm>
          <a:prstGeom prst="rect">
            <a:avLst/>
          </a:prstGeom>
          <a:noFill/>
        </p:spPr>
      </p:pic>
      <p:pic>
        <p:nvPicPr>
          <p:cNvPr id="7" name="Рисунок 10" descr="8b670b2f7036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30" y="152400"/>
            <a:ext cx="2971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 descr="8b670b2f7036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408" y="107259"/>
            <a:ext cx="2971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0" descr="8b670b2f7036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105" y="88001"/>
            <a:ext cx="2971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7" descr="aed9f2bf610ft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" b="1752"/>
          <a:stretch>
            <a:fillRect/>
          </a:stretch>
        </p:blipFill>
        <p:spPr bwMode="auto">
          <a:xfrm>
            <a:off x="171450" y="3707725"/>
            <a:ext cx="971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7" descr="aed9f2bf610ft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" b="1752"/>
          <a:stretch>
            <a:fillRect/>
          </a:stretch>
        </p:blipFill>
        <p:spPr bwMode="auto">
          <a:xfrm>
            <a:off x="177133" y="692080"/>
            <a:ext cx="971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7" descr="aed9f2bf610ft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" b="1752"/>
          <a:stretch>
            <a:fillRect/>
          </a:stretch>
        </p:blipFill>
        <p:spPr bwMode="auto">
          <a:xfrm>
            <a:off x="4895850" y="591885"/>
            <a:ext cx="971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7" descr="aed9f2bf610ft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" b="1752"/>
          <a:stretch>
            <a:fillRect/>
          </a:stretch>
        </p:blipFill>
        <p:spPr bwMode="auto">
          <a:xfrm>
            <a:off x="7970355" y="5635882"/>
            <a:ext cx="971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7" descr="aed9f2bf610ft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" b="1752"/>
          <a:stretch>
            <a:fillRect/>
          </a:stretch>
        </p:blipFill>
        <p:spPr bwMode="auto">
          <a:xfrm>
            <a:off x="5970105" y="2653027"/>
            <a:ext cx="971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19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 descr="1241525122_christmas2.jpg"/>
          <p:cNvPicPr>
            <a:picLocks noChangeAspect="1"/>
          </p:cNvPicPr>
          <p:nvPr/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59"/>
          <a:stretch>
            <a:fillRect/>
          </a:stretch>
        </p:blipFill>
        <p:spPr bwMode="auto">
          <a:xfrm>
            <a:off x="0" y="0"/>
            <a:ext cx="9174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33400"/>
            <a:ext cx="21494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Рисунок 4" descr="aed9f2bf610ft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" b="1752"/>
          <a:stretch>
            <a:fillRect/>
          </a:stretch>
        </p:blipFill>
        <p:spPr bwMode="auto">
          <a:xfrm>
            <a:off x="5638800" y="2514600"/>
            <a:ext cx="971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5" descr="aed9f2bf610ft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" b="1752"/>
          <a:stretch>
            <a:fillRect/>
          </a:stretch>
        </p:blipFill>
        <p:spPr bwMode="auto">
          <a:xfrm>
            <a:off x="5791200" y="381000"/>
            <a:ext cx="971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12" descr="3005015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r="10268" b="25000"/>
          <a:stretch>
            <a:fillRect/>
          </a:stretch>
        </p:blipFill>
        <p:spPr bwMode="auto">
          <a:xfrm>
            <a:off x="0" y="0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13" descr="3005015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68" b="25000"/>
          <a:stretch>
            <a:fillRect/>
          </a:stretch>
        </p:blipFill>
        <p:spPr bwMode="auto">
          <a:xfrm>
            <a:off x="4648200" y="0"/>
            <a:ext cx="42052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-152400" y="228600"/>
            <a:ext cx="61722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+mn-lt"/>
              </a:rPr>
              <a:t>Финляндия</a:t>
            </a:r>
            <a:r>
              <a:rPr lang="ru-RU" sz="88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+mn-lt"/>
              </a:rPr>
              <a:t>  </a:t>
            </a:r>
          </a:p>
        </p:txBody>
      </p:sp>
      <p:pic>
        <p:nvPicPr>
          <p:cNvPr id="16" name="Рисунок 15" descr="00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t="1880" r="31000" b="3383"/>
          <a:stretch>
            <a:fillRect/>
          </a:stretch>
        </p:blipFill>
        <p:spPr bwMode="auto">
          <a:xfrm>
            <a:off x="1066800" y="1600200"/>
            <a:ext cx="3352800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Рисунок 7" descr="aed9f2bf610ft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" b="1752"/>
          <a:stretch>
            <a:fillRect/>
          </a:stretch>
        </p:blipFill>
        <p:spPr bwMode="auto">
          <a:xfrm>
            <a:off x="609600" y="3886200"/>
            <a:ext cx="971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914241" y="5381625"/>
            <a:ext cx="3657600" cy="685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solidFill>
                  <a:srgbClr val="FF0000"/>
                </a:solidFill>
              </a:rPr>
              <a:t>Йолупукки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1" name="Picture 10" descr="newy12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71800"/>
            <a:ext cx="1143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4648200" y="4572000"/>
            <a:ext cx="4343400" cy="2057400"/>
          </a:xfrm>
          <a:prstGeom prst="roundRect">
            <a:avLst>
              <a:gd name="adj" fmla="val 3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Йоулупукки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переводится это, как ни странно - Рождественский Козел. Ничего обидного во второй части имени нет, просто много лет назад Дед Мороз носил не шубу, а козлиную шкуру и подарки развозил тоже на козлике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cs typeface="Microsoft Sans Serif" pitchFamily="34" charset="0"/>
              </a:rPr>
              <a:t>.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58" name="Рисунок 17" descr="aed9f2bf610ft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" b="1752"/>
          <a:stretch>
            <a:fillRect/>
          </a:stretch>
        </p:blipFill>
        <p:spPr bwMode="auto">
          <a:xfrm>
            <a:off x="8172450" y="3581400"/>
            <a:ext cx="971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Рисунок 6" descr="aed9f2bf610ft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" b="1752"/>
          <a:stretch>
            <a:fillRect/>
          </a:stretch>
        </p:blipFill>
        <p:spPr bwMode="auto">
          <a:xfrm>
            <a:off x="3886200" y="5486400"/>
            <a:ext cx="971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C:\Documents and Settings\TOSHIBA\Мои документы\Документы\Документы Глеба\Новый Год\Рисунки\Holidays\Holidays_4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029200"/>
            <a:ext cx="39751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236 0.01111 L -1.10902 0.02222 " pathEditMode="relative" rAng="0" ptsTypes="AA">
                                      <p:cBhvr>
                                        <p:cTn id="34" dur="1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3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1229280819_christmas_fairy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" r="8282" b="18509"/>
          <a:stretch>
            <a:fillRect/>
          </a:stretch>
        </p:blipFill>
        <p:spPr bwMode="auto">
          <a:xfrm>
            <a:off x="46038" y="933450"/>
            <a:ext cx="909796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21" descr="aed9f2bf610f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" b="1752"/>
          <a:stretch>
            <a:fillRect/>
          </a:stretch>
        </p:blipFill>
        <p:spPr bwMode="auto">
          <a:xfrm>
            <a:off x="4891088" y="4570413"/>
            <a:ext cx="971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2" descr="7326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38100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3" descr="7326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38100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4" descr="7326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38100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19200" y="228600"/>
            <a:ext cx="61722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285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  <a:t>Россия</a:t>
            </a:r>
            <a:r>
              <a:rPr lang="ru-RU" sz="88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  <a:t>  </a:t>
            </a:r>
          </a:p>
        </p:txBody>
      </p:sp>
      <p:pic>
        <p:nvPicPr>
          <p:cNvPr id="7176" name="Рисунок 10" descr="ss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8F5F0"/>
              </a:clrFrom>
              <a:clrTo>
                <a:srgbClr val="F8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4348922"/>
            <a:ext cx="2797175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Рисунок 17" descr="aed9f2bf610f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" b="1752"/>
          <a:stretch>
            <a:fillRect/>
          </a:stretch>
        </p:blipFill>
        <p:spPr bwMode="auto">
          <a:xfrm>
            <a:off x="7924800" y="838200"/>
            <a:ext cx="971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2209800" y="1676400"/>
            <a:ext cx="5181600" cy="3352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</a:rPr>
              <a:t>	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лучший- российский Дед Мороз 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Раньше нрав у Деда был довольно суров и крут. Он не только одаривал тех, кто ему угодил, но и карал строптивцев – ударом посоха замораживал до смерти. 		Сейчас Дед Мороз - добрый волшебник с полным мешком подарочного добра. 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7179" name="Рисунок 18" descr="aed9f2bf610f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" b="1752"/>
          <a:stretch>
            <a:fillRect/>
          </a:stretch>
        </p:blipFill>
        <p:spPr bwMode="auto">
          <a:xfrm>
            <a:off x="1579701" y="1676400"/>
            <a:ext cx="971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934200" y="5486400"/>
            <a:ext cx="2209800" cy="304800"/>
          </a:xfrm>
          <a:prstGeom prst="roundRect">
            <a:avLst>
              <a:gd name="adj" fmla="val 4601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83" name="Рисунок 19" descr="aed9f2bf610f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" b="1752"/>
          <a:stretch>
            <a:fillRect/>
          </a:stretch>
        </p:blipFill>
        <p:spPr bwMode="auto">
          <a:xfrm>
            <a:off x="4262438" y="5265738"/>
            <a:ext cx="971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Рисунок 16" descr="aed9f2bf610f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" b="1752"/>
          <a:stretch>
            <a:fillRect/>
          </a:stretch>
        </p:blipFill>
        <p:spPr bwMode="auto">
          <a:xfrm>
            <a:off x="6934200" y="5705475"/>
            <a:ext cx="971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Рисунок 7" descr="pageD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05000"/>
            <a:ext cx="1781175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1676400"/>
            <a:ext cx="6781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то что Новый год отмечается 1 января, наиболее запоминающимися и полным впечатлений все-таки  31 декабря. Ведь как известно, ожидание чуда порой гораздо приятнее, чем само чудо Этот праздник неразрывно связан со светлыми воспоминаниями детства, запахом хвои и еловой смолы, подарков и доброго волшебника Деда Мороза, одетого в длиннополый красный ватный халат.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0"/>
          <p:cNvSpPr txBox="1">
            <a:spLocks/>
          </p:cNvSpPr>
          <p:nvPr/>
        </p:nvSpPr>
        <p:spPr>
          <a:xfrm>
            <a:off x="2133600" y="609600"/>
            <a:ext cx="4271994" cy="106680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ru-RU" sz="6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  <a:endParaRPr lang="ru-RU" sz="60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http://www.baza-artistov.ru/store/3/f6/3840_stoya_mezh_yolkam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4" b="13734"/>
          <a:stretch/>
        </p:blipFill>
        <p:spPr bwMode="auto">
          <a:xfrm>
            <a:off x="5715000" y="3429000"/>
            <a:ext cx="2680252" cy="324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im6-tub-ru.yandex.net/i?id=515541604-51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114800"/>
            <a:ext cx="182676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2" descr="7326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13030"/>
            <a:ext cx="38100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" descr="7326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468" y="-90805"/>
            <a:ext cx="38100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 descr="7326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-119380"/>
            <a:ext cx="38100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7" descr="aed9f2bf610f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" b="1752"/>
          <a:stretch>
            <a:fillRect/>
          </a:stretch>
        </p:blipFill>
        <p:spPr bwMode="auto">
          <a:xfrm>
            <a:off x="2369693" y="685800"/>
            <a:ext cx="906907" cy="107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7" descr="aed9f2bf610ft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" b="1752"/>
          <a:stretch>
            <a:fillRect/>
          </a:stretch>
        </p:blipFill>
        <p:spPr bwMode="auto">
          <a:xfrm>
            <a:off x="171450" y="1090708"/>
            <a:ext cx="971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7" descr="aed9f2bf610ft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" b="1752"/>
          <a:stretch>
            <a:fillRect/>
          </a:stretch>
        </p:blipFill>
        <p:spPr bwMode="auto">
          <a:xfrm>
            <a:off x="6858000" y="814070"/>
            <a:ext cx="838200" cy="99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7" descr="aed9f2bf610ft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" b="1752"/>
          <a:stretch>
            <a:fillRect/>
          </a:stretch>
        </p:blipFill>
        <p:spPr bwMode="auto">
          <a:xfrm>
            <a:off x="171450" y="3707725"/>
            <a:ext cx="971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7" descr="aed9f2bf610ft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" b="1752"/>
          <a:stretch>
            <a:fillRect/>
          </a:stretch>
        </p:blipFill>
        <p:spPr bwMode="auto">
          <a:xfrm>
            <a:off x="2855468" y="4801219"/>
            <a:ext cx="971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7" descr="aed9f2bf610ft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" b="1752"/>
          <a:stretch>
            <a:fillRect/>
          </a:stretch>
        </p:blipFill>
        <p:spPr bwMode="auto">
          <a:xfrm>
            <a:off x="4345753" y="3895932"/>
            <a:ext cx="819238" cy="97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85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4194313"/>
            <a:ext cx="701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каждого из наших соотечественников Новый Год является совершенно особым праздником. Считается, что от </a:t>
            </a:r>
            <a:r>
              <a:rPr lang="ru-RU" sz="20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правильной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его встречи зависит успех всей последующей жизни, по крайней мере, ближайшей ее части. Все поздравляют друг друга, делают подарки, а в 12  часов за праздничным столом, под звон Кремлёвских курантов, встречают Новый Год.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2770" name="Picture 2" descr="http://rus.ruvr.ru/data/2013/12/31/16/RIAN_02344709.LR.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991" y="1749779"/>
            <a:ext cx="431588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1605349" cy="144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aed9f2bf610ft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" b="1752"/>
          <a:stretch>
            <a:fillRect/>
          </a:stretch>
        </p:blipFill>
        <p:spPr bwMode="auto">
          <a:xfrm>
            <a:off x="762000" y="2362200"/>
            <a:ext cx="971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aed9f2bf610ft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" b="1752"/>
          <a:stretch>
            <a:fillRect/>
          </a:stretch>
        </p:blipFill>
        <p:spPr bwMode="auto">
          <a:xfrm>
            <a:off x="7467600" y="198575"/>
            <a:ext cx="971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7" descr="aed9f2bf610ft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" b="1752"/>
          <a:stretch>
            <a:fillRect/>
          </a:stretch>
        </p:blipFill>
        <p:spPr bwMode="auto">
          <a:xfrm>
            <a:off x="3048000" y="228600"/>
            <a:ext cx="971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aed9f2bf610ft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" b="1752"/>
          <a:stretch>
            <a:fillRect/>
          </a:stretch>
        </p:blipFill>
        <p:spPr bwMode="auto">
          <a:xfrm>
            <a:off x="7772400" y="2908645"/>
            <a:ext cx="971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7" descr="aed9f2bf610ft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" b="1752"/>
          <a:stretch>
            <a:fillRect/>
          </a:stretch>
        </p:blipFill>
        <p:spPr bwMode="auto">
          <a:xfrm>
            <a:off x="5227893" y="228600"/>
            <a:ext cx="971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7" descr="aed9f2bf610ft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" b="1752"/>
          <a:stretch>
            <a:fillRect/>
          </a:stretch>
        </p:blipFill>
        <p:spPr bwMode="auto">
          <a:xfrm>
            <a:off x="364524" y="5403154"/>
            <a:ext cx="971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7" descr="aed9f2bf610ft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" b="1752"/>
          <a:stretch>
            <a:fillRect/>
          </a:stretch>
        </p:blipFill>
        <p:spPr bwMode="auto">
          <a:xfrm>
            <a:off x="7772400" y="5562600"/>
            <a:ext cx="971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http://im6-tub-ru.yandex.net/i?id=515541604-51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182" y="170000"/>
            <a:ext cx="182676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44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13360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http://im6-tub-ru.yandex.net/i?id=515541604-51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798" y="3810000"/>
            <a:ext cx="182676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34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5800" y="3733800"/>
            <a:ext cx="8215370" cy="2428892"/>
          </a:xfrm>
          <a:solidFill>
            <a:srgbClr val="F8C8F6"/>
          </a:solidFill>
        </p:spPr>
        <p:txBody>
          <a:bodyPr numCol="1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algn="ctr">
              <a:buNone/>
            </a:pPr>
            <a:r>
              <a:rPr lang="ru-RU" sz="2400" i="1" dirty="0" smtClean="0">
                <a:ln w="50800"/>
                <a:solidFill>
                  <a:srgbClr val="CC6600"/>
                </a:solidFill>
                <a:effectLst/>
                <a:latin typeface="+mn-lt"/>
              </a:rPr>
              <a:t>Встреча Нового года в разных странах связана с традициями, сохранившимися с тех древнейших времен, когда зародилось поверье - как новый год встретишь, так его и </a:t>
            </a:r>
            <a:r>
              <a:rPr lang="ru-RU" sz="2000" i="1" dirty="0" smtClean="0">
                <a:ln w="50800"/>
                <a:solidFill>
                  <a:srgbClr val="CC6600"/>
                </a:solidFill>
                <a:effectLst/>
              </a:rPr>
              <a:t>проведешь</a:t>
            </a:r>
            <a:r>
              <a:rPr lang="ru-RU" sz="2400" i="1" dirty="0" smtClean="0">
                <a:ln w="50800"/>
                <a:solidFill>
                  <a:srgbClr val="CC6600"/>
                </a:solidFill>
                <a:effectLst/>
                <a:latin typeface="+mn-lt"/>
              </a:rPr>
              <a:t>. По сей  день люди прибегают к различным ухищрениям, чтобы "подманить" удачу, достаток и благополучие</a:t>
            </a:r>
            <a:endParaRPr lang="ru-RU" sz="2400" i="1" dirty="0">
              <a:ln w="50800"/>
              <a:solidFill>
                <a:srgbClr val="CC6600"/>
              </a:solidFill>
              <a:effectLst/>
              <a:latin typeface="+mn-lt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91130" y="876301"/>
            <a:ext cx="1752600" cy="175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2" descr="newy1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652" y="685800"/>
            <a:ext cx="23653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876302"/>
            <a:ext cx="1752600" cy="175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3" descr="7009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87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5800" y="304800"/>
            <a:ext cx="7543800" cy="9906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Италия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304800" y="1632501"/>
            <a:ext cx="4953000" cy="41560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 typeface="Georgia" pitchFamily="18" charset="0"/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 Италии Новый год начинается 6 января. Все итальянские ребятишки с нетерпением ждут добрую фею </a:t>
            </a:r>
            <a:r>
              <a:rPr lang="ru-RU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Бефану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Она прилетает ночью на метле, и открывает двери маленьким ключиком и, войдя в комнату, где спят дети, наполняет подарками детские чулки, специально подвешенные к камину. Тому, кто плохо учится и шалит, фея оставляет щепотку золы и уголёк. Обидно, но кто что заслужил.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3" descr="700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827" y="1685924"/>
            <a:ext cx="3133792" cy="261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15" descr="aed9f2bf610ft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" b="1752"/>
          <a:stretch>
            <a:fillRect/>
          </a:stretch>
        </p:blipFill>
        <p:spPr bwMode="auto">
          <a:xfrm>
            <a:off x="85697" y="533400"/>
            <a:ext cx="971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5" descr="aed9f2bf610ft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" b="1752"/>
          <a:stretch>
            <a:fillRect/>
          </a:stretch>
        </p:blipFill>
        <p:spPr bwMode="auto">
          <a:xfrm>
            <a:off x="6012173" y="5012631"/>
            <a:ext cx="971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5" descr="aed9f2bf610ft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" b="1752"/>
          <a:stretch>
            <a:fillRect/>
          </a:stretch>
        </p:blipFill>
        <p:spPr bwMode="auto">
          <a:xfrm>
            <a:off x="7086600" y="223837"/>
            <a:ext cx="971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5" descr="aed9f2bf610ft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" b="1752"/>
          <a:stretch>
            <a:fillRect/>
          </a:stretch>
        </p:blipFill>
        <p:spPr bwMode="auto">
          <a:xfrm>
            <a:off x="1085850" y="5025461"/>
            <a:ext cx="971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5" descr="aed9f2bf610ft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" b="1752"/>
          <a:stretch>
            <a:fillRect/>
          </a:stretch>
        </p:blipFill>
        <p:spPr bwMode="auto">
          <a:xfrm>
            <a:off x="4244250" y="5141628"/>
            <a:ext cx="971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08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3"/>
          <p:cNvSpPr txBox="1">
            <a:spLocks/>
          </p:cNvSpPr>
          <p:nvPr/>
        </p:nvSpPr>
        <p:spPr>
          <a:xfrm>
            <a:off x="0" y="1186070"/>
            <a:ext cx="4953000" cy="49545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 typeface="Georgia" pitchFamily="18" charset="0"/>
              <a:buNone/>
            </a:pPr>
            <a:r>
              <a:rPr lang="ru-RU" dirty="0" smtClean="0"/>
              <a:t> </a:t>
            </a:r>
            <a:endParaRPr lang="ru-RU" b="1" i="1" dirty="0" smtClean="0"/>
          </a:p>
          <a:p>
            <a:pPr fontAlgn="auto">
              <a:buFont typeface="Georgia" pitchFamily="18" charset="0"/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новогоднюю ночь из окон квартир в самую последнюю минуту старого года итальянцы выбрасывают старую одежду, и даже мебель. Вслед за ними летят хлопушки, конфетти, бенгальские огни. Принято считать, что если в новогоднюю ночь выбросить старую вещь, то в наступившем году купишь новую вещь.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256" y="1422110"/>
            <a:ext cx="3712681" cy="276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43200" y="457200"/>
            <a:ext cx="464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Необычные традиции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3" descr="700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8" descr="aed9f2bf610ft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" b="1752"/>
          <a:stretch>
            <a:fillRect/>
          </a:stretch>
        </p:blipFill>
        <p:spPr bwMode="auto">
          <a:xfrm>
            <a:off x="152400" y="390732"/>
            <a:ext cx="971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aed9f2bf610ft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" b="1752"/>
          <a:stretch>
            <a:fillRect/>
          </a:stretch>
        </p:blipFill>
        <p:spPr bwMode="auto">
          <a:xfrm>
            <a:off x="1533111" y="5181600"/>
            <a:ext cx="971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8" descr="aed9f2bf610ft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" b="1752"/>
          <a:stretch>
            <a:fillRect/>
          </a:stretch>
        </p:blipFill>
        <p:spPr bwMode="auto">
          <a:xfrm>
            <a:off x="7620000" y="171415"/>
            <a:ext cx="971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9800" y="4495800"/>
            <a:ext cx="1957414" cy="222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301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1260126829_background_winter.jpg"/>
          <p:cNvPicPr>
            <a:picLocks noChangeAspect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" b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95800" y="381000"/>
            <a:ext cx="43434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Англия</a:t>
            </a:r>
            <a:r>
              <a:rPr lang="ru-RU" sz="88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+mn-lt"/>
              </a:rPr>
              <a:t> </a:t>
            </a: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2209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7" descr="aed9f2bf610ft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" b="1752"/>
          <a:stretch>
            <a:fillRect/>
          </a:stretch>
        </p:blipFill>
        <p:spPr bwMode="auto">
          <a:xfrm>
            <a:off x="2133600" y="304800"/>
            <a:ext cx="971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Рисунок 8" descr="aed9f2bf610ft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" b="1752"/>
          <a:stretch>
            <a:fillRect/>
          </a:stretch>
        </p:blipFill>
        <p:spPr bwMode="auto">
          <a:xfrm>
            <a:off x="2514600" y="1981200"/>
            <a:ext cx="971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Рисунок 12" descr="8b670b2f7036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1242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257800" y="5715000"/>
            <a:ext cx="3657600" cy="685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0"/>
              </a:rPr>
              <a:t>Санта Клаус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8" name="Рисунок 17" descr="post-19981-116593108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6400"/>
            <a:ext cx="26860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 descr="newy7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457200" y="4419600"/>
            <a:ext cx="4648200" cy="2209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</a:rPr>
              <a:t>Санта  Клаус - седые волосы, опрятная борода и усы. Красные куртка, штаны и шапка-колпак. Темный кожаный пояс обтягивает толстое брюшко. По сути это эльф-жизнелюб. Чаще всего на носу у него очки. Ездит в оленьей упряжке и подбрасывает подарки в башмаки и чулки, оставленные возле камина.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32" name="Рисунок 9" descr="aed9f2bf610ft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" b="1752"/>
          <a:stretch>
            <a:fillRect/>
          </a:stretch>
        </p:blipFill>
        <p:spPr bwMode="auto">
          <a:xfrm>
            <a:off x="4876800" y="3886200"/>
            <a:ext cx="971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 descr="Holidays_49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438400"/>
            <a:ext cx="13049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Рисунок 11" descr="8b670b2f7036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30480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Рисунок 10" descr="8b670b2f7036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71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766103"/>
            <a:ext cx="4433888" cy="3325794"/>
          </a:xfrm>
          <a:prstGeom prst="rect">
            <a:avLst/>
          </a:prstGeom>
          <a:solidFill>
            <a:srgbClr val="4F81BD"/>
          </a:solidFill>
          <a:ln w="9525">
            <a:noFill/>
            <a:round/>
            <a:headEnd/>
            <a:tailEnd/>
          </a:ln>
          <a:effectLst>
            <a:outerShdw dist="109865" dir="634411" algn="ctr" rotWithShape="0">
              <a:srgbClr val="000000">
                <a:alpha val="38034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905000" y="5029200"/>
            <a:ext cx="6248401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Новый Год в Японии, </a:t>
            </a:r>
            <a:r>
              <a:rPr lang="ru-RU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«о-</a:t>
            </a:r>
            <a:r>
              <a:rPr lang="ru-RU" sz="2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сегацу</a:t>
            </a:r>
            <a:r>
              <a:rPr lang="ru-RU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»,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является самым важным праздником для жителей страны, когда все подводят итоги, оценивают результаты и отдают долги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  <a:ea typeface="Calibri"/>
                <a:cs typeface="Times New Roman"/>
              </a:rPr>
              <a:t>.</a:t>
            </a:r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97376"/>
            <a:ext cx="1807709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4" descr="http://mynew-year.ru/_ph/1/1/519449770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71" y="1219200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mynew-year.ru/_ph/1/1/519449770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566" y="762000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mynew-year.ru/_ph/1/1/519449770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573462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mynew-year.ru/_ph/1/1/519449770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71" y="5334000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10" descr="8b670b2f7036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71" y="42758"/>
            <a:ext cx="2971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8b670b2f7036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971" y="-41827"/>
            <a:ext cx="2971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0" descr="8b670b2f7036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666" y="-19878"/>
            <a:ext cx="2971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05200" y="768626"/>
            <a:ext cx="22644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ЯПОНИЯ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106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9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458791"/>
            <a:ext cx="84969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Японии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Деда Мороза изначально был и есть бог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Хотейшо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Сегацу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-сан с глазами на затылке, его фигура – основная на празднике Нового года.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Богу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Хотейшо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поклоняются все от мала до велика и просят счастья и удачи в новом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arrustyle.com/files/scrin/b1f0ffeb14ad8c37a2fcd018cf68ea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7953"/>
            <a:ext cx="3886200" cy="387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mynew-year.ru/_ph/1/1/519449770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822" y="404664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mynew-year.ru/_ph/1/1/519449770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2" y="3316356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mynew-year.ru/_ph/1/1/519449770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19400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mynew-year.ru/_ph/1/1/519449770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2519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mynew-year.ru/_ph/1/1/519449770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724201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mynew-year.ru/_ph/1/1/519449770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72138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2" descr="3005015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r="10268" b="25000"/>
          <a:stretch>
            <a:fillRect/>
          </a:stretch>
        </p:blipFill>
        <p:spPr bwMode="auto">
          <a:xfrm>
            <a:off x="0" y="0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2" descr="3005015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r="10268" b="25000"/>
          <a:stretch>
            <a:fillRect/>
          </a:stretch>
        </p:blipFill>
        <p:spPr bwMode="auto">
          <a:xfrm>
            <a:off x="4192622" y="0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89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9009" y="3961078"/>
            <a:ext cx="563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Когда появляются первые лучи все дарят друг другу подарки и говорят: «</a:t>
            </a:r>
            <a:r>
              <a:rPr lang="ru-RU" sz="2000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Син-нен-омэдэто</a:t>
            </a:r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», - что в переводе на русский означает: «</a:t>
            </a:r>
            <a:r>
              <a:rPr lang="ru-RU" sz="20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Новым годом!». </a:t>
            </a:r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обязательно смеются. Они также как и мы, считают что как Новый год встретишь - так его и проведёшь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www.sakura-hostel.co.jp/blog/images/ku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47954"/>
            <a:ext cx="2329239" cy="2750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4" y="481503"/>
            <a:ext cx="2736304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www.apokalypsis.fatal.ru/takarabu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853" y="647954"/>
            <a:ext cx="2824788" cy="2911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13" descr="3005015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68" b="25000"/>
          <a:stretch>
            <a:fillRect/>
          </a:stretch>
        </p:blipFill>
        <p:spPr bwMode="auto">
          <a:xfrm>
            <a:off x="-76200" y="0"/>
            <a:ext cx="42052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3" descr="3005015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68" b="25000"/>
          <a:stretch>
            <a:fillRect/>
          </a:stretch>
        </p:blipFill>
        <p:spPr bwMode="auto">
          <a:xfrm>
            <a:off x="4038600" y="0"/>
            <a:ext cx="42052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853" y="3511778"/>
            <a:ext cx="2359025" cy="314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739" y="358007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77" y="5951422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313" y="358007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8" y="6141922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739" y="627614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21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572869"/>
            <a:ext cx="5680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Англия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" name="Picture 2" descr="http://im0-tub-ru.yandex.net/i?id=131681151-5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19200"/>
            <a:ext cx="3168352" cy="28083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81400" y="1499971"/>
            <a:ext cx="5181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новогодние праздники для детей в театрах Англии разыгрываются разные представления на сюжет старых английских сказок. Ведет за собой карнавальное шествие Лорд Беспорядок. В нем принимают участие волшебные сказочные персонажи: Мартовский заяц, Шалтай-Болтай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9856" y="430616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сном все дети в Англии ставят на стол тарелки для новогодних подарков, которые, как считается, им принесет Санта Клаус. В башмаки кладут сено –  угощения для ослика Санта Клауса.</a:t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853" y="3511778"/>
            <a:ext cx="2359025" cy="314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Рисунок 10" descr="8b670b2f7036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30" y="152400"/>
            <a:ext cx="2971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 descr="8b670b2f7036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251"/>
            <a:ext cx="2971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0" descr="8b670b2f7036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465" y="26815"/>
            <a:ext cx="2971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21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464</TotalTime>
  <Words>649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Встреча Нового года в разных странах связана с традициями, сохранившимися с тех древнейших времен, когда зародилось поверье - как новый год встретишь, так его и проведешь. По сей  день люди прибегают к различным ухищрениям, чтобы "подманить" удачу, достаток и благополучие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Я</cp:lastModifiedBy>
  <cp:revision>52</cp:revision>
  <dcterms:created xsi:type="dcterms:W3CDTF">2010-12-18T17:31:32Z</dcterms:created>
  <dcterms:modified xsi:type="dcterms:W3CDTF">2014-01-15T06:25:52Z</dcterms:modified>
</cp:coreProperties>
</file>