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59" r:id="rId11"/>
    <p:sldId id="260" r:id="rId12"/>
    <p:sldId id="261" r:id="rId13"/>
    <p:sldId id="262" r:id="rId14"/>
    <p:sldId id="264" r:id="rId15"/>
    <p:sldId id="268" r:id="rId16"/>
    <p:sldId id="263" r:id="rId17"/>
    <p:sldId id="265" r:id="rId18"/>
    <p:sldId id="266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D8AAF75-B90B-4A5E-BBCA-23D061099E6E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9686DED-F712-4FE6-A502-473681935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AAF75-B90B-4A5E-BBCA-23D061099E6E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6DED-F712-4FE6-A502-473681935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AAF75-B90B-4A5E-BBCA-23D061099E6E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6DED-F712-4FE6-A502-473681935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D8AAF75-B90B-4A5E-BBCA-23D061099E6E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6DED-F712-4FE6-A502-473681935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D8AAF75-B90B-4A5E-BBCA-23D061099E6E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9686DED-F712-4FE6-A502-473681935DC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D8AAF75-B90B-4A5E-BBCA-23D061099E6E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9686DED-F712-4FE6-A502-473681935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D8AAF75-B90B-4A5E-BBCA-23D061099E6E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9686DED-F712-4FE6-A502-473681935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AAF75-B90B-4A5E-BBCA-23D061099E6E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6DED-F712-4FE6-A502-473681935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D8AAF75-B90B-4A5E-BBCA-23D061099E6E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9686DED-F712-4FE6-A502-473681935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D8AAF75-B90B-4A5E-BBCA-23D061099E6E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9686DED-F712-4FE6-A502-473681935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D8AAF75-B90B-4A5E-BBCA-23D061099E6E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9686DED-F712-4FE6-A502-473681935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D8AAF75-B90B-4A5E-BBCA-23D061099E6E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9686DED-F712-4FE6-A502-473681935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40544" y="1556792"/>
            <a:ext cx="8062912" cy="2446088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Осуществление социально-психологической адаптации через интеграцию общего и дополнительного образования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</a:t>
            </a:r>
            <a:r>
              <a:rPr lang="ru-RU" dirty="0" smtClean="0"/>
              <a:t>Агитбригада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«</a:t>
            </a:r>
            <a:r>
              <a:rPr lang="ru-RU" dirty="0" err="1" smtClean="0"/>
              <a:t>Светофорчик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" name="Рисунок 5" descr="x_f67909e9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1386" y="1916832"/>
            <a:ext cx="6256958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116633"/>
            <a:ext cx="8062912" cy="1440160"/>
          </a:xfrm>
        </p:spPr>
        <p:txBody>
          <a:bodyPr/>
          <a:lstStyle/>
          <a:p>
            <a:r>
              <a:rPr lang="ru-RU" dirty="0" smtClean="0"/>
              <a:t>Дела </a:t>
            </a:r>
            <a:r>
              <a:rPr lang="ru-RU" dirty="0" err="1" smtClean="0"/>
              <a:t>агидбригады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1. Движение «Осторожно, Дети!»</a:t>
            </a:r>
            <a:endParaRPr lang="ru-RU" dirty="0"/>
          </a:p>
        </p:txBody>
      </p:sp>
      <p:pic>
        <p:nvPicPr>
          <p:cNvPr id="4" name="Рисунок 3" descr="пд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692" y="2852936"/>
            <a:ext cx="5748523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8288"/>
            <a:ext cx="8229600" cy="1398587"/>
          </a:xfrm>
        </p:spPr>
        <p:txBody>
          <a:bodyPr/>
          <a:lstStyle/>
          <a:p>
            <a:r>
              <a:rPr lang="ru-RU" dirty="0" smtClean="0"/>
              <a:t>2. </a:t>
            </a:r>
            <a:r>
              <a:rPr lang="ru-RU" dirty="0" err="1" smtClean="0"/>
              <a:t>Иформационный</a:t>
            </a:r>
            <a:r>
              <a:rPr lang="ru-RU" dirty="0" smtClean="0"/>
              <a:t> вестник</a:t>
            </a:r>
            <a:endParaRPr lang="ru-RU" dirty="0"/>
          </a:p>
        </p:txBody>
      </p:sp>
      <p:pic>
        <p:nvPicPr>
          <p:cNvPr id="4" name="Содержимое 3" descr="00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882775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Уважаемый водитель! От лица учеников нашей школы, просим Вас соблюдать скоростной режим во дворе нашей школы и парковать свои автомобили в отведенных для этого местах. Спасибо.</a:t>
            </a:r>
            <a:br>
              <a:rPr lang="ru-RU" dirty="0" smtClean="0"/>
            </a:br>
            <a:r>
              <a:rPr lang="ru-RU" dirty="0" smtClean="0"/>
              <a:t>Ученики ГБОУ СОШ 521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Книга «Славный парень светофор»</a:t>
            </a:r>
            <a:endParaRPr lang="ru-RU" dirty="0"/>
          </a:p>
        </p:txBody>
      </p:sp>
      <p:pic>
        <p:nvPicPr>
          <p:cNvPr id="3" name="Рисунок 2" descr="Pravila_li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772816"/>
            <a:ext cx="3993654" cy="4843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4.Памятка юного пешехода</a:t>
            </a:r>
            <a:endParaRPr lang="ru-RU" dirty="0"/>
          </a:p>
        </p:txBody>
      </p:sp>
      <p:pic>
        <p:nvPicPr>
          <p:cNvPr id="5" name="Содержимое 4" descr="ppducheni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9" y="1207907"/>
            <a:ext cx="3700494" cy="52468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 Родители</a:t>
            </a:r>
            <a:endParaRPr lang="ru-RU" dirty="0"/>
          </a:p>
        </p:txBody>
      </p:sp>
      <p:pic>
        <p:nvPicPr>
          <p:cNvPr id="3" name="Рисунок 2" descr="x_af3b852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7750" y="1700808"/>
            <a:ext cx="7196658" cy="4463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6. Районная акция «Письмо водителю»</a:t>
            </a:r>
            <a:endParaRPr lang="ru-RU" dirty="0"/>
          </a:p>
        </p:txBody>
      </p:sp>
      <p:pic>
        <p:nvPicPr>
          <p:cNvPr id="3" name="Рисунок 2" descr="170920103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844824"/>
            <a:ext cx="6858000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9"/>
            <a:ext cx="8062912" cy="14285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Учитель ОБЖ высшей кв. категории Максимова М.И. ГБОУ СОШ №521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8602464" cy="196862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Преподаватель – организатор ОБЖ 1кв. Категории Мохова К.Б. </a:t>
            </a:r>
          </a:p>
          <a:p>
            <a:r>
              <a:rPr lang="ru-RU" sz="3200" dirty="0" smtClean="0"/>
              <a:t>196 гимназия Красногвардейского р-на</a:t>
            </a:r>
          </a:p>
          <a:p>
            <a:endParaRPr lang="ru-RU" sz="32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СПБ </a:t>
            </a:r>
            <a:r>
              <a:rPr lang="ru-RU" sz="3200" dirty="0" smtClean="0"/>
              <a:t>2013  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8" name="Рисунок 7" descr="getimg.php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0" b="130"/>
          <a:stretch>
            <a:fillRect/>
          </a:stretch>
        </p:blipFill>
        <p:spPr/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499992" y="1052736"/>
            <a:ext cx="3384376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Дополнительное образование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31840" y="3501008"/>
            <a:ext cx="2448272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Внеурочная деятельность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16216" y="3501008"/>
            <a:ext cx="2304256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Внешкольная деятельность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3568" y="980728"/>
            <a:ext cx="2232248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Общее образование</a:t>
            </a:r>
            <a:endParaRPr lang="ru-RU" dirty="0"/>
          </a:p>
        </p:txBody>
      </p:sp>
      <p:sp>
        <p:nvSpPr>
          <p:cNvPr id="11" name="Двойная стрелка вверх/вниз 10"/>
          <p:cNvSpPr/>
          <p:nvPr/>
        </p:nvSpPr>
        <p:spPr>
          <a:xfrm rot="5400000">
            <a:off x="3425592" y="1047016"/>
            <a:ext cx="484632" cy="1216152"/>
          </a:xfrm>
          <a:prstGeom prst="up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499992" y="2420888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236296" y="2420888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Специфика основного и дополнительного образования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628800"/>
            <a:ext cx="3960440" cy="38164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Основное образование</a:t>
            </a:r>
          </a:p>
          <a:p>
            <a:pPr algn="ctr"/>
            <a:r>
              <a:rPr lang="ru-RU" dirty="0" err="1" smtClean="0"/>
              <a:t>Ученика-учим</a:t>
            </a:r>
            <a:endParaRPr lang="ru-RU" dirty="0" smtClean="0"/>
          </a:p>
          <a:p>
            <a:pPr algn="ctr"/>
            <a:r>
              <a:rPr lang="ru-RU" dirty="0" smtClean="0"/>
              <a:t>Принцип ученичества</a:t>
            </a:r>
          </a:p>
          <a:p>
            <a:pPr algn="ctr"/>
            <a:r>
              <a:rPr lang="ru-RU" dirty="0" smtClean="0"/>
              <a:t>Ориентация-социум</a:t>
            </a:r>
          </a:p>
          <a:p>
            <a:pPr algn="ctr"/>
            <a:r>
              <a:rPr lang="ru-RU" dirty="0" smtClean="0"/>
              <a:t>Обязательность образования</a:t>
            </a:r>
          </a:p>
          <a:p>
            <a:pPr algn="ctr"/>
            <a:r>
              <a:rPr lang="ru-RU" dirty="0" smtClean="0"/>
              <a:t>Государственные требования</a:t>
            </a:r>
            <a:endParaRPr lang="ru-RU" dirty="0"/>
          </a:p>
        </p:txBody>
      </p:sp>
      <p:sp>
        <p:nvSpPr>
          <p:cNvPr id="4" name="Прямоугольник с одним скругленным углом 3"/>
          <p:cNvSpPr/>
          <p:nvPr/>
        </p:nvSpPr>
        <p:spPr>
          <a:xfrm>
            <a:off x="4788024" y="1700808"/>
            <a:ext cx="4176464" cy="3672408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Дополнительное образование</a:t>
            </a:r>
          </a:p>
          <a:p>
            <a:pPr algn="ctr"/>
            <a:r>
              <a:rPr lang="ru-RU" dirty="0" err="1" smtClean="0"/>
              <a:t>Ребенок-заинтересован</a:t>
            </a:r>
            <a:endParaRPr lang="ru-RU" dirty="0" smtClean="0"/>
          </a:p>
          <a:p>
            <a:pPr algn="ctr"/>
            <a:r>
              <a:rPr lang="ru-RU" dirty="0" smtClean="0"/>
              <a:t>Творчество самого ребенка</a:t>
            </a:r>
          </a:p>
          <a:p>
            <a:pPr algn="ctr"/>
            <a:r>
              <a:rPr lang="ru-RU" dirty="0" smtClean="0"/>
              <a:t>Ориентированность на личность</a:t>
            </a:r>
          </a:p>
          <a:p>
            <a:pPr algn="ctr"/>
            <a:r>
              <a:rPr lang="ru-RU" dirty="0" smtClean="0"/>
              <a:t>Свобода на всех этапах </a:t>
            </a:r>
            <a:r>
              <a:rPr lang="ru-RU" dirty="0" err="1" smtClean="0"/>
              <a:t>програмы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Формы сотрудничества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844824"/>
            <a:ext cx="7056784" cy="13681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Творческие объединения детей, занятия с которыми ведут педагоги ДО, на базе школы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717032"/>
            <a:ext cx="7056784" cy="12961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Воспитательные мероприятия для учащихся школ, совместно с другими учреждениями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Система социального партнерства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7188" y="2009195"/>
            <a:ext cx="1584176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Библиотеки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1988840"/>
            <a:ext cx="2016224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Детские сады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40152" y="1988840"/>
            <a:ext cx="2088232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Отделения полиции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149080"/>
            <a:ext cx="163448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ГИБДД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4077072"/>
            <a:ext cx="1922512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ДТЮ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40152" y="4005064"/>
            <a:ext cx="216024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Муниципальные образования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Технология взаимодействия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628800"/>
            <a:ext cx="8208912" cy="36933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b="1" dirty="0" smtClean="0"/>
              <a:t>Цель взаимодействия - интеграция основного общего и дополнительного образования, способствующая развитию личности школьника в условиях общеобразовательного учреждения. </a:t>
            </a:r>
          </a:p>
          <a:p>
            <a:pPr lvl="0"/>
            <a:endParaRPr lang="ru-RU" b="1" dirty="0" smtClean="0"/>
          </a:p>
          <a:p>
            <a:pPr lvl="0"/>
            <a:r>
              <a:rPr lang="ru-RU" b="1" dirty="0" smtClean="0"/>
              <a:t>Под взаимодействием мы понимаем способ деятельности по совместному использованию информационных, инновационных, методических, кадровых ресурсов</a:t>
            </a:r>
          </a:p>
          <a:p>
            <a:pPr lvl="0"/>
            <a:r>
              <a:rPr lang="ru-RU" b="1" dirty="0" smtClean="0"/>
              <a:t>Эти ресурсы могут меняться в ходе взаимодействия.</a:t>
            </a:r>
          </a:p>
          <a:p>
            <a:pPr lvl="0"/>
            <a:endParaRPr lang="ru-RU" b="1" dirty="0" smtClean="0"/>
          </a:p>
          <a:p>
            <a:pPr lvl="0"/>
            <a:r>
              <a:rPr lang="ru-RU" b="1" dirty="0" smtClean="0"/>
              <a:t>Участник проявляет себя в нескольких аспектах: интерес, возможности, идея, деятельность, взаимодействие – и проигрывает свои возможные действия, принимает решения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Механизмы интеграции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96752"/>
            <a:ext cx="8424936" cy="36933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b="1" dirty="0" smtClean="0"/>
              <a:t>разработка и осуществление совместных программ и проектов, отдельных дел и акций, направленных на решение воспитательных задач; </a:t>
            </a:r>
          </a:p>
          <a:p>
            <a:pPr lvl="0"/>
            <a:endParaRPr lang="ru-RU" b="1" dirty="0" smtClean="0"/>
          </a:p>
          <a:p>
            <a:pPr lvl="0"/>
            <a:r>
              <a:rPr lang="ru-RU" b="1" dirty="0" smtClean="0"/>
              <a:t>кооперация ресурсов и обмен ресурсами (интеллектуальными, кадровыми, информационными, финансовыми, материально-техническими и др.);</a:t>
            </a:r>
          </a:p>
          <a:p>
            <a:pPr lvl="0"/>
            <a:endParaRPr lang="ru-RU" b="1" dirty="0" smtClean="0"/>
          </a:p>
          <a:p>
            <a:pPr lvl="0"/>
            <a:r>
              <a:rPr lang="ru-RU" b="1" dirty="0" smtClean="0"/>
              <a:t>предоставление услуг (консультативных, информационных, технических и др.); </a:t>
            </a:r>
          </a:p>
          <a:p>
            <a:pPr lvl="0"/>
            <a:endParaRPr lang="ru-RU" b="1" dirty="0" smtClean="0"/>
          </a:p>
          <a:p>
            <a:pPr lvl="0"/>
            <a:r>
              <a:rPr lang="ru-RU" b="1" dirty="0" err="1" smtClean="0"/>
              <a:t>взаимообучение</a:t>
            </a:r>
            <a:r>
              <a:rPr lang="ru-RU" b="1" dirty="0" smtClean="0"/>
              <a:t> специалистов, обмен передовым опытом; </a:t>
            </a:r>
          </a:p>
          <a:p>
            <a:pPr lvl="0"/>
            <a:r>
              <a:rPr lang="ru-RU" b="1" dirty="0" smtClean="0"/>
              <a:t>совместная экспертиза качества внеурочной деятельности.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209857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b="1" dirty="0" smtClean="0"/>
              <a:t>Интеграция основного и дополнительного образования обеспечивает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492896"/>
            <a:ext cx="7992888" cy="42473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 smtClean="0"/>
              <a:t>целостность всей образовательной системы школы со всем её многообразии;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определённую стабильность и постоянное развитие; 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сохранение определенного консерватизма системы и более активного использования инновационных педагогических идей, образовательных моделей, технологий; 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поддержку существующих школьных традиций и поиск новых путей      организации жизни ученического и педагогического коллективов;</a:t>
            </a:r>
          </a:p>
          <a:p>
            <a:pPr lvl="0"/>
            <a:endParaRPr lang="ru-RU" dirty="0" smtClean="0"/>
          </a:p>
          <a:p>
            <a:r>
              <a:rPr lang="ru-RU" dirty="0" smtClean="0"/>
              <a:t>сохранение лучших сил педагогического коллектива и приглашение новых людей, готовых работать с детьми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305521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Мероприятия  проводимые совместно с ДО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502</TotalTime>
  <Words>341</Words>
  <Application>Microsoft Office PowerPoint</Application>
  <PresentationFormat>Экран (4:3)</PresentationFormat>
  <Paragraphs>72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Яркая</vt:lpstr>
      <vt:lpstr>      </vt:lpstr>
      <vt:lpstr>Слайд 2</vt:lpstr>
      <vt:lpstr>Специфика основного и дополнительного образования</vt:lpstr>
      <vt:lpstr>Формы сотрудничества</vt:lpstr>
      <vt:lpstr>Система социального партнерства</vt:lpstr>
      <vt:lpstr>Технология взаимодействия</vt:lpstr>
      <vt:lpstr>Механизмы интеграции </vt:lpstr>
      <vt:lpstr>Интеграция основного и дополнительного образования обеспечивает  </vt:lpstr>
      <vt:lpstr>Мероприятия  проводимые совместно с ДО</vt:lpstr>
      <vt:lpstr>           Агитбригада          «Светофорчик»</vt:lpstr>
      <vt:lpstr>Дела агидбригады</vt:lpstr>
      <vt:lpstr>2. Иформационный вестник</vt:lpstr>
      <vt:lpstr>      Уважаемый водитель! От лица учеников нашей школы, просим Вас соблюдать скоростной режим во дворе нашей школы и парковать свои автомобили в отведенных для этого местах. Спасибо. Ученики ГБОУ СОШ 521</vt:lpstr>
      <vt:lpstr>3. Книга «Славный парень светофор»</vt:lpstr>
      <vt:lpstr>4.Памятка юного пешехода</vt:lpstr>
      <vt:lpstr>5. Родители</vt:lpstr>
      <vt:lpstr>6. Районная акция «Письмо водителю»</vt:lpstr>
      <vt:lpstr>Учитель ОБЖ высшей кв. категории Максимова М.И. ГБОУ СОШ №521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44</cp:revision>
  <dcterms:created xsi:type="dcterms:W3CDTF">2013-04-04T08:59:45Z</dcterms:created>
  <dcterms:modified xsi:type="dcterms:W3CDTF">2014-01-20T05:44:49Z</dcterms:modified>
</cp:coreProperties>
</file>