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77" r:id="rId4"/>
    <p:sldId id="275" r:id="rId5"/>
    <p:sldId id="276" r:id="rId6"/>
    <p:sldId id="281" r:id="rId7"/>
    <p:sldId id="278" r:id="rId8"/>
    <p:sldId id="279" r:id="rId9"/>
    <p:sldId id="280" r:id="rId10"/>
    <p:sldId id="286" r:id="rId11"/>
    <p:sldId id="295" r:id="rId12"/>
    <p:sldId id="296" r:id="rId13"/>
    <p:sldId id="285" r:id="rId14"/>
    <p:sldId id="273" r:id="rId15"/>
    <p:sldId id="282" r:id="rId16"/>
    <p:sldId id="283" r:id="rId17"/>
    <p:sldId id="284" r:id="rId18"/>
    <p:sldId id="274" r:id="rId19"/>
    <p:sldId id="287" r:id="rId20"/>
    <p:sldId id="288" r:id="rId21"/>
    <p:sldId id="289" r:id="rId22"/>
    <p:sldId id="290" r:id="rId23"/>
    <p:sldId id="291" r:id="rId24"/>
    <p:sldId id="271" r:id="rId25"/>
    <p:sldId id="292" r:id="rId26"/>
    <p:sldId id="293" r:id="rId27"/>
    <p:sldId id="294" r:id="rId28"/>
    <p:sldId id="265" r:id="rId29"/>
    <p:sldId id="266" r:id="rId30"/>
    <p:sldId id="262" r:id="rId31"/>
    <p:sldId id="257" r:id="rId32"/>
    <p:sldId id="259" r:id="rId33"/>
    <p:sldId id="260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52" d="100"/>
          <a:sy n="52" d="100"/>
        </p:scale>
        <p:origin x="-1219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389F36-F006-4C9C-86F9-28ACE00FE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A64C-2664-4AE6-A393-C01D6ACEE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7F0E-117A-4F11-8AC0-291E6719D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CD76D-4C0F-43BF-A930-14D70510A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DFB11-F800-4136-A69F-968C72B66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30761-3B77-449E-93B6-69C070379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B64D-B3D8-4369-9A19-5513C8B63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DF441-D0C4-4723-97EA-7C71ED721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7F96-3518-40D4-83F4-DB0FE0759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90990-3BE0-414D-BCA1-639A7D8D6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3690-BF1A-4137-BD88-E1BB82E59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A73E3502-3459-4212-ABF9-A77B995CB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8153400" cy="15557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Найдите предложение с пунктуационной ошибкой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Листья, упав под ноги, образовали круг.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Высоко в горы вполз уж и лёг там в сыром ущелье, свернувшись в узел, и глядя в море.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Гром, поворачивая в саду, скатился за гумно.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Читая, дедушка поёт себе под нос.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931988"/>
          </a:xfrm>
        </p:spPr>
        <p:txBody>
          <a:bodyPr/>
          <a:lstStyle/>
          <a:p>
            <a:pPr marL="416052" eaLnBrk="1" hangingPunct="1">
              <a:defRPr/>
            </a:pPr>
            <a:r>
              <a:rPr lang="ru-RU" sz="3200" dirty="0" smtClean="0"/>
              <a:t>Найдите продолжение предложения: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деепричастий нет… и …. 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2200" y="2286000"/>
            <a:ext cx="6324600" cy="3844925"/>
          </a:xfrm>
        </p:spPr>
        <p:txBody>
          <a:bodyPr/>
          <a:lstStyle/>
          <a:p>
            <a:pPr marL="416052" eaLnBrk="1" hangingPunct="1">
              <a:buFont typeface="+mj-lt"/>
              <a:buAutoNum type="arabicParenR"/>
              <a:defRPr/>
            </a:pPr>
            <a:r>
              <a:rPr lang="ru-RU" sz="4400" dirty="0" smtClean="0"/>
              <a:t> Краткой формы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sz="4400" dirty="0" smtClean="0"/>
              <a:t> Возвратности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sz="4400" dirty="0" smtClean="0"/>
              <a:t> Рода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sz="4400" dirty="0" smtClean="0"/>
              <a:t> Вида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Найдите деепричастие совершенного вида</a:t>
            </a: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828800"/>
            <a:ext cx="6705600" cy="43021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4400" b="1" dirty="0" smtClean="0"/>
              <a:t>Ненавидя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4400" b="1" dirty="0" smtClean="0"/>
              <a:t>Решившись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4400" b="1" dirty="0" smtClean="0"/>
              <a:t>Продолжая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4400" b="1" dirty="0" smtClean="0"/>
              <a:t>Умываясь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Найдите деепричастие несовершенного вида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7000" y="1828800"/>
            <a:ext cx="6019800" cy="4302125"/>
          </a:xfrm>
        </p:spPr>
        <p:txBody>
          <a:bodyPr/>
          <a:lstStyle/>
          <a:p>
            <a:pPr eaLnBrk="1" hangingPunct="1">
              <a:buFontTx/>
              <a:buAutoNum type="arabicPeriod"/>
              <a:defRPr/>
            </a:pPr>
            <a:r>
              <a:rPr lang="ru-RU" sz="4800" dirty="0" smtClean="0"/>
              <a:t>Игравший </a:t>
            </a:r>
          </a:p>
          <a:p>
            <a:pPr eaLnBrk="1" hangingPunct="1">
              <a:buFontTx/>
              <a:buAutoNum type="arabicPeriod"/>
              <a:defRPr/>
            </a:pPr>
            <a:r>
              <a:rPr lang="ru-RU" sz="4800" dirty="0" smtClean="0"/>
              <a:t>Играя</a:t>
            </a:r>
          </a:p>
          <a:p>
            <a:pPr eaLnBrk="1" hangingPunct="1">
              <a:buFontTx/>
              <a:buAutoNum type="arabicPeriod"/>
              <a:defRPr/>
            </a:pPr>
            <a:r>
              <a:rPr lang="ru-RU" sz="4800" dirty="0" smtClean="0"/>
              <a:t>Играющий</a:t>
            </a:r>
          </a:p>
          <a:p>
            <a:pPr eaLnBrk="1" hangingPunct="1">
              <a:buFontTx/>
              <a:buAutoNum type="arabicPeriod"/>
              <a:defRPr/>
            </a:pPr>
            <a:r>
              <a:rPr lang="ru-RU" sz="4800" dirty="0" smtClean="0"/>
              <a:t>Играл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382000" cy="20843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/>
              <a:t>В каком ряду все деепричастия совершенного вида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pPr marL="416052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sz="4400" dirty="0" smtClean="0"/>
              <a:t> согнувшись, испекши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sz="4400" dirty="0" smtClean="0"/>
              <a:t> откликаясь, держа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sz="4400" dirty="0" smtClean="0"/>
              <a:t> посвистывая, черпая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sz="4400" dirty="0" smtClean="0"/>
              <a:t> дожидаясь, прищурившись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>
          <a:xfrm>
            <a:off x="1752600" y="1905000"/>
            <a:ext cx="6629400" cy="3657600"/>
          </a:xfrm>
        </p:spPr>
        <p:txBody>
          <a:bodyPr>
            <a:normAutofit/>
          </a:bodyPr>
          <a:lstStyle/>
          <a:p>
            <a:pPr marL="587502" indent="-514350" eaLnBrk="1" hangingPunct="1">
              <a:defRPr/>
            </a:pPr>
            <a:endParaRPr lang="ru-RU" sz="1400" dirty="0" smtClean="0"/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говоря, задумавши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ворча, перебежав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стуча, замыслив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напевая, выдумывая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631825"/>
            <a:ext cx="8229600" cy="12017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Определите ряд, в котором указаны деепричастия несовершенного вида</a:t>
            </a:r>
            <a:endParaRPr lang="ru-RU" sz="3600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53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Найди предложение с ошибкой </a:t>
            </a:r>
            <a:br>
              <a:rPr lang="ru-RU" sz="3200" dirty="0" smtClean="0"/>
            </a:br>
            <a:r>
              <a:rPr lang="ru-RU" sz="3200" dirty="0" smtClean="0"/>
              <a:t>в употреблении деепричастного оборота</a:t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38400"/>
            <a:ext cx="7924800" cy="4038600"/>
          </a:xfrm>
        </p:spPr>
        <p:txBody>
          <a:bodyPr/>
          <a:lstStyle/>
          <a:p>
            <a:pPr marL="416052" indent="-342900" eaLnBrk="1" hangingPunct="1">
              <a:buFont typeface="+mj-lt"/>
              <a:buAutoNum type="arabicParenR"/>
              <a:defRPr/>
            </a:pPr>
            <a:r>
              <a:rPr lang="ru-RU" sz="3200" dirty="0" smtClean="0"/>
              <a:t>Раскинув крылья, ястребы парили в воздухе.</a:t>
            </a:r>
          </a:p>
          <a:p>
            <a:pPr marL="416052" indent="-342900" eaLnBrk="1" hangingPunct="1">
              <a:buFont typeface="+mj-lt"/>
              <a:buAutoNum type="arabicParenR"/>
              <a:defRPr/>
            </a:pPr>
            <a:r>
              <a:rPr lang="ru-RU" sz="3200" dirty="0" smtClean="0"/>
              <a:t>Сердито воя, дует холодный осенний ветер.</a:t>
            </a:r>
          </a:p>
          <a:p>
            <a:pPr marL="416052" indent="-342900" eaLnBrk="1" hangingPunct="1">
              <a:buFont typeface="+mj-lt"/>
              <a:buAutoNum type="arabicParenR"/>
              <a:defRPr/>
            </a:pPr>
            <a:r>
              <a:rPr lang="ru-RU" sz="3200" dirty="0" smtClean="0"/>
              <a:t>Не размышляя над ошибками, экзамены были сданы.</a:t>
            </a:r>
          </a:p>
          <a:p>
            <a:pPr marL="416052" indent="-342900" eaLnBrk="1" hangingPunct="1">
              <a:buFont typeface="+mj-lt"/>
              <a:buAutoNum type="arabicParenR"/>
              <a:defRPr/>
            </a:pPr>
            <a:r>
              <a:rPr lang="ru-RU" sz="3200" dirty="0" smtClean="0"/>
              <a:t>Сверкнув в  вышине, молния рассекла майское небо.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20574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В каких словах частица НЕ с деепричастием пишется раздельно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286000"/>
            <a:ext cx="7772400" cy="3124200"/>
          </a:xfrm>
        </p:spPr>
        <p:txBody>
          <a:bodyPr/>
          <a:lstStyle/>
          <a:p>
            <a:pPr marL="416052" indent="-342900" eaLnBrk="1" hangingPunct="1">
              <a:buFont typeface="+mj-lt"/>
              <a:buAutoNum type="arabicParenR"/>
              <a:defRPr/>
            </a:pPr>
            <a:r>
              <a:rPr lang="ru-RU" sz="4000" dirty="0" smtClean="0"/>
              <a:t> (не)задумывая,(не)</a:t>
            </a:r>
            <a:r>
              <a:rPr lang="ru-RU" sz="4000" dirty="0" err="1" smtClean="0"/>
              <a:t>навидеть</a:t>
            </a:r>
            <a:endParaRPr lang="ru-RU" sz="4000" dirty="0" smtClean="0"/>
          </a:p>
          <a:p>
            <a:pPr marL="416052" indent="-342900" eaLnBrk="1" hangingPunct="1">
              <a:buFont typeface="+mj-lt"/>
              <a:buAutoNum type="arabicParenR"/>
              <a:defRPr/>
            </a:pPr>
            <a:r>
              <a:rPr lang="ru-RU" sz="4000" dirty="0" smtClean="0"/>
              <a:t> (не)освещать,(не)собирать</a:t>
            </a:r>
          </a:p>
          <a:p>
            <a:pPr marL="416052" indent="-342900" eaLnBrk="1" hangingPunct="1">
              <a:buFont typeface="+mj-lt"/>
              <a:buAutoNum type="arabicParenR"/>
              <a:defRPr/>
            </a:pPr>
            <a:r>
              <a:rPr lang="ru-RU" sz="4000" dirty="0" smtClean="0"/>
              <a:t> (не)заклеив,(не)вырастив</a:t>
            </a:r>
          </a:p>
          <a:p>
            <a:pPr marL="416052" indent="-342900" eaLnBrk="1" hangingPunct="1">
              <a:buFont typeface="+mj-lt"/>
              <a:buAutoNum type="arabicParenR"/>
              <a:defRPr/>
            </a:pPr>
            <a:r>
              <a:rPr lang="ru-RU" sz="4000" dirty="0" smtClean="0"/>
              <a:t> (не)пошел,(не)увидев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Найди предложение с ошибкой в употреблении деепричастного оборота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16052" eaLnBrk="1" hangingPunct="1">
              <a:buFont typeface="+mj-lt"/>
              <a:buAutoNum type="arabicParenR"/>
              <a:defRPr/>
            </a:pPr>
            <a:r>
              <a:rPr lang="ru-RU" dirty="0" smtClean="0"/>
              <a:t>Даже заметив человека, заяц не спешит уходить.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dirty="0" smtClean="0"/>
              <a:t>Рисуя пейзаж, у художника был задумчивый вид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dirty="0" smtClean="0"/>
              <a:t>Заметив меня, гусь пригнул шею к траве и двинулся мне навстречу</a:t>
            </a:r>
          </a:p>
          <a:p>
            <a:pPr marL="416052" eaLnBrk="1" hangingPunct="1">
              <a:buFont typeface="+mj-lt"/>
              <a:buAutoNum type="arabicParenR"/>
              <a:defRPr/>
            </a:pPr>
            <a:r>
              <a:rPr lang="ru-RU" dirty="0" smtClean="0"/>
              <a:t>Прячась в высоких зарослях камыша и осоки, тихо струится живой лесной ручеек.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398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месте каких цифр должны быть запятые?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>
            <a:normAutofit lnSpcReduction="10000"/>
          </a:bodyPr>
          <a:lstStyle/>
          <a:p>
            <a:pPr marL="416052"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   Кот (1) удобно (2) устроившись на диване (3) безмятежно спал.</a:t>
            </a:r>
            <a:br>
              <a:rPr lang="ru-RU" sz="4000" dirty="0" smtClean="0"/>
            </a:br>
            <a:endParaRPr lang="ru-RU" sz="4000" dirty="0" smtClean="0"/>
          </a:p>
          <a:p>
            <a:pPr marL="416052"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  1). 1, 2, 3</a:t>
            </a:r>
            <a:br>
              <a:rPr lang="ru-RU" sz="4000" dirty="0" smtClean="0"/>
            </a:br>
            <a:r>
              <a:rPr lang="ru-RU" sz="4000" dirty="0" smtClean="0"/>
              <a:t>2). 2, 3</a:t>
            </a:r>
            <a:br>
              <a:rPr lang="ru-RU" sz="4000" dirty="0" smtClean="0"/>
            </a:br>
            <a:r>
              <a:rPr lang="ru-RU" sz="4000" dirty="0" smtClean="0"/>
              <a:t>3). 3</a:t>
            </a:r>
            <a:br>
              <a:rPr lang="ru-RU" sz="4000" dirty="0" smtClean="0"/>
            </a:br>
            <a:r>
              <a:rPr lang="ru-RU" sz="4000" dirty="0" smtClean="0"/>
              <a:t>4).1, 3</a:t>
            </a:r>
          </a:p>
          <a:p>
            <a:pPr marL="416052" eaLnBrk="1" hangingPunct="1">
              <a:defRPr/>
            </a:pPr>
            <a:endParaRPr lang="ru-RU" sz="4000" dirty="0" smtClean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На месте каких цифр должны быть запятые?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2057400"/>
            <a:ext cx="7924800" cy="4073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dirty="0" smtClean="0"/>
              <a:t>   Бросив поводья(1) и (2) опустив голову (3) на грудь (4) я ехал еще долго.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1, 2, 3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1, 2, 3, 4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4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1, 2, 4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Среди указанных слов найдите деепричастие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286000"/>
            <a:ext cx="5791200" cy="3389313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z="4400" dirty="0" smtClean="0"/>
              <a:t>1.Рассказав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4400" dirty="0" smtClean="0"/>
              <a:t>2.Рассказал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4400" dirty="0" smtClean="0"/>
              <a:t>3.Рассказавший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4400" dirty="0" smtClean="0"/>
              <a:t>4.Расскажет</a:t>
            </a:r>
          </a:p>
          <a:p>
            <a:pPr marL="609600" indent="-609600" eaLnBrk="1" hangingPunct="1">
              <a:buFontTx/>
              <a:buNone/>
              <a:defRPr/>
            </a:pPr>
            <a:endParaRPr lang="ru-RU" sz="3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Выберите правильное продолжение предложения</a:t>
            </a:r>
            <a:r>
              <a:rPr lang="ru-RU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dirty="0" smtClean="0"/>
              <a:t>    </a:t>
            </a:r>
            <a:r>
              <a:rPr lang="ru-RU" sz="4000" i="1" dirty="0" smtClean="0">
                <a:solidFill>
                  <a:srgbClr val="FF0000"/>
                </a:solidFill>
              </a:rPr>
              <a:t>Работая над сочинением,….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4000" i="1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Сначала составляются тезисы.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Вы не должны отвлекаться.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Вас не должно ничто отвлекать.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Вам нужны будут дополнительные материалы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Выберите правильное продолжение предложения: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3600" i="1" dirty="0" smtClean="0">
                <a:solidFill>
                  <a:srgbClr val="FF0000"/>
                </a:solidFill>
              </a:rPr>
              <a:t>Записывая математическое выражение,….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i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Вы должны использовать только натуральные числа.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Мною была допущена ошибка.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Должны соблюдаться определенные правила.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Требуется внимание.</a:t>
            </a:r>
            <a:endParaRPr lang="ru-RU" sz="3600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Выберите правильное продолжение предложения: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225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i="1" dirty="0" smtClean="0">
                <a:solidFill>
                  <a:srgbClr val="FF0000"/>
                </a:solidFill>
              </a:rPr>
              <a:t>Отправляя телеграмму, 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4000" i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Требуется указать обратный адрес.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Обязательно укажите обратный адрес.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Без обратного адреса ее не примут.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Мне не хватило денег.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3985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Выберите правильное продолжение предложения: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i="1" dirty="0" smtClean="0">
                <a:solidFill>
                  <a:srgbClr val="FF0000"/>
                </a:solidFill>
              </a:rPr>
              <a:t>Услышав длинный гудок, 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4000" i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4000" dirty="0" smtClean="0"/>
              <a:t>После этого набрали номер.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4000" dirty="0" smtClean="0"/>
              <a:t>Я набрал номер абонента.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4000" dirty="0" smtClean="0"/>
              <a:t>Набирается номер абонента.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4000" dirty="0" smtClean="0"/>
              <a:t>Значит, линия свободна.</a:t>
            </a:r>
            <a:endParaRPr lang="ru-RU" sz="4000"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5943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dirty="0" smtClean="0"/>
              <a:t>В каком случае НЕ пишется раздельно: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4800" dirty="0" smtClean="0"/>
              <a:t>(не)</a:t>
            </a:r>
            <a:r>
              <a:rPr lang="ru-RU" sz="4800" dirty="0" err="1" smtClean="0"/>
              <a:t>годуя</a:t>
            </a:r>
            <a:endParaRPr lang="ru-RU" sz="48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4800" dirty="0" smtClean="0"/>
              <a:t>(не)</a:t>
            </a:r>
            <a:r>
              <a:rPr lang="ru-RU" sz="4800" dirty="0" err="1" smtClean="0"/>
              <a:t>доумевающий</a:t>
            </a:r>
            <a:endParaRPr lang="ru-RU" sz="48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4800" dirty="0" smtClean="0"/>
              <a:t>(не)спеша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4800" dirty="0" smtClean="0"/>
              <a:t>(не)закрытое окно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 каком случае НЕ пишется раздельно: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0" y="2057400"/>
            <a:ext cx="6400800" cy="40735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4800" dirty="0" smtClean="0"/>
              <a:t>(не)</a:t>
            </a:r>
            <a:r>
              <a:rPr lang="ru-RU" sz="4800" dirty="0" err="1" smtClean="0"/>
              <a:t>взлюбив</a:t>
            </a:r>
            <a:endParaRPr lang="ru-RU" sz="48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4800" dirty="0" smtClean="0"/>
              <a:t>(не)красивый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4800" dirty="0" smtClean="0"/>
              <a:t>(не)</a:t>
            </a:r>
            <a:r>
              <a:rPr lang="ru-RU" sz="4800" dirty="0" err="1" smtClean="0"/>
              <a:t>доумевая</a:t>
            </a:r>
            <a:endParaRPr lang="ru-RU" sz="48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4800" dirty="0" smtClean="0"/>
              <a:t>(не)разрешая</a:t>
            </a:r>
          </a:p>
          <a:p>
            <a:pPr eaLnBrk="1" hangingPunct="1">
              <a:defRPr/>
            </a:pPr>
            <a:endParaRPr lang="ru-RU" sz="4800" dirty="0" smtClean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Укажите правильное утверждение: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4000" dirty="0" smtClean="0"/>
              <a:t>В предложении деепричастие является обстоятельством.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4000" dirty="0" smtClean="0"/>
              <a:t>Деепричастие причастно к наречию и прилагательному.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4000" dirty="0" smtClean="0"/>
              <a:t>Деепричастие с НЕ пишется слитно.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4000" dirty="0" smtClean="0"/>
              <a:t>У деепричастия не бывает зависимых слов.</a:t>
            </a:r>
            <a:endParaRPr lang="ru-RU" sz="4000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Укажите правильное утверждение: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7244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Деепричастие причастно к наречию и прилагательному.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У деепричастия не бывает зависимых слов.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Деепричастие с зависимыми словами называют деепричастным оборотом.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/>
              <a:t>Деепричастия несовершенного вида образуются с помощью суффикса</a:t>
            </a: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dirty="0" smtClean="0"/>
              <a:t>    -вши.</a:t>
            </a:r>
            <a:endParaRPr lang="ru-RU" sz="3600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763000" cy="3352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Расставьте знаки препинания в предложении: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Ночью(1)в полях под напевы метели(2)дремлют(3)качаясь(4)березки и ели.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62400" y="3733800"/>
            <a:ext cx="3429000" cy="2667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dirty="0" smtClean="0"/>
              <a:t>1,2,3,4.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dirty="0" smtClean="0"/>
              <a:t>3,4.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dirty="0" smtClean="0"/>
              <a:t> 1,2.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dirty="0" smtClean="0"/>
              <a:t> 2,3.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34400" cy="41148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/>
              <a:t>Найдите предложение с одиночным деепричастием: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/>
              <a:t>1) Над рекой, наклонясь, что-то шепчет камыш.</a:t>
            </a:r>
            <a:br>
              <a:rPr lang="ru-RU" sz="2800" dirty="0" smtClean="0"/>
            </a:br>
            <a:r>
              <a:rPr lang="ru-RU" sz="2800" dirty="0" smtClean="0"/>
              <a:t>2) Встав рано утром, все пошли на рыбалку. </a:t>
            </a:r>
            <a:br>
              <a:rPr lang="ru-RU" sz="2800" dirty="0" smtClean="0"/>
            </a:br>
            <a:r>
              <a:rPr lang="ru-RU" sz="2800" dirty="0" smtClean="0"/>
              <a:t>3) Вьется речка небольшая, средь полей и рощ петляя.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0" y="3962400"/>
            <a:ext cx="5035550" cy="2514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1.  2,3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2.  3</a:t>
            </a:r>
          </a:p>
          <a:p>
            <a:pPr marL="514350" indent="-514350" eaLnBrk="1" hangingPunct="1">
              <a:buFont typeface="Wingdings" pitchFamily="2" charset="2"/>
              <a:buAutoNum type="arabicPeriod" startAt="3"/>
              <a:defRPr/>
            </a:pPr>
            <a:r>
              <a:rPr lang="ru-RU" b="1" dirty="0" smtClean="0"/>
              <a:t>1</a:t>
            </a:r>
          </a:p>
          <a:p>
            <a:pPr marL="514350" indent="-514350" eaLnBrk="1" hangingPunct="1">
              <a:buFont typeface="Wingdings" pitchFamily="2" charset="2"/>
              <a:buAutoNum type="arabicPeriod" startAt="3"/>
              <a:defRPr/>
            </a:pPr>
            <a:r>
              <a:rPr lang="ru-RU" b="1" dirty="0" smtClean="0"/>
              <a:t>1,2</a:t>
            </a:r>
          </a:p>
          <a:p>
            <a:pPr marL="514350" indent="-514350" eaLnBrk="1" hangingPunct="1">
              <a:buFont typeface="Wingdings" pitchFamily="2" charset="2"/>
              <a:buAutoNum type="arabicPeriod" startAt="3"/>
              <a:defRPr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Среди указанных слов найдите деепричастие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2200" y="1828800"/>
            <a:ext cx="6437313" cy="4343400"/>
          </a:xfrm>
        </p:spPr>
        <p:txBody>
          <a:bodyPr/>
          <a:lstStyle/>
          <a:p>
            <a:pPr eaLnBrk="1" hangingPunct="1">
              <a:defRPr/>
            </a:pPr>
            <a:endParaRPr lang="ru-RU" dirty="0">
              <a:solidFill>
                <a:srgbClr val="C0000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Задумавший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Задумали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Задумавши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Задуманный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84785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ru-RU" sz="4000" smtClean="0"/>
              <a:t>Найдите предложение где не правильно проставлены запятые?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smtClean="0"/>
              <a:t>Дельфины, опускаясь на большую глубину и быстро возвращаясь на поверхность, не страдают кессонной болезнью.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smtClean="0"/>
              <a:t>Неожиданно кончился лес, и, распахнувшись до дальнего синего неба, ударила в глаза росистая яркость лугов.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smtClean="0"/>
              <a:t> Солнце, склонялось к западу и косыми лучами скользя по не обозримым громадам снегов, одевало их бриллиантовой корою.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2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Какие признаки сохранились у деепричастий от глагола?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6934200" cy="40735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400" dirty="0" smtClean="0"/>
              <a:t>Неизменяемость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400" dirty="0" smtClean="0"/>
              <a:t>Синтаксическая роль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400" dirty="0" smtClean="0"/>
              <a:t>Вид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400" dirty="0" smtClean="0"/>
              <a:t>Зависит от сказуемого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В какой строке НЕ с деепричастием употреблено неверно?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6934200" cy="43783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400" dirty="0" smtClean="0"/>
              <a:t>Не </a:t>
            </a:r>
            <a:r>
              <a:rPr lang="ru-RU" sz="4400" dirty="0" err="1" smtClean="0"/>
              <a:t>доумевая</a:t>
            </a:r>
            <a:r>
              <a:rPr lang="ru-RU" sz="4400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400" dirty="0" smtClean="0"/>
              <a:t>Не читая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400" dirty="0" smtClean="0"/>
              <a:t>Не зная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400" dirty="0" smtClean="0"/>
              <a:t>Ненавидевши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985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В каком предложении использовано одиночное деепричастие?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(знаки препинания не расставлены)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49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Ястреб летая разглядывает свою добычу.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Петя  совершенно не задумываясь убегал от собаки.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Учитывая финансовый кризис директор приостановил переговоры.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>
                <a:effectLst/>
              </a:rPr>
              <a:t>Проснувшись поутру  я увидел своё одеяло на полу.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 Найдите в предложении пунктуационную ошибку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563" cy="41878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    1. Маленький медвежонок, достигнув глубого места реки, и не решаясь идти дальше, остановился и жалобно рявкнул.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2. Ночью в полях под напевы метели дремлют качаясь берёзки и ели.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  3. Я лежал, на диване устремив глаза в потолок</a:t>
            </a:r>
            <a:r>
              <a:rPr lang="ru-RU" sz="2000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000" dirty="0"/>
              <a:t> </a:t>
            </a:r>
            <a:r>
              <a:rPr lang="ru-RU" sz="2000" dirty="0" smtClean="0"/>
              <a:t>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905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Отметьте строчку, в которой указаны суффиксы деепричастия?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0" y="2133600"/>
            <a:ext cx="5980113" cy="34623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4000" dirty="0" smtClean="0"/>
              <a:t>1. -в, -вши, -</a:t>
            </a:r>
            <a:r>
              <a:rPr lang="ru-RU" sz="4000" dirty="0" err="1" smtClean="0"/>
              <a:t>ащ</a:t>
            </a:r>
            <a:r>
              <a:rPr lang="ru-RU" sz="4000" dirty="0" smtClean="0"/>
              <a:t>-, -ем-.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   2. –</a:t>
            </a:r>
            <a:r>
              <a:rPr lang="ru-RU" sz="4000" dirty="0" err="1" smtClean="0"/>
              <a:t>вш</a:t>
            </a:r>
            <a:r>
              <a:rPr lang="ru-RU" sz="4000" dirty="0" smtClean="0"/>
              <a:t>-, -а, -учи, -</a:t>
            </a:r>
            <a:r>
              <a:rPr lang="ru-RU" sz="4000" dirty="0" err="1" smtClean="0"/>
              <a:t>ши</a:t>
            </a:r>
            <a:r>
              <a:rPr lang="ru-RU" sz="4000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4000" dirty="0"/>
              <a:t> </a:t>
            </a:r>
            <a:r>
              <a:rPr lang="ru-RU" sz="4000" dirty="0" smtClean="0"/>
              <a:t>  3. –</a:t>
            </a:r>
            <a:r>
              <a:rPr lang="ru-RU" sz="4000" dirty="0" err="1" smtClean="0"/>
              <a:t>ущ</a:t>
            </a:r>
            <a:r>
              <a:rPr lang="ru-RU" sz="4000" dirty="0" smtClean="0"/>
              <a:t>-, -</a:t>
            </a:r>
            <a:r>
              <a:rPr lang="ru-RU" sz="4000" dirty="0" err="1" smtClean="0"/>
              <a:t>ющ</a:t>
            </a:r>
            <a:r>
              <a:rPr lang="ru-RU" sz="4000" dirty="0" smtClean="0"/>
              <a:t>-, -</a:t>
            </a:r>
            <a:r>
              <a:rPr lang="ru-RU" sz="4000" dirty="0" err="1" smtClean="0"/>
              <a:t>ючи</a:t>
            </a:r>
            <a:r>
              <a:rPr lang="ru-RU" sz="4000" dirty="0" smtClean="0"/>
              <a:t>, -я.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4000" dirty="0"/>
              <a:t> </a:t>
            </a:r>
            <a:r>
              <a:rPr lang="ru-RU" sz="4000" dirty="0" smtClean="0"/>
              <a:t>  4. -в, -</a:t>
            </a:r>
            <a:r>
              <a:rPr lang="ru-RU" sz="4000" dirty="0" err="1" smtClean="0"/>
              <a:t>вш</a:t>
            </a:r>
            <a:r>
              <a:rPr lang="ru-RU" sz="4000" dirty="0" smtClean="0"/>
              <a:t>-, -</a:t>
            </a:r>
            <a:r>
              <a:rPr lang="ru-RU" sz="4000" dirty="0" err="1" smtClean="0"/>
              <a:t>ючи</a:t>
            </a:r>
            <a:r>
              <a:rPr lang="ru-RU" sz="4000" dirty="0" smtClean="0"/>
              <a:t>, -</a:t>
            </a:r>
            <a:r>
              <a:rPr lang="ru-RU" sz="4000" dirty="0" err="1" smtClean="0"/>
              <a:t>ом</a:t>
            </a:r>
            <a:r>
              <a:rPr lang="ru-RU" sz="4000" dirty="0" smtClean="0"/>
              <a:t>-.</a:t>
            </a:r>
            <a:endParaRPr lang="ru-R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8557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Отметьте строчку, в которой указаны суффиксы деепричастия?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-</a:t>
            </a:r>
            <a:r>
              <a:rPr lang="ru-RU" sz="4400" dirty="0" err="1" smtClean="0"/>
              <a:t>ущ-,-ащ-,-вш-,-нн-,-ем</a:t>
            </a:r>
            <a:r>
              <a:rPr lang="ru-RU" sz="4400" dirty="0" smtClean="0"/>
              <a:t>-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-</a:t>
            </a:r>
            <a:r>
              <a:rPr lang="ru-RU" sz="4400" dirty="0" err="1" smtClean="0"/>
              <a:t>а,-я,-вш</a:t>
            </a:r>
            <a:r>
              <a:rPr lang="ru-RU" sz="4400" dirty="0" smtClean="0"/>
              <a:t>-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-</a:t>
            </a:r>
            <a:r>
              <a:rPr lang="ru-RU" sz="4400" dirty="0" err="1" smtClean="0"/>
              <a:t>ова-,-ева-,-нн-,-н</a:t>
            </a:r>
            <a:r>
              <a:rPr lang="ru-RU" sz="4400" dirty="0" smtClean="0"/>
              <a:t>-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-</a:t>
            </a:r>
            <a:r>
              <a:rPr lang="ru-RU" sz="4400" dirty="0" err="1" smtClean="0"/>
              <a:t>вши,-ши,-а,-я,-в</a:t>
            </a:r>
            <a:endParaRPr lang="ru-RU" sz="4400" dirty="0" smtClean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17033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Что обозначает деепричастие?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3600" dirty="0" smtClean="0"/>
              <a:t>признак предмета по действию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3600" dirty="0" smtClean="0"/>
              <a:t>добавочное действие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3600" dirty="0" smtClean="0"/>
              <a:t>признак предмета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3600" dirty="0" smtClean="0"/>
              <a:t>признаки признаков или признаки действий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На какие вопросы отвечает деепричастие?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30725"/>
          </a:xfrm>
        </p:spPr>
        <p:txBody>
          <a:bodyPr/>
          <a:lstStyle/>
          <a:p>
            <a:pPr marL="587502" indent="-514350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000" dirty="0" smtClean="0"/>
              <a:t>что делать? что сделать?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000" dirty="0" smtClean="0"/>
              <a:t>какой? чей?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000" dirty="0" smtClean="0"/>
              <a:t>что сделав? как? что делая?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000" dirty="0" smtClean="0"/>
              <a:t>как? где? когда?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 предложении деепричастие является: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905000"/>
            <a:ext cx="6934200" cy="4225925"/>
          </a:xfrm>
        </p:spPr>
        <p:txBody>
          <a:bodyPr/>
          <a:lstStyle/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дополнением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определением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обстоятельством</a:t>
            </a:r>
          </a:p>
          <a:p>
            <a:pPr marL="587502" indent="-514350" eaLnBrk="1" hangingPunct="1">
              <a:buFont typeface="+mj-lt"/>
              <a:buAutoNum type="arabicParenR"/>
              <a:defRPr/>
            </a:pPr>
            <a:r>
              <a:rPr lang="ru-RU" sz="4400" dirty="0" smtClean="0"/>
              <a:t>подлежащим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188</TotalTime>
  <Words>939</Words>
  <Application>Microsoft Office PowerPoint</Application>
  <PresentationFormat>Экран (4:3)</PresentationFormat>
  <Paragraphs>182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Wingdings</vt:lpstr>
      <vt:lpstr>Calibri</vt:lpstr>
      <vt:lpstr>Орбита</vt:lpstr>
      <vt:lpstr>Найдите предложение с пунктуационной ошибкой</vt:lpstr>
      <vt:lpstr>Среди указанных слов найдите деепричастие</vt:lpstr>
      <vt:lpstr>Среди указанных слов найдите деепричастие</vt:lpstr>
      <vt:lpstr> Найдите в предложении пунктуационную ошибку: </vt:lpstr>
      <vt:lpstr>Отметьте строчку, в которой указаны суффиксы деепричастия? </vt:lpstr>
      <vt:lpstr>Отметьте строчку, в которой указаны суффиксы деепричастия?</vt:lpstr>
      <vt:lpstr>Что обозначает деепричастие? </vt:lpstr>
      <vt:lpstr>На какие вопросы отвечает деепричастие?</vt:lpstr>
      <vt:lpstr>В предложении деепричастие является: </vt:lpstr>
      <vt:lpstr>Найдите продолжение предложения: У деепричастий нет… и …. . </vt:lpstr>
      <vt:lpstr>Найдите деепричастие совершенного вида</vt:lpstr>
      <vt:lpstr>Найдите деепричастие несовершенного вида</vt:lpstr>
      <vt:lpstr>В каком ряду все деепричастия совершенного вида</vt:lpstr>
      <vt:lpstr> </vt:lpstr>
      <vt:lpstr>Найди предложение с ошибкой  в употреблении деепричастного оборота </vt:lpstr>
      <vt:lpstr>В каких словах частица НЕ с деепричастием пишется раздельно</vt:lpstr>
      <vt:lpstr>Найди предложение с ошибкой в употреблении деепричастного оборота</vt:lpstr>
      <vt:lpstr>   На месте каких цифр должны быть запятые?    </vt:lpstr>
      <vt:lpstr>На месте каких цифр должны быть запятые?</vt:lpstr>
      <vt:lpstr>Выберите правильное продолжение предложения:</vt:lpstr>
      <vt:lpstr>Выберите правильное продолжение предложения:</vt:lpstr>
      <vt:lpstr>Выберите правильное продолжение предложения:</vt:lpstr>
      <vt:lpstr>Выберите правильное продолжение предложения:</vt:lpstr>
      <vt:lpstr>Слайд 24</vt:lpstr>
      <vt:lpstr>В каком случае НЕ пишется раздельно: </vt:lpstr>
      <vt:lpstr>Укажите правильное утверждение:</vt:lpstr>
      <vt:lpstr>Укажите правильное утверждение:</vt:lpstr>
      <vt:lpstr>Расставьте знаки препинания в предложении:  Ночью(1)в полях под напевы метели(2)дремлют(3)качаясь(4)березки и ели.</vt:lpstr>
      <vt:lpstr>Найдите предложение с одиночным деепричастием:  1) Над рекой, наклонясь, что-то шепчет камыш. 2) Встав рано утром, все пошли на рыбалку.  3) Вьется речка небольшая, средь полей и рощ петляя.</vt:lpstr>
      <vt:lpstr>Найдите предложение где не правильно проставлены запятые?</vt:lpstr>
      <vt:lpstr>Какие признаки сохранились у деепричастий от глагола?</vt:lpstr>
      <vt:lpstr>В какой строке НЕ с деепричастием употреблено неверно?</vt:lpstr>
      <vt:lpstr>В каком предложении использовано одиночное деепричастие?  (знаки препинания не расставлены)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галина</dc:creator>
  <cp:lastModifiedBy>MM7</cp:lastModifiedBy>
  <cp:revision>11</cp:revision>
  <cp:lastPrinted>1601-01-01T00:00:00Z</cp:lastPrinted>
  <dcterms:created xsi:type="dcterms:W3CDTF">1601-01-01T00:00:00Z</dcterms:created>
  <dcterms:modified xsi:type="dcterms:W3CDTF">2011-03-03T17:37:13Z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