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Lst>
  <p:sldSz cx="9144000" cy="6858000" type="screen4x3"/>
  <p:notesSz cx="6858000" cy="9144000"/>
  <p:defaultTextStyle>
    <a:defPPr>
      <a:defRPr lang="ru-RU"/>
    </a:defPPr>
    <a:lvl1pPr algn="l" rtl="0" fontAlgn="base">
      <a:spcBef>
        <a:spcPct val="20000"/>
      </a:spcBef>
      <a:spcAft>
        <a:spcPct val="0"/>
      </a:spcAft>
      <a:buClr>
        <a:schemeClr val="hlink"/>
      </a:buClr>
      <a:buSzPct val="70000"/>
      <a:buFont typeface="Wingdings" pitchFamily="2" charset="2"/>
      <a:defRPr sz="2000" kern="1200">
        <a:solidFill>
          <a:schemeClr val="tx1"/>
        </a:solidFill>
        <a:latin typeface="Tahoma" pitchFamily="34" charset="0"/>
        <a:ea typeface="+mn-ea"/>
        <a:cs typeface="+mn-cs"/>
      </a:defRPr>
    </a:lvl1pPr>
    <a:lvl2pPr marL="457200" algn="l" rtl="0" fontAlgn="base">
      <a:spcBef>
        <a:spcPct val="20000"/>
      </a:spcBef>
      <a:spcAft>
        <a:spcPct val="0"/>
      </a:spcAft>
      <a:buClr>
        <a:schemeClr val="hlink"/>
      </a:buClr>
      <a:buSzPct val="70000"/>
      <a:buFont typeface="Wingdings" pitchFamily="2" charset="2"/>
      <a:defRPr sz="2000" kern="1200">
        <a:solidFill>
          <a:schemeClr val="tx1"/>
        </a:solidFill>
        <a:latin typeface="Tahoma" pitchFamily="34" charset="0"/>
        <a:ea typeface="+mn-ea"/>
        <a:cs typeface="+mn-cs"/>
      </a:defRPr>
    </a:lvl2pPr>
    <a:lvl3pPr marL="914400" algn="l" rtl="0" fontAlgn="base">
      <a:spcBef>
        <a:spcPct val="20000"/>
      </a:spcBef>
      <a:spcAft>
        <a:spcPct val="0"/>
      </a:spcAft>
      <a:buClr>
        <a:schemeClr val="hlink"/>
      </a:buClr>
      <a:buSzPct val="70000"/>
      <a:buFont typeface="Wingdings" pitchFamily="2" charset="2"/>
      <a:defRPr sz="2000" kern="1200">
        <a:solidFill>
          <a:schemeClr val="tx1"/>
        </a:solidFill>
        <a:latin typeface="Tahoma" pitchFamily="34" charset="0"/>
        <a:ea typeface="+mn-ea"/>
        <a:cs typeface="+mn-cs"/>
      </a:defRPr>
    </a:lvl3pPr>
    <a:lvl4pPr marL="1371600" algn="l" rtl="0" fontAlgn="base">
      <a:spcBef>
        <a:spcPct val="20000"/>
      </a:spcBef>
      <a:spcAft>
        <a:spcPct val="0"/>
      </a:spcAft>
      <a:buClr>
        <a:schemeClr val="hlink"/>
      </a:buClr>
      <a:buSzPct val="70000"/>
      <a:buFont typeface="Wingdings" pitchFamily="2" charset="2"/>
      <a:defRPr sz="2000" kern="1200">
        <a:solidFill>
          <a:schemeClr val="tx1"/>
        </a:solidFill>
        <a:latin typeface="Tahoma" pitchFamily="34" charset="0"/>
        <a:ea typeface="+mn-ea"/>
        <a:cs typeface="+mn-cs"/>
      </a:defRPr>
    </a:lvl4pPr>
    <a:lvl5pPr marL="1828800" algn="l" rtl="0" fontAlgn="base">
      <a:spcBef>
        <a:spcPct val="20000"/>
      </a:spcBef>
      <a:spcAft>
        <a:spcPct val="0"/>
      </a:spcAft>
      <a:buClr>
        <a:schemeClr val="hlink"/>
      </a:buClr>
      <a:buSzPct val="70000"/>
      <a:buFont typeface="Wingdings" pitchFamily="2" charset="2"/>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FFFF"/>
    <a:srgbClr val="008000"/>
    <a:srgbClr val="FF0066"/>
    <a:srgbClr val="FF0000"/>
    <a:srgbClr val="66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9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6350"/>
            <a:ext cx="9140825" cy="6851650"/>
            <a:chOff x="0" y="4"/>
            <a:chExt cx="5758" cy="4316"/>
          </a:xfrm>
        </p:grpSpPr>
        <p:grpSp>
          <p:nvGrpSpPr>
            <p:cNvPr id="13315" name="Group 3"/>
            <p:cNvGrpSpPr>
              <a:grpSpLocks/>
            </p:cNvGrpSpPr>
            <p:nvPr/>
          </p:nvGrpSpPr>
          <p:grpSpPr bwMode="auto">
            <a:xfrm>
              <a:off x="0" y="1161"/>
              <a:ext cx="5758" cy="3159"/>
              <a:chOff x="0" y="1161"/>
              <a:chExt cx="5758" cy="3159"/>
            </a:xfrm>
          </p:grpSpPr>
          <p:sp>
            <p:nvSpPr>
              <p:cNvPr id="133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133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sp>
          <p:nvSpPr>
            <p:cNvPr id="1331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ru-RU"/>
            </a:p>
          </p:txBody>
        </p:sp>
        <p:sp>
          <p:nvSpPr>
            <p:cNvPr id="1331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1332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grpSp>
          <p:nvGrpSpPr>
            <p:cNvPr id="13321" name="Group 9"/>
            <p:cNvGrpSpPr>
              <a:grpSpLocks/>
            </p:cNvGrpSpPr>
            <p:nvPr/>
          </p:nvGrpSpPr>
          <p:grpSpPr bwMode="auto">
            <a:xfrm>
              <a:off x="348" y="4"/>
              <a:ext cx="5410" cy="4316"/>
              <a:chOff x="348" y="4"/>
              <a:chExt cx="5410" cy="4316"/>
            </a:xfrm>
          </p:grpSpPr>
          <p:sp>
            <p:nvSpPr>
              <p:cNvPr id="1332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1332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1332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332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1332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1332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ru-RU"/>
              </a:p>
            </p:txBody>
          </p:sp>
        </p:grpSp>
      </p:grpSp>
      <p:sp>
        <p:nvSpPr>
          <p:cNvPr id="13328" name="Rectangle 16"/>
          <p:cNvSpPr>
            <a:spLocks noGrp="1" noChangeArrowheads="1"/>
          </p:cNvSpPr>
          <p:nvPr>
            <p:ph type="ctrTitle" sz="quarter"/>
          </p:nvPr>
        </p:nvSpPr>
        <p:spPr>
          <a:xfrm>
            <a:off x="1066800" y="1997075"/>
            <a:ext cx="7086600" cy="1431925"/>
          </a:xfrm>
        </p:spPr>
        <p:txBody>
          <a:bodyPr anchor="b"/>
          <a:lstStyle>
            <a:lvl1pPr>
              <a:defRPr/>
            </a:lvl1pPr>
          </a:lstStyle>
          <a:p>
            <a:r>
              <a:rPr lang="ru-RU"/>
              <a:t>Образец заголовка</a:t>
            </a:r>
          </a:p>
        </p:txBody>
      </p:sp>
      <p:sp>
        <p:nvSpPr>
          <p:cNvPr id="1332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ru-RU"/>
              <a:t>Образец подзаголовка</a:t>
            </a:r>
          </a:p>
        </p:txBody>
      </p:sp>
      <p:sp>
        <p:nvSpPr>
          <p:cNvPr id="13330" name="Rectangle 18"/>
          <p:cNvSpPr>
            <a:spLocks noGrp="1" noChangeArrowheads="1"/>
          </p:cNvSpPr>
          <p:nvPr>
            <p:ph type="dt" sz="quarter" idx="2"/>
          </p:nvPr>
        </p:nvSpPr>
        <p:spPr/>
        <p:txBody>
          <a:bodyPr/>
          <a:lstStyle>
            <a:lvl1pPr>
              <a:defRPr/>
            </a:lvl1pPr>
          </a:lstStyle>
          <a:p>
            <a:endParaRPr lang="ru-RU"/>
          </a:p>
        </p:txBody>
      </p:sp>
      <p:sp>
        <p:nvSpPr>
          <p:cNvPr id="13331" name="Rectangle 19"/>
          <p:cNvSpPr>
            <a:spLocks noGrp="1" noChangeArrowheads="1"/>
          </p:cNvSpPr>
          <p:nvPr>
            <p:ph type="ftr" sz="quarter" idx="3"/>
          </p:nvPr>
        </p:nvSpPr>
        <p:spPr>
          <a:xfrm>
            <a:off x="3352800" y="6248400"/>
            <a:ext cx="2895600" cy="457200"/>
          </a:xfrm>
        </p:spPr>
        <p:txBody>
          <a:bodyPr/>
          <a:lstStyle>
            <a:lvl1pPr>
              <a:defRPr/>
            </a:lvl1pPr>
          </a:lstStyle>
          <a:p>
            <a:endParaRPr lang="ru-RU"/>
          </a:p>
        </p:txBody>
      </p:sp>
      <p:sp>
        <p:nvSpPr>
          <p:cNvPr id="13332" name="Rectangle 20"/>
          <p:cNvSpPr>
            <a:spLocks noGrp="1" noChangeArrowheads="1"/>
          </p:cNvSpPr>
          <p:nvPr>
            <p:ph type="sldNum" sz="quarter" idx="4"/>
          </p:nvPr>
        </p:nvSpPr>
        <p:spPr/>
        <p:txBody>
          <a:bodyPr/>
          <a:lstStyle>
            <a:lvl1pPr>
              <a:defRPr/>
            </a:lvl1pPr>
          </a:lstStyle>
          <a:p>
            <a:fld id="{8CF53322-8B48-42D3-89AC-662443068770}"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ACD9600-D3C2-44FD-ADFA-25AD7BFA9D01}"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320D00A-19D0-4942-928A-DEBFFE9DAE82}"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1066800" y="1981200"/>
            <a:ext cx="7543800" cy="4114800"/>
          </a:xfrm>
        </p:spPr>
        <p:txBody>
          <a:bodyPr/>
          <a:lstStyle/>
          <a:p>
            <a:endParaRPr lang="ru-RU"/>
          </a:p>
        </p:txBody>
      </p:sp>
      <p:sp>
        <p:nvSpPr>
          <p:cNvPr id="4" name="Дата 3"/>
          <p:cNvSpPr>
            <a:spLocks noGrp="1"/>
          </p:cNvSpPr>
          <p:nvPr>
            <p:ph type="dt" sz="half" idx="10"/>
          </p:nvPr>
        </p:nvSpPr>
        <p:spPr>
          <a:xfrm>
            <a:off x="1066800" y="6248400"/>
            <a:ext cx="19050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4290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705600" y="6248400"/>
            <a:ext cx="1905000" cy="457200"/>
          </a:xfrm>
        </p:spPr>
        <p:txBody>
          <a:bodyPr/>
          <a:lstStyle>
            <a:lvl1pPr>
              <a:defRPr/>
            </a:lvl1pPr>
          </a:lstStyle>
          <a:p>
            <a:fld id="{75A087B0-08D1-46C1-A7BA-297E70093577}"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066800" y="1981200"/>
            <a:ext cx="7543800" cy="4114800"/>
          </a:xfrm>
        </p:spPr>
        <p:txBody>
          <a:bodyPr/>
          <a:lstStyle/>
          <a:p>
            <a:endParaRPr lang="ru-RU"/>
          </a:p>
        </p:txBody>
      </p:sp>
      <p:sp>
        <p:nvSpPr>
          <p:cNvPr id="4" name="Дата 3"/>
          <p:cNvSpPr>
            <a:spLocks noGrp="1"/>
          </p:cNvSpPr>
          <p:nvPr>
            <p:ph type="dt" sz="half" idx="10"/>
          </p:nvPr>
        </p:nvSpPr>
        <p:spPr>
          <a:xfrm>
            <a:off x="1066800" y="6248400"/>
            <a:ext cx="19050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4290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705600" y="6248400"/>
            <a:ext cx="1905000" cy="457200"/>
          </a:xfrm>
        </p:spPr>
        <p:txBody>
          <a:bodyPr/>
          <a:lstStyle>
            <a:lvl1pPr>
              <a:defRPr/>
            </a:lvl1pPr>
          </a:lstStyle>
          <a:p>
            <a:fld id="{8E2E5BC8-4141-4FF5-89EC-725996603A6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E544FFD-5BC2-4793-80F3-98F838DE3FBD}"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A29755B-555E-438D-8B5E-011D53DB7716}"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90595DE-7731-4E0F-84CA-1563E8C931A3}"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F5A2881-D99B-40F4-A954-1B2AFDE4B6BC}"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78BAE47-11ED-4AB1-AAFB-3A9CA91A0EA7}"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31E2AB9-522A-46F1-82E9-F134215CE62C}"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7BDA8F8-37C8-465A-89AF-A100EA11CFF7}"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6AB7FA8-6385-4C63-9B3B-79EB57840173}"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6350"/>
            <a:ext cx="9140825" cy="6851650"/>
            <a:chOff x="0" y="4"/>
            <a:chExt cx="5758" cy="4316"/>
          </a:xfrm>
        </p:grpSpPr>
        <p:sp>
          <p:nvSpPr>
            <p:cNvPr id="1229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1229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nvGrpSpPr>
            <p:cNvPr id="12293" name="Group 5"/>
            <p:cNvGrpSpPr>
              <a:grpSpLocks/>
            </p:cNvGrpSpPr>
            <p:nvPr userDrawn="1"/>
          </p:nvGrpSpPr>
          <p:grpSpPr bwMode="auto">
            <a:xfrm>
              <a:off x="0" y="4"/>
              <a:ext cx="5758" cy="4316"/>
              <a:chOff x="0" y="4"/>
              <a:chExt cx="5758" cy="4316"/>
            </a:xfrm>
          </p:grpSpPr>
          <p:sp>
            <p:nvSpPr>
              <p:cNvPr id="1229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1229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1229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229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1229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1229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ru-RU"/>
              </a:p>
            </p:txBody>
          </p:sp>
          <p:sp>
            <p:nvSpPr>
              <p:cNvPr id="1230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sp>
            <p:nvSpPr>
              <p:cNvPr id="1230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1230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ru-RU"/>
              </a:p>
            </p:txBody>
          </p:sp>
        </p:grpSp>
      </p:grpSp>
      <p:sp>
        <p:nvSpPr>
          <p:cNvPr id="1230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230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230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effectLst>
                  <a:outerShdw blurRad="38100" dist="38100" dir="2700000" algn="tl">
                    <a:srgbClr val="000000"/>
                  </a:outerShdw>
                </a:effectLst>
              </a:defRPr>
            </a:lvl1pPr>
          </a:lstStyle>
          <a:p>
            <a:endParaRPr lang="ru-RU"/>
          </a:p>
        </p:txBody>
      </p:sp>
      <p:sp>
        <p:nvSpPr>
          <p:cNvPr id="1230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effectLst>
                  <a:outerShdw blurRad="38100" dist="38100" dir="2700000" algn="tl">
                    <a:srgbClr val="000000"/>
                  </a:outerShdw>
                </a:effectLst>
              </a:defRPr>
            </a:lvl1pPr>
          </a:lstStyle>
          <a:p>
            <a:endParaRPr lang="ru-RU"/>
          </a:p>
        </p:txBody>
      </p:sp>
      <p:sp>
        <p:nvSpPr>
          <p:cNvPr id="1230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effectLst>
                  <a:outerShdw blurRad="38100" dist="38100" dir="2700000" algn="tl">
                    <a:srgbClr val="000000"/>
                  </a:outerShdw>
                </a:effectLst>
              </a:defRPr>
            </a:lvl1pPr>
          </a:lstStyle>
          <a:p>
            <a:fld id="{EF2902A1-1227-43D9-A322-9D5A76312B39}"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hyperlink" Target="http://www.safronova.21205s11.edusite.ru/images/fe3bd920d2e9660906f2438006dc66d1.gif" TargetMode="External"/><Relationship Id="rId5"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hyperlink" Target="http://sc1nyurba.narod.ru/view_icon.gi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fronova.21205s11.edusite.ru/images/fe3bd920d2e9660906f2438006dc66d1.gif" TargetMode="External"/><Relationship Id="rId3" Type="http://schemas.openxmlformats.org/officeDocument/2006/relationships/image" Target="../media/image2.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fronova.21205s11.edusite.ru/images/fe3bd920d2e9660906f2438006dc66d1.gif" TargetMode="External"/><Relationship Id="rId3"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fronova.21205s11.edusite.ru/images/fe3bd920d2e9660906f2438006dc66d1.gif" TargetMode="External"/><Relationship Id="rId3" Type="http://schemas.openxmlformats.org/officeDocument/2006/relationships/image" Target="../media/image2.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fronova.21205s11.edusite.ru/images/fe3bd920d2e9660906f2438006dc66d1.gif" TargetMode="External"/><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1nyurba.narod.ru/view_icon.gif" TargetMode="External"/><Relationship Id="rId3"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gif"/><Relationship Id="rId4" Type="http://schemas.openxmlformats.org/officeDocument/2006/relationships/image" Target="../media/image8.wmf"/><Relationship Id="rId5" Type="http://schemas.openxmlformats.org/officeDocument/2006/relationships/image" Target="../media/image12.gif"/><Relationship Id="rId1" Type="http://schemas.openxmlformats.org/officeDocument/2006/relationships/slideLayout" Target="../slideLayouts/slideLayout2.xml"/><Relationship Id="rId2" Type="http://schemas.openxmlformats.org/officeDocument/2006/relationships/hyperlink" Target="http://fio.novgorod.ru/projects/Project1225/strela.gi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 Id="rId3" Type="http://schemas.openxmlformats.org/officeDocument/2006/relationships/image" Target="../media/image14.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gif"/><Relationship Id="rId3" Type="http://schemas.openxmlformats.org/officeDocument/2006/relationships/image" Target="../media/image16.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1nyurba.narod.ru/view_icon.gif" TargetMode="External"/><Relationship Id="rId3"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gif"/><Relationship Id="rId3" Type="http://schemas.openxmlformats.org/officeDocument/2006/relationships/image" Target="../media/image14.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gif"/><Relationship Id="rId3" Type="http://schemas.openxmlformats.org/officeDocument/2006/relationships/image" Target="../media/image14.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gif"/><Relationship Id="rId3" Type="http://schemas.openxmlformats.org/officeDocument/2006/relationships/image" Target="../media/image16.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gi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1nyurba.narod.ru/view_icon.gif" TargetMode="External"/><Relationship Id="rId3" Type="http://schemas.openxmlformats.org/officeDocument/2006/relationships/image" Target="../media/image1.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6.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meraldsoft.do.am/File/Animation/Making/0043.GIF" TargetMode="External"/><Relationship Id="rId3" Type="http://schemas.openxmlformats.org/officeDocument/2006/relationships/image" Target="../media/image21.gi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6.gif"/></Relationships>
</file>

<file path=ppt/slides/_rels/slide44.xml.rels><?xml version="1.0" encoding="UTF-8" standalone="yes"?>
<Relationships xmlns="http://schemas.openxmlformats.org/package/2006/relationships"><Relationship Id="rId3" Type="http://schemas.openxmlformats.org/officeDocument/2006/relationships/image" Target="../media/image22.gif"/><Relationship Id="rId4" Type="http://schemas.openxmlformats.org/officeDocument/2006/relationships/image" Target="http://www.x-top.org/prikol/images/2006/10/31/46c0e1cda9b46.jpg" TargetMode="External"/><Relationship Id="rId1" Type="http://schemas.openxmlformats.org/officeDocument/2006/relationships/slideLayout" Target="../slideLayouts/slideLayout2.xml"/><Relationship Id="rId2" Type="http://schemas.openxmlformats.org/officeDocument/2006/relationships/hyperlink" Target="http://www.x-top.org/prikol/images/2006/10/31/46c0e1cda9b46.jp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2.gif"/><Relationship Id="rId4" Type="http://schemas.openxmlformats.org/officeDocument/2006/relationships/image" Target="http://www.x-top.org/prikol/images/2006/10/31/46c0e1cda9b46.jpg" TargetMode="External"/><Relationship Id="rId1" Type="http://schemas.openxmlformats.org/officeDocument/2006/relationships/slideLayout" Target="../slideLayouts/slideLayout2.xml"/><Relationship Id="rId2" Type="http://schemas.openxmlformats.org/officeDocument/2006/relationships/hyperlink" Target="http://www.x-top.org/prikol/images/2006/10/31/46c0e1cda9b46.jpg"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iteach.ru/images/f/ff/Eleve_prof-12_%D0%BF%D1%80%D0%B5%D0%BF%D0%BE%D0%B4_%D0%B0%D0%BD%D0%B8%D0%BC%D0%B0%D1%86%D0%B8%D1%8F.gif" TargetMode="External"/><Relationship Id="rId3" Type="http://schemas.openxmlformats.org/officeDocument/2006/relationships/image" Target="../media/image23.gi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iteach.ru/images/f/ff/Eleve_prof-12_%D0%BF%D1%80%D0%B5%D0%BF%D0%BE%D0%B4_%D0%B0%D0%BD%D0%B8%D0%BC%D0%B0%D1%86%D0%B8%D1%8F.gif" TargetMode="External"/><Relationship Id="rId3" Type="http://schemas.openxmlformats.org/officeDocument/2006/relationships/image" Target="../media/image2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1997075"/>
            <a:ext cx="8642350" cy="1431925"/>
          </a:xfrm>
        </p:spPr>
        <p:txBody>
          <a:bodyPr/>
          <a:lstStyle/>
          <a:p>
            <a:pPr algn="ctr"/>
            <a:r>
              <a:rPr lang="ru-RU">
                <a:effectLst/>
              </a:rPr>
              <a:t>ВВОДНЫЕ СЛОВА И СОЧЕТАНИЯ СЛОВ</a:t>
            </a:r>
          </a:p>
        </p:txBody>
      </p:sp>
      <p:sp>
        <p:nvSpPr>
          <p:cNvPr id="2051" name="Rectangle 3"/>
          <p:cNvSpPr>
            <a:spLocks noGrp="1" noChangeArrowheads="1"/>
          </p:cNvSpPr>
          <p:nvPr>
            <p:ph type="subTitle" idx="1"/>
          </p:nvPr>
        </p:nvSpPr>
        <p:spPr>
          <a:xfrm>
            <a:off x="1066800" y="3886200"/>
            <a:ext cx="7681913" cy="1752600"/>
          </a:xfrm>
        </p:spPr>
        <p:txBody>
          <a:bodyPr/>
          <a:lstStyle/>
          <a:p>
            <a:pPr algn="ctr"/>
            <a:r>
              <a:rPr lang="ru-RU">
                <a:effectLst/>
              </a:rPr>
              <a:t>Вводные слова – это слова, грамматически не связанные с предложением</a:t>
            </a:r>
          </a:p>
        </p:txBody>
      </p:sp>
      <p:pic>
        <p:nvPicPr>
          <p:cNvPr id="2053" name="i-main-pic" descr="Картинка 43 из 137">
            <a:hlinkClick r:id="rId2"/>
          </p:cNvPr>
          <p:cNvPicPr>
            <a:picLocks noChangeAspect="1" noChangeArrowheads="1"/>
          </p:cNvPicPr>
          <p:nvPr/>
        </p:nvPicPr>
        <p:blipFill>
          <a:blip r:embed="rId3" cstate="print"/>
          <a:srcRect/>
          <a:stretch>
            <a:fillRect/>
          </a:stretch>
        </p:blipFill>
        <p:spPr bwMode="auto">
          <a:xfrm>
            <a:off x="6804025" y="333375"/>
            <a:ext cx="1944688" cy="1582738"/>
          </a:xfrm>
          <a:prstGeom prst="rect">
            <a:avLst/>
          </a:prstGeom>
          <a:noFill/>
          <a:ln w="9525">
            <a:noFill/>
            <a:miter lim="800000"/>
            <a:headEnd/>
            <a:tailEnd/>
          </a:ln>
        </p:spPr>
      </p:pic>
      <p:pic>
        <p:nvPicPr>
          <p:cNvPr id="2054" name="i-main-pic" descr="Картинка 166 из 212">
            <a:hlinkClick r:id="rId4"/>
          </p:cNvPr>
          <p:cNvPicPr>
            <a:picLocks noChangeAspect="1" noChangeArrowheads="1"/>
          </p:cNvPicPr>
          <p:nvPr/>
        </p:nvPicPr>
        <p:blipFill>
          <a:blip r:embed="rId5" cstate="print"/>
          <a:srcRect/>
          <a:stretch>
            <a:fillRect/>
          </a:stretch>
        </p:blipFill>
        <p:spPr bwMode="auto">
          <a:xfrm>
            <a:off x="468313" y="6021388"/>
            <a:ext cx="8675687" cy="5000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05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wheel(4)">
                                      <p:cBhvr>
                                        <p:cTn id="11"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PubRRectCallout" descr="Голубая тисненая бумага"/>
          <p:cNvSpPr>
            <a:spLocks noEditPoints="1" noChangeArrowheads="1"/>
          </p:cNvSpPr>
          <p:nvPr/>
        </p:nvSpPr>
        <p:spPr bwMode="auto">
          <a:xfrm>
            <a:off x="0" y="1628775"/>
            <a:ext cx="9144000" cy="4968875"/>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blipFill dpi="0" rotWithShape="1">
            <a:blip r:embed="rId2" cstate="print"/>
            <a:srcRect/>
            <a:tile tx="0" ty="0" sx="100000" sy="100000" flip="none" algn="tl"/>
          </a:blip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4578" name="Rectangle 2"/>
          <p:cNvSpPr>
            <a:spLocks noGrp="1" noChangeArrowheads="1"/>
          </p:cNvSpPr>
          <p:nvPr>
            <p:ph type="title"/>
          </p:nvPr>
        </p:nvSpPr>
        <p:spPr/>
        <p:txBody>
          <a:bodyPr/>
          <a:lstStyle/>
          <a:p>
            <a:pPr marL="838200" indent="-838200" algn="ctr">
              <a:buFontTx/>
              <a:buAutoNum type="arabicPeriod" startAt="5"/>
            </a:pPr>
            <a:r>
              <a:rPr lang="ru-RU" sz="3200">
                <a:effectLst/>
              </a:rPr>
              <a:t>Обращение к собеседнику, призыв к вниманию</a:t>
            </a:r>
          </a:p>
        </p:txBody>
      </p:sp>
      <p:sp>
        <p:nvSpPr>
          <p:cNvPr id="24579" name="Rectangle 3"/>
          <p:cNvSpPr>
            <a:spLocks noGrp="1" noChangeArrowheads="1"/>
          </p:cNvSpPr>
          <p:nvPr>
            <p:ph type="body" idx="1"/>
          </p:nvPr>
        </p:nvSpPr>
        <p:spPr>
          <a:xfrm>
            <a:off x="0" y="1700213"/>
            <a:ext cx="9144000" cy="4897437"/>
          </a:xfrm>
        </p:spPr>
        <p:txBody>
          <a:bodyPr/>
          <a:lstStyle/>
          <a:p>
            <a:pPr algn="ctr">
              <a:buClr>
                <a:srgbClr val="FF0000"/>
              </a:buClr>
            </a:pPr>
            <a:r>
              <a:rPr lang="ru-RU" sz="1800" b="1" dirty="0">
                <a:solidFill>
                  <a:schemeClr val="bg1"/>
                </a:solidFill>
                <a:effectLst/>
              </a:rPr>
              <a:t>Верите (ли), видите (ли), видишь (ли), вообрази(те), вы знаете, вы понимаете, если хотите, если хочешь, заметь(те) себе, знаете (ли), знаешь (ли), как хотите, можешь (себе) представить, не поверите, не поверишь, поверь(те), пожалуйста, помилуй(те), помни(те), понимаете (ли), послушай(те), представь(те), представь(те) себе, прости(те) меня, сделай(те) милость, скажи(те) на милость, согласи(те)</a:t>
            </a:r>
            <a:r>
              <a:rPr lang="ru-RU" sz="1800" b="1" dirty="0" err="1">
                <a:solidFill>
                  <a:schemeClr val="bg1"/>
                </a:solidFill>
                <a:effectLst/>
              </a:rPr>
              <a:t>сь</a:t>
            </a:r>
            <a:r>
              <a:rPr lang="ru-RU" sz="1800" b="1" dirty="0">
                <a:solidFill>
                  <a:schemeClr val="bg1"/>
                </a:solidFill>
                <a:effectLst/>
              </a:rPr>
              <a:t>, извини(те), прости(те), будьте добры, спасибо, будьте любезны</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4578"/>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Effect transition="in" filter="wheel(4)">
                                      <p:cBhvr>
                                        <p:cTn id="11" dur="2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PubRRectCallout" descr="Водяные капли"/>
          <p:cNvSpPr>
            <a:spLocks noEditPoints="1" noChangeArrowheads="1"/>
          </p:cNvSpPr>
          <p:nvPr/>
        </p:nvSpPr>
        <p:spPr bwMode="auto">
          <a:xfrm>
            <a:off x="900113" y="1700213"/>
            <a:ext cx="7775575" cy="2490787"/>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blipFill dpi="0" rotWithShape="1">
            <a:blip r:embed="rId2" cstate="print"/>
            <a:srcRect/>
            <a:tile tx="0" ty="0" sx="100000" sy="100000" flip="none" algn="tl"/>
          </a:blip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7650" name="Rectangle 2"/>
          <p:cNvSpPr>
            <a:spLocks noGrp="1" noChangeArrowheads="1"/>
          </p:cNvSpPr>
          <p:nvPr>
            <p:ph type="title"/>
          </p:nvPr>
        </p:nvSpPr>
        <p:spPr>
          <a:xfrm>
            <a:off x="1066800" y="304800"/>
            <a:ext cx="7543800" cy="963613"/>
          </a:xfrm>
        </p:spPr>
        <p:txBody>
          <a:bodyPr/>
          <a:lstStyle/>
          <a:p>
            <a:pPr marL="838200" indent="-838200" algn="ctr">
              <a:buFontTx/>
              <a:buAutoNum type="arabicPeriod" startAt="6"/>
            </a:pPr>
            <a:r>
              <a:rPr lang="ru-RU" sz="3200">
                <a:effectLst/>
              </a:rPr>
              <a:t>Степень обычности</a:t>
            </a:r>
          </a:p>
        </p:txBody>
      </p:sp>
      <p:sp>
        <p:nvSpPr>
          <p:cNvPr id="27651" name="Rectangle 3"/>
          <p:cNvSpPr>
            <a:spLocks noGrp="1" noChangeArrowheads="1"/>
          </p:cNvSpPr>
          <p:nvPr>
            <p:ph type="body" idx="1"/>
          </p:nvPr>
        </p:nvSpPr>
        <p:spPr/>
        <p:txBody>
          <a:bodyPr/>
          <a:lstStyle/>
          <a:p>
            <a:pPr>
              <a:buClr>
                <a:srgbClr val="FF0000"/>
              </a:buClr>
            </a:pPr>
            <a:r>
              <a:rPr lang="ru-RU" sz="2400" dirty="0">
                <a:solidFill>
                  <a:schemeClr val="bg1"/>
                </a:solidFill>
                <a:effectLst/>
              </a:rPr>
              <a:t>Бывает, бывало, как водится, как всегда, обыкновенно, по обычаю, случается, случалос</a:t>
            </a:r>
            <a:r>
              <a:rPr lang="ru-RU" sz="2800" dirty="0">
                <a:solidFill>
                  <a:schemeClr val="bg1"/>
                </a:solidFill>
                <a:effectLst/>
              </a:rPr>
              <a:t>ь</a:t>
            </a:r>
          </a:p>
        </p:txBody>
      </p:sp>
      <p:pic>
        <p:nvPicPr>
          <p:cNvPr id="9226" name="Picture 10" descr="bd05012_"/>
          <p:cNvPicPr>
            <a:picLocks noChangeAspect="1" noChangeArrowheads="1"/>
          </p:cNvPicPr>
          <p:nvPr/>
        </p:nvPicPr>
        <p:blipFill>
          <a:blip r:embed="rId3" cstate="print"/>
          <a:srcRect/>
          <a:stretch>
            <a:fillRect/>
          </a:stretch>
        </p:blipFill>
        <p:spPr bwMode="auto">
          <a:xfrm>
            <a:off x="6300788" y="4149725"/>
            <a:ext cx="2667000" cy="2514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765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27651">
                                            <p:txEl>
                                              <p:pRg st="0" end="0"/>
                                            </p:txEl>
                                          </p:spTgt>
                                        </p:tgtEl>
                                        <p:attrNameLst>
                                          <p:attrName>style.visibility</p:attrName>
                                        </p:attrNameLst>
                                      </p:cBhvr>
                                      <p:to>
                                        <p:strVal val="visible"/>
                                      </p:to>
                                    </p:set>
                                    <p:animEffect transition="in" filter="box(in)">
                                      <p:cBhvr>
                                        <p:cTn id="11"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PubRRectCallout" descr="Букет"/>
          <p:cNvSpPr>
            <a:spLocks noEditPoints="1" noChangeArrowheads="1"/>
          </p:cNvSpPr>
          <p:nvPr/>
        </p:nvSpPr>
        <p:spPr bwMode="auto">
          <a:xfrm>
            <a:off x="179388" y="1844675"/>
            <a:ext cx="8785225" cy="3024188"/>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blipFill dpi="0" rotWithShape="1">
            <a:blip r:embed="rId2" cstate="print"/>
            <a:srcRect/>
            <a:tile tx="0" ty="0" sx="100000" sy="100000" flip="none" algn="tl"/>
          </a:blip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8674" name="Rectangle 2"/>
          <p:cNvSpPr>
            <a:spLocks noGrp="1" noChangeArrowheads="1"/>
          </p:cNvSpPr>
          <p:nvPr>
            <p:ph type="title"/>
          </p:nvPr>
        </p:nvSpPr>
        <p:spPr/>
        <p:txBody>
          <a:bodyPr/>
          <a:lstStyle/>
          <a:p>
            <a:pPr marL="838200" indent="-838200" algn="ctr">
              <a:buFontTx/>
              <a:buAutoNum type="arabicPeriod" startAt="7"/>
            </a:pPr>
            <a:r>
              <a:rPr lang="ru-RU" sz="3200">
                <a:effectLst/>
              </a:rPr>
              <a:t>Ограничение или уточнение высказывания</a:t>
            </a:r>
          </a:p>
        </p:txBody>
      </p:sp>
      <p:sp>
        <p:nvSpPr>
          <p:cNvPr id="28675" name="Rectangle 3"/>
          <p:cNvSpPr>
            <a:spLocks noGrp="1" noChangeArrowheads="1"/>
          </p:cNvSpPr>
          <p:nvPr>
            <p:ph type="body" idx="1"/>
          </p:nvPr>
        </p:nvSpPr>
        <p:spPr>
          <a:xfrm>
            <a:off x="395288" y="1981200"/>
            <a:ext cx="8748712" cy="4114800"/>
          </a:xfrm>
        </p:spPr>
        <p:txBody>
          <a:bodyPr/>
          <a:lstStyle/>
          <a:p>
            <a:pPr>
              <a:buClr>
                <a:srgbClr val="FF0000"/>
              </a:buClr>
            </a:pPr>
            <a:endParaRPr lang="ru-RU" sz="2800">
              <a:solidFill>
                <a:schemeClr val="bg1"/>
              </a:solidFill>
              <a:effectLst/>
            </a:endParaRPr>
          </a:p>
          <a:p>
            <a:pPr>
              <a:buClr>
                <a:srgbClr val="FF0000"/>
              </a:buClr>
            </a:pPr>
            <a:r>
              <a:rPr lang="ru-RU" sz="2800">
                <a:solidFill>
                  <a:schemeClr val="bg1"/>
                </a:solidFill>
                <a:effectLst/>
              </a:rPr>
              <a:t>Без преувеличения, в той или иной степени, по крайней мере, по меньшей мере</a:t>
            </a:r>
          </a:p>
        </p:txBody>
      </p:sp>
      <p:pic>
        <p:nvPicPr>
          <p:cNvPr id="9226" name="Picture 10" descr="bd05012_"/>
          <p:cNvPicPr>
            <a:picLocks noChangeAspect="1" noChangeArrowheads="1"/>
          </p:cNvPicPr>
          <p:nvPr/>
        </p:nvPicPr>
        <p:blipFill>
          <a:blip r:embed="rId3" cstate="print"/>
          <a:srcRect/>
          <a:stretch>
            <a:fillRect/>
          </a:stretch>
        </p:blipFill>
        <p:spPr bwMode="auto">
          <a:xfrm>
            <a:off x="6477000" y="4343400"/>
            <a:ext cx="2667000" cy="2514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8674"/>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3" presetClass="entr" presetSubtype="16"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Effect transition="in" filter="plus(in)">
                                      <p:cBhvr>
                                        <p:cTn id="11" dur="20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Document"/>
          <p:cNvSpPr>
            <a:spLocks noEditPoints="1" noChangeArrowheads="1"/>
          </p:cNvSpPr>
          <p:nvPr/>
        </p:nvSpPr>
        <p:spPr bwMode="auto">
          <a:xfrm>
            <a:off x="323850" y="1557338"/>
            <a:ext cx="8496300" cy="504031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38100">
            <a:solidFill>
              <a:schemeClr val="accent2"/>
            </a:solidFill>
            <a:miter lim="800000"/>
            <a:headEnd/>
            <a:tailEnd/>
          </a:ln>
          <a:effectLst>
            <a:outerShdw dist="107763" dir="2700000" algn="ctr" rotWithShape="0">
              <a:srgbClr val="808080"/>
            </a:outerShdw>
          </a:effectLst>
        </p:spPr>
        <p:txBody>
          <a:bodyPr/>
          <a:lstStyle/>
          <a:p>
            <a:endParaRPr lang="ru-RU"/>
          </a:p>
        </p:txBody>
      </p:sp>
      <p:sp>
        <p:nvSpPr>
          <p:cNvPr id="29698" name="Rectangle 2"/>
          <p:cNvSpPr>
            <a:spLocks noGrp="1" noChangeArrowheads="1"/>
          </p:cNvSpPr>
          <p:nvPr>
            <p:ph type="title"/>
          </p:nvPr>
        </p:nvSpPr>
        <p:spPr/>
        <p:txBody>
          <a:bodyPr/>
          <a:lstStyle/>
          <a:p>
            <a:pPr algn="ctr"/>
            <a:r>
              <a:rPr lang="ru-RU" sz="3200">
                <a:effectLst/>
              </a:rPr>
              <a:t>Не являются вводными слова</a:t>
            </a:r>
          </a:p>
        </p:txBody>
      </p:sp>
      <p:sp>
        <p:nvSpPr>
          <p:cNvPr id="29699" name="Rectangle 3"/>
          <p:cNvSpPr>
            <a:spLocks noGrp="1" noChangeArrowheads="1"/>
          </p:cNvSpPr>
          <p:nvPr>
            <p:ph type="body" idx="1"/>
          </p:nvPr>
        </p:nvSpPr>
        <p:spPr>
          <a:xfrm>
            <a:off x="0" y="1981200"/>
            <a:ext cx="9144000" cy="4876800"/>
          </a:xfrm>
        </p:spPr>
        <p:txBody>
          <a:bodyPr/>
          <a:lstStyle/>
          <a:p>
            <a:pPr algn="ctr">
              <a:buClr>
                <a:srgbClr val="FF0000"/>
              </a:buClr>
            </a:pPr>
            <a:r>
              <a:rPr lang="ru-RU" sz="2000" b="1" dirty="0">
                <a:solidFill>
                  <a:schemeClr val="bg1"/>
                </a:solidFill>
                <a:effectLst/>
              </a:rPr>
              <a:t>Авось, будто, буквально, вдобавок, вдруг, ведь, в конечном счёте, вряд ли, вроде бы, всё-таки, даже, едва ли исключительно, именно, как будто, как бы, как раз, к тому же, между тем, небось, по постановлению (</a:t>
            </a:r>
            <a:r>
              <a:rPr lang="ru-RU" sz="2000" b="1" dirty="0" err="1">
                <a:solidFill>
                  <a:schemeClr val="bg1"/>
                </a:solidFill>
                <a:effectLst/>
              </a:rPr>
              <a:t>чьёму</a:t>
            </a:r>
            <a:r>
              <a:rPr lang="ru-RU" sz="2000" b="1" dirty="0">
                <a:solidFill>
                  <a:schemeClr val="bg1"/>
                </a:solidFill>
                <a:effectLst/>
              </a:rPr>
              <a:t>), по решению (</a:t>
            </a:r>
            <a:r>
              <a:rPr lang="ru-RU" sz="2000" b="1" dirty="0" err="1">
                <a:solidFill>
                  <a:schemeClr val="bg1"/>
                </a:solidFill>
                <a:effectLst/>
              </a:rPr>
              <a:t>чьёму</a:t>
            </a:r>
            <a:r>
              <a:rPr lang="ru-RU" sz="2000" b="1" dirty="0">
                <a:solidFill>
                  <a:schemeClr val="bg1"/>
                </a:solidFill>
                <a:effectLst/>
              </a:rPr>
              <a:t>), почти, приблизительно, примерно, просто, решительно, якобы</a:t>
            </a:r>
          </a:p>
        </p:txBody>
      </p:sp>
      <p:pic>
        <p:nvPicPr>
          <p:cNvPr id="29703" name="Рисунок 499" descr="http://woweb.ucoz.ru/flist/gif/501/15.gif"/>
          <p:cNvPicPr>
            <a:picLocks noChangeAspect="1" noChangeArrowheads="1"/>
          </p:cNvPicPr>
          <p:nvPr/>
        </p:nvPicPr>
        <p:blipFill>
          <a:blip r:embed="rId2" cstate="print"/>
          <a:srcRect/>
          <a:stretch>
            <a:fillRect/>
          </a:stretch>
        </p:blipFill>
        <p:spPr bwMode="auto">
          <a:xfrm>
            <a:off x="7380288" y="5300663"/>
            <a:ext cx="900112" cy="11525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29698"/>
                                        </p:tgtEl>
                                        <p:attrNameLst>
                                          <p:attrName>style.fontStyle</p:attrName>
                                        </p:attrNameLst>
                                      </p:cBhvr>
                                      <p:to>
                                        <p:strVal val="normal"/>
                                      </p:to>
                                    </p:set>
                                    <p:set>
                                      <p:cBhvr override="childStyle">
                                        <p:cTn id="7" dur="indefinite"/>
                                        <p:tgtEl>
                                          <p:spTgt spid="29698"/>
                                        </p:tgtEl>
                                        <p:attrNameLst>
                                          <p:attrName>style.fontWeight</p:attrName>
                                        </p:attrNameLst>
                                      </p:cBhvr>
                                      <p:to>
                                        <p:strVal val="bold"/>
                                      </p:to>
                                    </p:set>
                                    <p:set>
                                      <p:cBhvr override="childStyle">
                                        <p:cTn id="8" dur="indefinite"/>
                                        <p:tgtEl>
                                          <p:spTgt spid="29698"/>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strips(downLeft)">
                                      <p:cBhvr>
                                        <p:cTn id="13"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AutoShape 4"/>
          <p:cNvSpPr>
            <a:spLocks noChangeArrowheads="1"/>
          </p:cNvSpPr>
          <p:nvPr/>
        </p:nvSpPr>
        <p:spPr bwMode="auto">
          <a:xfrm>
            <a:off x="684213" y="3068638"/>
            <a:ext cx="8208962" cy="1800225"/>
          </a:xfrm>
          <a:prstGeom prst="foldedCorner">
            <a:avLst>
              <a:gd name="adj" fmla="val 12500"/>
            </a:avLst>
          </a:prstGeom>
          <a:solidFill>
            <a:srgbClr val="66FF66"/>
          </a:solidFill>
          <a:ln w="38100">
            <a:solidFill>
              <a:schemeClr val="accent2"/>
            </a:solidFill>
            <a:round/>
            <a:headEnd/>
            <a:tailEnd/>
          </a:ln>
          <a:effectLst/>
        </p:spPr>
        <p:txBody>
          <a:bodyPr wrap="none" anchor="ctr"/>
          <a:lstStyle/>
          <a:p>
            <a:endParaRPr lang="ru-RU"/>
          </a:p>
        </p:txBody>
      </p:sp>
      <p:sp>
        <p:nvSpPr>
          <p:cNvPr id="30722" name="Rectangle 2"/>
          <p:cNvSpPr>
            <a:spLocks noGrp="1" noChangeArrowheads="1"/>
          </p:cNvSpPr>
          <p:nvPr>
            <p:ph type="title"/>
          </p:nvPr>
        </p:nvSpPr>
        <p:spPr/>
        <p:txBody>
          <a:bodyPr/>
          <a:lstStyle/>
          <a:p>
            <a:pPr algn="ctr"/>
            <a:r>
              <a:rPr lang="ru-RU" sz="3200">
                <a:effectLst/>
              </a:rPr>
              <a:t>Знаки препинания при вводных словах и сочетаниях слов</a:t>
            </a:r>
          </a:p>
        </p:txBody>
      </p:sp>
      <p:sp>
        <p:nvSpPr>
          <p:cNvPr id="30723" name="Rectangle 3"/>
          <p:cNvSpPr>
            <a:spLocks noGrp="1" noChangeArrowheads="1"/>
          </p:cNvSpPr>
          <p:nvPr>
            <p:ph type="body" idx="1"/>
          </p:nvPr>
        </p:nvSpPr>
        <p:spPr>
          <a:xfrm>
            <a:off x="684213" y="1844675"/>
            <a:ext cx="8459787" cy="5013325"/>
          </a:xfrm>
        </p:spPr>
        <p:txBody>
          <a:bodyPr/>
          <a:lstStyle/>
          <a:p>
            <a:pPr marL="609600" indent="-609600" algn="ctr">
              <a:buFont typeface="Wingdings" pitchFamily="2" charset="2"/>
              <a:buAutoNum type="arabicPeriod"/>
            </a:pPr>
            <a:r>
              <a:rPr lang="ru-RU" sz="2800" dirty="0">
                <a:effectLst/>
              </a:rPr>
              <a:t>Вводные слова и сочетания слов выделяются ЗАПЯТЫМИ.</a:t>
            </a:r>
          </a:p>
          <a:p>
            <a:pPr marL="609600" indent="-609600">
              <a:buFont typeface="Wingdings" pitchFamily="2" charset="2"/>
              <a:buNone/>
            </a:pPr>
            <a:endParaRPr lang="ru-RU" sz="2800" dirty="0">
              <a:effectLst/>
            </a:endParaRPr>
          </a:p>
          <a:p>
            <a:pPr marL="609600" indent="-609600">
              <a:buClr>
                <a:srgbClr val="FF0000"/>
              </a:buClr>
              <a:buSzPct val="130000"/>
              <a:buFont typeface="Wingdings" pitchFamily="2" charset="2"/>
              <a:buChar char="§"/>
            </a:pPr>
            <a:r>
              <a:rPr lang="ru-RU" sz="2400" i="1" dirty="0">
                <a:solidFill>
                  <a:schemeClr val="bg1"/>
                </a:solidFill>
                <a:effectLst/>
              </a:rPr>
              <a:t>Кто-то</a:t>
            </a:r>
            <a:r>
              <a:rPr lang="ru-RU" sz="2400" b="1" i="1" dirty="0">
                <a:solidFill>
                  <a:schemeClr val="bg1"/>
                </a:solidFill>
                <a:effectLst/>
              </a:rPr>
              <a:t>, </a:t>
            </a:r>
            <a:r>
              <a:rPr lang="ru-RU" sz="2400" b="1" i="1" dirty="0">
                <a:solidFill>
                  <a:srgbClr val="FF0000"/>
                </a:solidFill>
                <a:effectLst/>
              </a:rPr>
              <a:t>видно,</a:t>
            </a:r>
            <a:r>
              <a:rPr lang="ru-RU" sz="2400" i="1" dirty="0">
                <a:solidFill>
                  <a:schemeClr val="bg1"/>
                </a:solidFill>
                <a:effectLst/>
              </a:rPr>
              <a:t> надоумил девочку отправиться с котёнком именно на птичий рынок</a:t>
            </a:r>
            <a:r>
              <a:rPr lang="ru-RU" sz="2800" i="1" dirty="0">
                <a:solidFill>
                  <a:schemeClr val="bg1"/>
                </a:solidFill>
                <a:effectLst/>
              </a:rPr>
              <a:t>. </a:t>
            </a:r>
          </a:p>
        </p:txBody>
      </p:sp>
      <p:pic>
        <p:nvPicPr>
          <p:cNvPr id="30725" name="i-main-pic" descr="Картинка 166 из 212">
            <a:hlinkClick r:id="rId2"/>
          </p:cNvPr>
          <p:cNvPicPr>
            <a:picLocks noChangeAspect="1" noChangeArrowheads="1"/>
          </p:cNvPicPr>
          <p:nvPr/>
        </p:nvPicPr>
        <p:blipFill>
          <a:blip r:embed="rId3" cstate="print"/>
          <a:srcRect/>
          <a:stretch>
            <a:fillRect/>
          </a:stretch>
        </p:blipFill>
        <p:spPr bwMode="auto">
          <a:xfrm>
            <a:off x="395288" y="6021388"/>
            <a:ext cx="8497887" cy="5000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072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additive="base">
                                        <p:cTn id="11"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 calcmode="lin" valueType="num">
                                      <p:cBhvr additive="base">
                                        <p:cTn id="17"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AutoShape 6"/>
          <p:cNvSpPr>
            <a:spLocks noChangeArrowheads="1"/>
          </p:cNvSpPr>
          <p:nvPr/>
        </p:nvSpPr>
        <p:spPr bwMode="auto">
          <a:xfrm>
            <a:off x="611188" y="4149725"/>
            <a:ext cx="8064500" cy="1439863"/>
          </a:xfrm>
          <a:prstGeom prst="foldedCorner">
            <a:avLst>
              <a:gd name="adj" fmla="val 12500"/>
            </a:avLst>
          </a:prstGeom>
          <a:solidFill>
            <a:srgbClr val="66FF66"/>
          </a:solidFill>
          <a:ln w="38100">
            <a:solidFill>
              <a:schemeClr val="accent2"/>
            </a:solidFill>
            <a:round/>
            <a:headEnd/>
            <a:tailEnd/>
          </a:ln>
          <a:effectLst/>
        </p:spPr>
        <p:txBody>
          <a:bodyPr wrap="none" anchor="ctr"/>
          <a:lstStyle/>
          <a:p>
            <a:endParaRPr lang="ru-RU"/>
          </a:p>
        </p:txBody>
      </p:sp>
      <p:sp>
        <p:nvSpPr>
          <p:cNvPr id="31748" name="AutoShape 4"/>
          <p:cNvSpPr>
            <a:spLocks noChangeArrowheads="1"/>
          </p:cNvSpPr>
          <p:nvPr/>
        </p:nvSpPr>
        <p:spPr bwMode="auto">
          <a:xfrm>
            <a:off x="611188" y="2565400"/>
            <a:ext cx="8137525" cy="1150938"/>
          </a:xfrm>
          <a:prstGeom prst="foldedCorner">
            <a:avLst>
              <a:gd name="adj" fmla="val 12500"/>
            </a:avLst>
          </a:prstGeom>
          <a:solidFill>
            <a:srgbClr val="66FF66"/>
          </a:solidFill>
          <a:ln w="28575">
            <a:solidFill>
              <a:schemeClr val="accent2"/>
            </a:solidFill>
            <a:round/>
            <a:headEnd/>
            <a:tailEnd/>
          </a:ln>
          <a:effectLst/>
        </p:spPr>
        <p:txBody>
          <a:bodyPr wrap="none" anchor="ctr"/>
          <a:lstStyle/>
          <a:p>
            <a:endParaRPr lang="ru-RU"/>
          </a:p>
        </p:txBody>
      </p:sp>
      <p:sp>
        <p:nvSpPr>
          <p:cNvPr id="31747" name="Rectangle 3"/>
          <p:cNvSpPr>
            <a:spLocks noGrp="1" noChangeArrowheads="1"/>
          </p:cNvSpPr>
          <p:nvPr>
            <p:ph type="body" idx="1"/>
          </p:nvPr>
        </p:nvSpPr>
        <p:spPr>
          <a:xfrm>
            <a:off x="611188" y="333375"/>
            <a:ext cx="8353425" cy="6524625"/>
          </a:xfrm>
        </p:spPr>
        <p:txBody>
          <a:bodyPr/>
          <a:lstStyle/>
          <a:p>
            <a:pPr marL="609600" indent="-609600" algn="ctr">
              <a:buFont typeface="Wingdings" pitchFamily="2" charset="2"/>
              <a:buAutoNum type="arabicPeriod" startAt="2"/>
            </a:pPr>
            <a:r>
              <a:rPr lang="ru-RU" sz="2800" dirty="0">
                <a:effectLst/>
              </a:rPr>
              <a:t>Если вводное слово или сочетание слов стоит в начале или в конце обособленного члена предложения, то оно НЕ </a:t>
            </a:r>
            <a:endParaRPr lang="ru-RU" sz="2800" dirty="0" smtClean="0">
              <a:effectLst/>
            </a:endParaRPr>
          </a:p>
          <a:p>
            <a:pPr marL="0" indent="0" algn="ctr">
              <a:buNone/>
            </a:pPr>
            <a:r>
              <a:rPr lang="ru-RU" sz="2800" dirty="0" smtClean="0">
                <a:solidFill>
                  <a:srgbClr val="FF0000"/>
                </a:solidFill>
                <a:effectLst/>
              </a:rPr>
              <a:t>ОТДЕЛЯЕТСЯ </a:t>
            </a:r>
            <a:r>
              <a:rPr lang="ru-RU" sz="2800" dirty="0">
                <a:solidFill>
                  <a:srgbClr val="FF0000"/>
                </a:solidFill>
                <a:effectLst/>
              </a:rPr>
              <a:t>от него знаком препинания</a:t>
            </a:r>
          </a:p>
          <a:p>
            <a:pPr marL="609600" indent="-609600" algn="ctr">
              <a:buFont typeface="Wingdings" pitchFamily="2" charset="2"/>
              <a:buAutoNum type="arabicPeriod" startAt="2"/>
            </a:pPr>
            <a:endParaRPr lang="ru-RU" sz="2800" dirty="0">
              <a:effectLst/>
            </a:endParaRPr>
          </a:p>
          <a:p>
            <a:pPr marL="609600" indent="-609600">
              <a:buClr>
                <a:srgbClr val="FF0000"/>
              </a:buClr>
              <a:buSzPct val="125000"/>
              <a:buFont typeface="Wingdings" pitchFamily="2" charset="2"/>
              <a:buChar char="§"/>
            </a:pPr>
            <a:r>
              <a:rPr lang="ru-RU" sz="2400" i="1" dirty="0">
                <a:solidFill>
                  <a:schemeClr val="bg1"/>
                </a:solidFill>
                <a:effectLst/>
              </a:rPr>
              <a:t>В одну ночь, </a:t>
            </a:r>
            <a:r>
              <a:rPr lang="ru-RU" sz="2400" b="1" i="1" dirty="0">
                <a:solidFill>
                  <a:srgbClr val="FF0000"/>
                </a:solidFill>
                <a:effectLst/>
              </a:rPr>
              <a:t>должно быть</a:t>
            </a:r>
            <a:r>
              <a:rPr lang="ru-RU" sz="2400" i="1" dirty="0">
                <a:solidFill>
                  <a:schemeClr val="bg1"/>
                </a:solidFill>
                <a:effectLst/>
              </a:rPr>
              <a:t> из озорства, списком был оклеен фасад городской думы</a:t>
            </a:r>
            <a:r>
              <a:rPr lang="ru-RU" sz="2400" i="1" dirty="0" smtClean="0">
                <a:solidFill>
                  <a:schemeClr val="bg1"/>
                </a:solidFill>
                <a:effectLst/>
              </a:rPr>
              <a:t>.</a:t>
            </a:r>
            <a:endParaRPr lang="ru-RU" sz="2400" i="1" dirty="0">
              <a:effectLst/>
            </a:endParaRPr>
          </a:p>
          <a:p>
            <a:pPr marL="609600" indent="-609600">
              <a:buClr>
                <a:srgbClr val="FF0000"/>
              </a:buClr>
              <a:buSzPct val="130000"/>
              <a:buFont typeface="Wingdings" pitchFamily="2" charset="2"/>
              <a:buChar char="§"/>
            </a:pPr>
            <a:r>
              <a:rPr lang="ru-RU" sz="2400" i="1" u="sng" dirty="0">
                <a:solidFill>
                  <a:srgbClr val="FF0000"/>
                </a:solidFill>
                <a:effectLst/>
              </a:rPr>
              <a:t>Ср</a:t>
            </a:r>
            <a:r>
              <a:rPr lang="ru-RU" sz="2400" i="1" dirty="0">
                <a:solidFill>
                  <a:srgbClr val="FF0000"/>
                </a:solidFill>
                <a:effectLst/>
              </a:rPr>
              <a:t>.:</a:t>
            </a:r>
            <a:r>
              <a:rPr lang="ru-RU" sz="2400" i="1" dirty="0">
                <a:solidFill>
                  <a:schemeClr val="bg1"/>
                </a:solidFill>
                <a:effectLst/>
              </a:rPr>
              <a:t> Около самой чёрной тучи летали перекати-поле, и как, </a:t>
            </a:r>
            <a:r>
              <a:rPr lang="ru-RU" sz="2400" b="1" i="1" dirty="0">
                <a:solidFill>
                  <a:srgbClr val="FF0000"/>
                </a:solidFill>
                <a:effectLst/>
              </a:rPr>
              <a:t>должно быть</a:t>
            </a:r>
            <a:r>
              <a:rPr lang="ru-RU" sz="2400" i="1" dirty="0">
                <a:solidFill>
                  <a:srgbClr val="FF0000"/>
                </a:solidFill>
                <a:effectLst/>
              </a:rPr>
              <a:t>,</a:t>
            </a:r>
            <a:r>
              <a:rPr lang="ru-RU" sz="2400" i="1" dirty="0">
                <a:solidFill>
                  <a:schemeClr val="bg1"/>
                </a:solidFill>
                <a:effectLst/>
              </a:rPr>
              <a:t> им было страшно.	</a:t>
            </a:r>
          </a:p>
        </p:txBody>
      </p:sp>
      <p:pic>
        <p:nvPicPr>
          <p:cNvPr id="31751" name="i-main-pic" descr="Картинка 166 из 212">
            <a:hlinkClick r:id="rId2"/>
          </p:cNvPr>
          <p:cNvPicPr>
            <a:picLocks noChangeAspect="1" noChangeArrowheads="1"/>
          </p:cNvPicPr>
          <p:nvPr/>
        </p:nvPicPr>
        <p:blipFill>
          <a:blip r:embed="rId3" cstate="print"/>
          <a:srcRect/>
          <a:stretch>
            <a:fillRect/>
          </a:stretch>
        </p:blipFill>
        <p:spPr bwMode="auto">
          <a:xfrm>
            <a:off x="323850" y="6092825"/>
            <a:ext cx="8569325" cy="5000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1747">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1747">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anim calcmode="lin" valueType="num">
                                      <p:cBhvr additive="base">
                                        <p:cTn id="15"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1747">
                                            <p:txEl>
                                              <p:pRg st="4" end="4"/>
                                            </p:txEl>
                                          </p:spTgt>
                                        </p:tgtEl>
                                        <p:attrNameLst>
                                          <p:attrName>style.visibility</p:attrName>
                                        </p:attrNameLst>
                                      </p:cBhvr>
                                      <p:to>
                                        <p:strVal val="visible"/>
                                      </p:to>
                                    </p:set>
                                    <p:anim calcmode="lin" valueType="num">
                                      <p:cBhvr additive="base">
                                        <p:cTn id="21"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AutoShape 5"/>
          <p:cNvSpPr>
            <a:spLocks noChangeArrowheads="1"/>
          </p:cNvSpPr>
          <p:nvPr/>
        </p:nvSpPr>
        <p:spPr bwMode="auto">
          <a:xfrm>
            <a:off x="684213" y="5445125"/>
            <a:ext cx="8280400" cy="1412875"/>
          </a:xfrm>
          <a:prstGeom prst="foldedCorner">
            <a:avLst>
              <a:gd name="adj" fmla="val 12500"/>
            </a:avLst>
          </a:prstGeom>
          <a:solidFill>
            <a:schemeClr val="hlink"/>
          </a:solidFill>
          <a:ln w="38100">
            <a:solidFill>
              <a:schemeClr val="accent2"/>
            </a:solidFill>
            <a:round/>
            <a:headEnd/>
            <a:tailEnd/>
          </a:ln>
          <a:effectLst/>
        </p:spPr>
        <p:txBody>
          <a:bodyPr wrap="none" anchor="ctr"/>
          <a:lstStyle/>
          <a:p>
            <a:endParaRPr lang="ru-RU"/>
          </a:p>
        </p:txBody>
      </p:sp>
      <p:sp>
        <p:nvSpPr>
          <p:cNvPr id="32772" name="AutoShape 4"/>
          <p:cNvSpPr>
            <a:spLocks noChangeArrowheads="1"/>
          </p:cNvSpPr>
          <p:nvPr/>
        </p:nvSpPr>
        <p:spPr bwMode="auto">
          <a:xfrm>
            <a:off x="684213" y="1916113"/>
            <a:ext cx="8280400" cy="1225550"/>
          </a:xfrm>
          <a:prstGeom prst="foldedCorner">
            <a:avLst>
              <a:gd name="adj" fmla="val 12500"/>
            </a:avLst>
          </a:prstGeom>
          <a:solidFill>
            <a:schemeClr val="hlink"/>
          </a:solidFill>
          <a:ln w="38100">
            <a:solidFill>
              <a:schemeClr val="accent2"/>
            </a:solidFill>
            <a:round/>
            <a:headEnd/>
            <a:tailEnd/>
          </a:ln>
          <a:effectLst/>
        </p:spPr>
        <p:txBody>
          <a:bodyPr wrap="none" anchor="ctr"/>
          <a:lstStyle/>
          <a:p>
            <a:endParaRPr lang="ru-RU"/>
          </a:p>
        </p:txBody>
      </p:sp>
      <p:sp>
        <p:nvSpPr>
          <p:cNvPr id="32771" name="Rectangle 3"/>
          <p:cNvSpPr>
            <a:spLocks noGrp="1" noChangeArrowheads="1"/>
          </p:cNvSpPr>
          <p:nvPr>
            <p:ph type="body" idx="1"/>
          </p:nvPr>
        </p:nvSpPr>
        <p:spPr>
          <a:xfrm>
            <a:off x="684213" y="333375"/>
            <a:ext cx="8459787" cy="6524625"/>
          </a:xfrm>
        </p:spPr>
        <p:txBody>
          <a:bodyPr/>
          <a:lstStyle/>
          <a:p>
            <a:pPr marL="609600" indent="-609600" algn="ctr">
              <a:lnSpc>
                <a:spcPct val="90000"/>
              </a:lnSpc>
              <a:buFont typeface="Wingdings" pitchFamily="2" charset="2"/>
              <a:buAutoNum type="arabicPeriod" startAt="3"/>
            </a:pPr>
            <a:r>
              <a:rPr lang="ru-RU" sz="2000" dirty="0">
                <a:effectLst/>
              </a:rPr>
              <a:t>Если вводное слово или сочетание слов находится внутри обособленного члена предложения или внутри вставной конструкции, то оно выделяется</a:t>
            </a:r>
          </a:p>
          <a:p>
            <a:pPr marL="609600" indent="-609600">
              <a:lnSpc>
                <a:spcPct val="90000"/>
              </a:lnSpc>
              <a:buClr>
                <a:srgbClr val="FF0000"/>
              </a:buClr>
              <a:buSzPct val="130000"/>
              <a:buFont typeface="Wingdings" pitchFamily="2" charset="2"/>
              <a:buChar char="§"/>
            </a:pPr>
            <a:endParaRPr lang="ru-RU" sz="2000" dirty="0" smtClean="0">
              <a:effectLst/>
            </a:endParaRPr>
          </a:p>
          <a:p>
            <a:pPr marL="609600" indent="-609600">
              <a:lnSpc>
                <a:spcPct val="90000"/>
              </a:lnSpc>
              <a:buClr>
                <a:srgbClr val="FF0000"/>
              </a:buClr>
              <a:buSzPct val="130000"/>
              <a:buFont typeface="Wingdings" pitchFamily="2" charset="2"/>
              <a:buChar char="§"/>
            </a:pPr>
            <a:r>
              <a:rPr lang="ru-RU" sz="2000" dirty="0" smtClean="0">
                <a:effectLst/>
              </a:rPr>
              <a:t> </a:t>
            </a:r>
            <a:r>
              <a:rPr lang="ru-RU" sz="2000" i="1" dirty="0">
                <a:solidFill>
                  <a:schemeClr val="bg1"/>
                </a:solidFill>
                <a:effectLst/>
              </a:rPr>
              <a:t>У паперти собора толклись люди, чего-то, </a:t>
            </a:r>
            <a:r>
              <a:rPr lang="ru-RU" sz="2000" b="1" i="1" dirty="0">
                <a:solidFill>
                  <a:srgbClr val="FF0000"/>
                </a:solidFill>
                <a:effectLst/>
              </a:rPr>
              <a:t>видимо</a:t>
            </a:r>
            <a:r>
              <a:rPr lang="ru-RU" sz="2000" i="1" dirty="0">
                <a:solidFill>
                  <a:srgbClr val="FF0000"/>
                </a:solidFill>
                <a:effectLst/>
              </a:rPr>
              <a:t>,</a:t>
            </a:r>
            <a:r>
              <a:rPr lang="ru-RU" sz="2000" i="1" dirty="0">
                <a:solidFill>
                  <a:schemeClr val="bg1"/>
                </a:solidFill>
                <a:effectLst/>
              </a:rPr>
              <a:t> ожидая</a:t>
            </a:r>
            <a:r>
              <a:rPr lang="ru-RU" sz="2000" dirty="0">
                <a:solidFill>
                  <a:schemeClr val="bg1"/>
                </a:solidFill>
                <a:effectLst/>
              </a:rPr>
              <a:t>.</a:t>
            </a:r>
          </a:p>
          <a:p>
            <a:pPr marL="609600" indent="-609600">
              <a:lnSpc>
                <a:spcPct val="90000"/>
              </a:lnSpc>
              <a:buClr>
                <a:srgbClr val="FF0000"/>
              </a:buClr>
              <a:buSzPct val="130000"/>
              <a:buFont typeface="Wingdings" pitchFamily="2" charset="2"/>
              <a:buNone/>
            </a:pPr>
            <a:endParaRPr lang="ru-RU" sz="2400" dirty="0">
              <a:solidFill>
                <a:schemeClr val="bg1"/>
              </a:solidFill>
              <a:effectLst/>
            </a:endParaRPr>
          </a:p>
          <a:p>
            <a:pPr marL="0" indent="0" algn="ctr">
              <a:lnSpc>
                <a:spcPct val="90000"/>
              </a:lnSpc>
              <a:buNone/>
            </a:pPr>
            <a:endParaRPr lang="ru-RU" sz="2000" dirty="0">
              <a:effectLst/>
            </a:endParaRPr>
          </a:p>
          <a:p>
            <a:pPr marL="0" indent="0" algn="ctr">
              <a:lnSpc>
                <a:spcPct val="90000"/>
              </a:lnSpc>
              <a:buNone/>
            </a:pPr>
            <a:endParaRPr lang="ru-RU" sz="2000" dirty="0" smtClean="0">
              <a:effectLst/>
            </a:endParaRPr>
          </a:p>
          <a:p>
            <a:pPr marL="609600" indent="-609600" algn="ctr">
              <a:lnSpc>
                <a:spcPct val="90000"/>
              </a:lnSpc>
              <a:buFont typeface="Wingdings" pitchFamily="2" charset="2"/>
              <a:buAutoNum type="arabicPeriod" startAt="4"/>
            </a:pPr>
            <a:r>
              <a:rPr lang="ru-RU" sz="2000" dirty="0" smtClean="0">
                <a:effectLst/>
              </a:rPr>
              <a:t>Вводные </a:t>
            </a:r>
            <a:r>
              <a:rPr lang="ru-RU" sz="2000" dirty="0">
                <a:effectLst/>
              </a:rPr>
              <a:t>слова и сочетания слов, стоящие на границе однородных членов предложения или частей сложного предложения и относящиеся к следующему за ним слову или предложению, не отделяются от него запятой </a:t>
            </a:r>
          </a:p>
          <a:p>
            <a:pPr marL="609600" indent="-609600">
              <a:lnSpc>
                <a:spcPct val="90000"/>
              </a:lnSpc>
              <a:buClr>
                <a:srgbClr val="FF0000"/>
              </a:buClr>
              <a:buSzPct val="130000"/>
              <a:buFont typeface="Wingdings" pitchFamily="2" charset="2"/>
              <a:buChar char="§"/>
            </a:pPr>
            <a:r>
              <a:rPr lang="ru-RU" sz="2000" dirty="0">
                <a:effectLst/>
              </a:rPr>
              <a:t> </a:t>
            </a:r>
            <a:r>
              <a:rPr lang="ru-RU" sz="2000" i="1" dirty="0">
                <a:solidFill>
                  <a:schemeClr val="bg1"/>
                </a:solidFill>
                <a:effectLst/>
              </a:rPr>
              <a:t>Лось шёл скачками в сторону озёр, </a:t>
            </a:r>
            <a:r>
              <a:rPr lang="ru-RU" sz="2000" b="1" i="1" dirty="0">
                <a:solidFill>
                  <a:srgbClr val="FF0000"/>
                </a:solidFill>
                <a:effectLst/>
              </a:rPr>
              <a:t>должно быть</a:t>
            </a:r>
            <a:r>
              <a:rPr lang="ru-RU" sz="2000" i="1" dirty="0">
                <a:solidFill>
                  <a:schemeClr val="bg1"/>
                </a:solidFill>
                <a:effectLst/>
              </a:rPr>
              <a:t> спешил на водоём.</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1">
                                            <p:txEl>
                                              <p:pRg st="6" end="6"/>
                                            </p:txEl>
                                          </p:spTgt>
                                        </p:tgtEl>
                                        <p:attrNameLst>
                                          <p:attrName>style.visibility</p:attrName>
                                        </p:attrNameLst>
                                      </p:cBhvr>
                                      <p:to>
                                        <p:strVal val="visible"/>
                                      </p:to>
                                    </p:set>
                                    <p:anim calcmode="lin" valueType="num">
                                      <p:cBhvr additive="base">
                                        <p:cTn id="19"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771">
                                            <p:txEl>
                                              <p:pRg st="7" end="7"/>
                                            </p:txEl>
                                          </p:spTgt>
                                        </p:tgtEl>
                                        <p:attrNameLst>
                                          <p:attrName>style.visibility</p:attrName>
                                        </p:attrNameLst>
                                      </p:cBhvr>
                                      <p:to>
                                        <p:strVal val="visible"/>
                                      </p:to>
                                    </p:set>
                                    <p:anim calcmode="lin" valueType="num">
                                      <p:cBhvr additive="base">
                                        <p:cTn id="25"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50825" y="404813"/>
            <a:ext cx="8893175" cy="6453187"/>
          </a:xfrm>
        </p:spPr>
        <p:txBody>
          <a:bodyPr/>
          <a:lstStyle/>
          <a:p>
            <a:pPr marL="609600" indent="-609600" algn="ctr">
              <a:buFont typeface="Wingdings" pitchFamily="2" charset="2"/>
              <a:buAutoNum type="arabicPeriod" startAt="5"/>
            </a:pPr>
            <a:r>
              <a:rPr lang="ru-RU" sz="2800">
                <a:effectLst/>
              </a:rPr>
              <a:t>Вводные слова и сочетания слов, находясь рядом с сочинительными союзами, отделяются или не отделяются от них запятыми в зависимости от контекста.</a:t>
            </a:r>
          </a:p>
        </p:txBody>
      </p:sp>
      <p:grpSp>
        <p:nvGrpSpPr>
          <p:cNvPr id="2" name="Group 5"/>
          <p:cNvGrpSpPr>
            <a:grpSpLocks/>
          </p:cNvGrpSpPr>
          <p:nvPr/>
        </p:nvGrpSpPr>
        <p:grpSpPr bwMode="auto">
          <a:xfrm>
            <a:off x="0" y="2492375"/>
            <a:ext cx="9144000" cy="4365625"/>
            <a:chOff x="1134" y="1270"/>
            <a:chExt cx="1831" cy="792"/>
          </a:xfrm>
        </p:grpSpPr>
        <p:sp>
          <p:nvSpPr>
            <p:cNvPr id="33796" name="AutoShape 4"/>
            <p:cNvSpPr>
              <a:spLocks noChangeAspect="1" noChangeArrowheads="1" noTextEdit="1"/>
            </p:cNvSpPr>
            <p:nvPr/>
          </p:nvSpPr>
          <p:spPr bwMode="auto">
            <a:xfrm>
              <a:off x="1134" y="1270"/>
              <a:ext cx="1831" cy="7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cxnSp>
          <p:nvCxnSpPr>
            <p:cNvPr id="33804" name="_s33804"/>
            <p:cNvCxnSpPr>
              <a:cxnSpLocks noChangeShapeType="1"/>
              <a:stCxn id="33801" idx="0"/>
              <a:endCxn id="33798" idx="2"/>
            </p:cNvCxnSpPr>
            <p:nvPr/>
          </p:nvCxnSpPr>
          <p:spPr bwMode="auto">
            <a:xfrm rot="5400000" flipH="1">
              <a:off x="2269" y="1424"/>
              <a:ext cx="65" cy="463"/>
            </a:xfrm>
            <a:prstGeom prst="bentConnector3">
              <a:avLst>
                <a:gd name="adj1" fmla="val 32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3802" name="_s33802"/>
            <p:cNvCxnSpPr>
              <a:cxnSpLocks noChangeShapeType="1"/>
              <a:stCxn id="33799" idx="0"/>
              <a:endCxn id="33798" idx="2"/>
            </p:cNvCxnSpPr>
            <p:nvPr/>
          </p:nvCxnSpPr>
          <p:spPr bwMode="auto">
            <a:xfrm rot="16200000">
              <a:off x="1803" y="1422"/>
              <a:ext cx="65" cy="468"/>
            </a:xfrm>
            <a:prstGeom prst="bentConnector3">
              <a:avLst>
                <a:gd name="adj1" fmla="val 32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3798" name="_s33798"/>
            <p:cNvSpPr>
              <a:spLocks noChangeArrowheads="1"/>
            </p:cNvSpPr>
            <p:nvPr/>
          </p:nvSpPr>
          <p:spPr bwMode="auto">
            <a:xfrm>
              <a:off x="1399" y="1270"/>
              <a:ext cx="1343" cy="353"/>
            </a:xfrm>
            <a:prstGeom prst="roundRect">
              <a:avLst>
                <a:gd name="adj" fmla="val 16667"/>
              </a:avLst>
            </a:prstGeom>
            <a:solidFill>
              <a:srgbClr val="FFFF00"/>
            </a:solidFill>
            <a:ln w="28575">
              <a:solidFill>
                <a:schemeClr val="accent2"/>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a:ln>
                    <a:noFill/>
                  </a:ln>
                  <a:solidFill>
                    <a:schemeClr val="bg1"/>
                  </a:solidFill>
                  <a:effectLst/>
                  <a:latin typeface="Tahoma" charset="0"/>
                  <a:ea typeface="Arial" charset="0"/>
                </a:rPr>
                <a:t>Можно ли опустить</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a:ln>
                    <a:noFill/>
                  </a:ln>
                  <a:solidFill>
                    <a:schemeClr val="bg1"/>
                  </a:solidFill>
                  <a:effectLst/>
                  <a:latin typeface="Tahoma" charset="0"/>
                  <a:ea typeface="Arial" charset="0"/>
                </a:rPr>
                <a:t>вводное слово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a:ln>
                    <a:noFill/>
                  </a:ln>
                  <a:solidFill>
                    <a:schemeClr val="bg1"/>
                  </a:solidFill>
                  <a:effectLst/>
                  <a:latin typeface="Tahoma" charset="0"/>
                  <a:ea typeface="Arial" charset="0"/>
                </a:rPr>
                <a:t>без нарушения структуры</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a:ln>
                    <a:noFill/>
                  </a:ln>
                  <a:solidFill>
                    <a:schemeClr val="bg1"/>
                  </a:solidFill>
                  <a:effectLst/>
                  <a:latin typeface="Tahoma" charset="0"/>
                  <a:ea typeface="Arial" charset="0"/>
                </a:rPr>
                <a:t>предложения?</a:t>
              </a:r>
            </a:p>
          </p:txBody>
        </p:sp>
        <p:sp>
          <p:nvSpPr>
            <p:cNvPr id="33799" name="_s33799"/>
            <p:cNvSpPr>
              <a:spLocks noChangeArrowheads="1"/>
            </p:cNvSpPr>
            <p:nvPr/>
          </p:nvSpPr>
          <p:spPr bwMode="auto">
            <a:xfrm>
              <a:off x="1170" y="1688"/>
              <a:ext cx="864" cy="374"/>
            </a:xfrm>
            <a:prstGeom prst="roundRect">
              <a:avLst>
                <a:gd name="adj" fmla="val 16667"/>
              </a:avLst>
            </a:prstGeom>
            <a:solidFill>
              <a:srgbClr val="66FF66"/>
            </a:solidFill>
            <a:ln w="38100">
              <a:solidFill>
                <a:srgbClr val="FF00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rgbClr val="FF0000"/>
                  </a:solidFill>
                  <a:effectLst/>
                  <a:latin typeface="Tahoma" charset="0"/>
                  <a:ea typeface="Arial" charset="0"/>
                </a:rPr>
                <a:t>ДА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rgbClr val="FF0000"/>
                  </a:solidFill>
                  <a:effectLst/>
                  <a:latin typeface="Tahoma" charset="0"/>
                  <a:ea typeface="Arial" charset="0"/>
                </a:rPr>
                <a:t>ВЫВОД: запятая после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rgbClr val="FF0000"/>
                  </a:solidFill>
                  <a:effectLst/>
                  <a:latin typeface="Tahoma" charset="0"/>
                  <a:ea typeface="Arial" charset="0"/>
                </a:rPr>
                <a:t>союза ставится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chemeClr val="bg1"/>
                  </a:solidFill>
                  <a:effectLst/>
                  <a:latin typeface="Tahoma" charset="0"/>
                  <a:ea typeface="Arial" charset="0"/>
                </a:rPr>
                <a:t>Ей надо передать важное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chemeClr val="bg1"/>
                  </a:solidFill>
                  <a:effectLst/>
                  <a:latin typeface="Tahoma" charset="0"/>
                  <a:ea typeface="Arial" charset="0"/>
                </a:rPr>
                <a:t> И, должно быть, невесёлое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chemeClr val="bg1"/>
                  </a:solidFill>
                  <a:effectLst/>
                  <a:latin typeface="Tahoma" charset="0"/>
                  <a:ea typeface="Arial" charset="0"/>
                </a:rPr>
                <a:t>письмо.</a:t>
              </a:r>
            </a:p>
          </p:txBody>
        </p:sp>
        <p:sp>
          <p:nvSpPr>
            <p:cNvPr id="33801" name="_s33801"/>
            <p:cNvSpPr>
              <a:spLocks noChangeArrowheads="1"/>
            </p:cNvSpPr>
            <p:nvPr/>
          </p:nvSpPr>
          <p:spPr bwMode="auto">
            <a:xfrm>
              <a:off x="2101" y="1688"/>
              <a:ext cx="864" cy="374"/>
            </a:xfrm>
            <a:prstGeom prst="roundRect">
              <a:avLst>
                <a:gd name="adj" fmla="val 16667"/>
              </a:avLst>
            </a:prstGeom>
            <a:solidFill>
              <a:schemeClr val="accent1"/>
            </a:solidFill>
            <a:ln w="38100">
              <a:solidFill>
                <a:srgbClr val="339966"/>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rgbClr val="008000"/>
                  </a:solidFill>
                  <a:effectLst/>
                  <a:latin typeface="Tahoma" charset="0"/>
                  <a:ea typeface="Arial" charset="0"/>
                </a:rPr>
                <a:t>НЕТ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rgbClr val="008000"/>
                  </a:solidFill>
                  <a:effectLst/>
                  <a:latin typeface="Tahoma" charset="0"/>
                  <a:ea typeface="Arial" charset="0"/>
                </a:rPr>
                <a:t>ВЫВОД: запятая после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rgbClr val="008000"/>
                  </a:solidFill>
                  <a:effectLst/>
                  <a:latin typeface="Tahoma" charset="0"/>
                  <a:ea typeface="Arial" charset="0"/>
                </a:rPr>
                <a:t> союза не ставится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chemeClr val="bg1"/>
                  </a:solidFill>
                  <a:effectLst/>
                  <a:latin typeface="Tahoma" charset="0"/>
                  <a:ea typeface="Arial" charset="0"/>
                </a:rPr>
                <a:t>Шла жизнь весёлая,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a:ln>
                    <a:noFill/>
                  </a:ln>
                  <a:solidFill>
                    <a:schemeClr val="bg1"/>
                  </a:solidFill>
                  <a:effectLst/>
                  <a:latin typeface="Tahoma" charset="0"/>
                  <a:ea typeface="Arial" charset="0"/>
                </a:rPr>
                <a:t>     А МОЖЕТ БЫТЬ, скудная.</a:t>
              </a:r>
              <a:r>
                <a:rPr kumimoji="0" lang="ru-RU" sz="2200" b="1" i="0" u="none" strike="noStrike" cap="none" normalizeH="0" baseline="0">
                  <a:ln>
                    <a:noFill/>
                  </a:ln>
                  <a:solidFill>
                    <a:schemeClr val="tx1"/>
                  </a:solidFill>
                  <a:effectLst/>
                  <a:latin typeface="Tahoma" charset="0"/>
                  <a:ea typeface="Arial" charset="0"/>
                </a:rPr>
                <a:t>	</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AutoShape 4"/>
          <p:cNvSpPr>
            <a:spLocks noChangeArrowheads="1"/>
          </p:cNvSpPr>
          <p:nvPr/>
        </p:nvSpPr>
        <p:spPr bwMode="auto">
          <a:xfrm>
            <a:off x="468313" y="2349500"/>
            <a:ext cx="8351837" cy="1655763"/>
          </a:xfrm>
          <a:prstGeom prst="foldedCorner">
            <a:avLst>
              <a:gd name="adj" fmla="val 12500"/>
            </a:avLst>
          </a:prstGeom>
          <a:solidFill>
            <a:schemeClr val="accent1"/>
          </a:solidFill>
          <a:ln w="28575">
            <a:solidFill>
              <a:schemeClr val="tx1"/>
            </a:solidFill>
            <a:round/>
            <a:headEnd/>
            <a:tailEnd/>
          </a:ln>
          <a:effectLst/>
        </p:spPr>
        <p:txBody>
          <a:bodyPr wrap="none" anchor="ctr"/>
          <a:lstStyle/>
          <a:p>
            <a:endParaRPr lang="ru-RU"/>
          </a:p>
        </p:txBody>
      </p:sp>
      <p:sp>
        <p:nvSpPr>
          <p:cNvPr id="35843" name="Rectangle 3"/>
          <p:cNvSpPr>
            <a:spLocks noGrp="1" noChangeArrowheads="1"/>
          </p:cNvSpPr>
          <p:nvPr>
            <p:ph type="body" idx="1"/>
          </p:nvPr>
        </p:nvSpPr>
        <p:spPr>
          <a:xfrm>
            <a:off x="1116013" y="333375"/>
            <a:ext cx="8027987" cy="6524625"/>
          </a:xfrm>
        </p:spPr>
        <p:txBody>
          <a:bodyPr/>
          <a:lstStyle/>
          <a:p>
            <a:pPr marL="609600" indent="-609600" algn="ctr">
              <a:buFont typeface="Wingdings" pitchFamily="2" charset="2"/>
              <a:buAutoNum type="arabicPeriod" startAt="6"/>
            </a:pPr>
            <a:r>
              <a:rPr lang="ru-RU" sz="2800" dirty="0">
                <a:effectLst/>
              </a:rPr>
              <a:t>Не отделяются запятой вводные слова от союзов, стоящих в начале предложения</a:t>
            </a:r>
            <a:r>
              <a:rPr lang="ru-RU" sz="2800" dirty="0" smtClean="0">
                <a:effectLst/>
              </a:rPr>
              <a:t>.</a:t>
            </a:r>
          </a:p>
          <a:p>
            <a:pPr marL="609600" indent="-609600" algn="ctr">
              <a:buFont typeface="Wingdings" pitchFamily="2" charset="2"/>
              <a:buAutoNum type="arabicPeriod" startAt="6"/>
            </a:pPr>
            <a:endParaRPr lang="ru-RU" sz="2800" dirty="0">
              <a:effectLst/>
            </a:endParaRPr>
          </a:p>
          <a:p>
            <a:pPr marL="609600" indent="-609600">
              <a:buClr>
                <a:srgbClr val="FF0000"/>
              </a:buClr>
              <a:buSzPct val="115000"/>
              <a:buFont typeface="Wingdings" pitchFamily="2" charset="2"/>
              <a:buChar char="§"/>
            </a:pPr>
            <a:endParaRPr lang="ru-RU" sz="2800" dirty="0">
              <a:effectLst/>
            </a:endParaRPr>
          </a:p>
          <a:p>
            <a:pPr marL="609600" indent="-609600">
              <a:buClr>
                <a:srgbClr val="FF0000"/>
              </a:buClr>
              <a:buSzPct val="115000"/>
              <a:buFont typeface="Wingdings" pitchFamily="2" charset="2"/>
              <a:buChar char="§"/>
            </a:pPr>
            <a:r>
              <a:rPr lang="ru-RU" sz="2800" dirty="0">
                <a:effectLst/>
              </a:rPr>
              <a:t> </a:t>
            </a:r>
            <a:r>
              <a:rPr lang="ru-RU" sz="2800" b="1" i="1" dirty="0">
                <a:solidFill>
                  <a:srgbClr val="FF0000"/>
                </a:solidFill>
                <a:effectLst/>
              </a:rPr>
              <a:t>И действительно,</a:t>
            </a:r>
            <a:r>
              <a:rPr lang="ru-RU" sz="2800" i="1" dirty="0">
                <a:solidFill>
                  <a:schemeClr val="bg1"/>
                </a:solidFill>
                <a:effectLst/>
              </a:rPr>
              <a:t> он скоро уехал.</a:t>
            </a:r>
            <a:r>
              <a:rPr lang="ru-RU" sz="2800" dirty="0">
                <a:solidFill>
                  <a:schemeClr val="bg1"/>
                </a:solidFill>
                <a:effectLst/>
              </a:rPr>
              <a:t> </a:t>
            </a:r>
          </a:p>
        </p:txBody>
      </p:sp>
      <p:pic>
        <p:nvPicPr>
          <p:cNvPr id="35845" name="i-main-pic" descr="Картинка 166 из 212">
            <a:hlinkClick r:id="rId2"/>
          </p:cNvPr>
          <p:cNvPicPr>
            <a:picLocks noChangeAspect="1" noChangeArrowheads="1"/>
          </p:cNvPicPr>
          <p:nvPr/>
        </p:nvPicPr>
        <p:blipFill>
          <a:blip r:embed="rId3" cstate="print"/>
          <a:srcRect/>
          <a:stretch>
            <a:fillRect/>
          </a:stretch>
        </p:blipFill>
        <p:spPr bwMode="auto">
          <a:xfrm>
            <a:off x="250825" y="6021388"/>
            <a:ext cx="8569325" cy="5000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anim calcmode="lin" valueType="num">
                                      <p:cBhvr additive="base">
                                        <p:cTn id="13"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AutoShape 4"/>
          <p:cNvSpPr>
            <a:spLocks noChangeArrowheads="1"/>
          </p:cNvSpPr>
          <p:nvPr/>
        </p:nvSpPr>
        <p:spPr bwMode="auto">
          <a:xfrm>
            <a:off x="395288" y="2781300"/>
            <a:ext cx="8280400" cy="2160588"/>
          </a:xfrm>
          <a:prstGeom prst="foldedCorner">
            <a:avLst>
              <a:gd name="adj" fmla="val 12500"/>
            </a:avLst>
          </a:prstGeom>
          <a:solidFill>
            <a:schemeClr val="accent1"/>
          </a:solidFill>
          <a:ln w="38100">
            <a:solidFill>
              <a:schemeClr val="tx1"/>
            </a:solidFill>
            <a:round/>
            <a:headEnd/>
            <a:tailEnd/>
          </a:ln>
          <a:effectLst/>
        </p:spPr>
        <p:txBody>
          <a:bodyPr wrap="none" anchor="ctr"/>
          <a:lstStyle/>
          <a:p>
            <a:endParaRPr lang="ru-RU"/>
          </a:p>
        </p:txBody>
      </p:sp>
      <p:sp>
        <p:nvSpPr>
          <p:cNvPr id="36867" name="Rectangle 3"/>
          <p:cNvSpPr>
            <a:spLocks noGrp="1" noChangeArrowheads="1"/>
          </p:cNvSpPr>
          <p:nvPr>
            <p:ph type="body" idx="1"/>
          </p:nvPr>
        </p:nvSpPr>
        <p:spPr>
          <a:xfrm>
            <a:off x="827088" y="404813"/>
            <a:ext cx="7783512" cy="5691187"/>
          </a:xfrm>
        </p:spPr>
        <p:txBody>
          <a:bodyPr/>
          <a:lstStyle/>
          <a:p>
            <a:pPr algn="ctr"/>
            <a:r>
              <a:rPr lang="ru-RU" sz="2400" dirty="0">
                <a:effectLst/>
              </a:rPr>
              <a:t>Многие из вводных слов и сочетаний слов могут быть омонимичны членам предложения или союзам. Такие различия проявляются в контексте</a:t>
            </a:r>
            <a:r>
              <a:rPr lang="ru-RU" sz="2400" dirty="0" smtClean="0">
                <a:effectLst/>
              </a:rPr>
              <a:t>.</a:t>
            </a:r>
            <a:endParaRPr lang="ru-RU" sz="2400" dirty="0">
              <a:effectLst/>
            </a:endParaRPr>
          </a:p>
          <a:p>
            <a:pPr>
              <a:buClr>
                <a:srgbClr val="FF0000"/>
              </a:buClr>
              <a:buFont typeface="Wingdings" pitchFamily="2" charset="2"/>
              <a:buChar char="q"/>
            </a:pPr>
            <a:r>
              <a:rPr lang="ru-RU" sz="2800" i="1" dirty="0">
                <a:solidFill>
                  <a:schemeClr val="bg1"/>
                </a:solidFill>
                <a:effectLst/>
              </a:rPr>
              <a:t>Придёт,</a:t>
            </a:r>
            <a:r>
              <a:rPr lang="ru-RU" sz="2800" i="1" dirty="0">
                <a:effectLst/>
              </a:rPr>
              <a:t> </a:t>
            </a:r>
            <a:r>
              <a:rPr lang="ru-RU" sz="2800" b="1" i="1" dirty="0">
                <a:solidFill>
                  <a:srgbClr val="FF0000"/>
                </a:solidFill>
                <a:effectLst/>
              </a:rPr>
              <a:t>бывало</a:t>
            </a:r>
            <a:r>
              <a:rPr lang="ru-RU" sz="2800" i="1" dirty="0">
                <a:solidFill>
                  <a:schemeClr val="bg1"/>
                </a:solidFill>
                <a:effectLst/>
              </a:rPr>
              <a:t>,</a:t>
            </a:r>
            <a:r>
              <a:rPr lang="ru-RU" sz="2800" i="1" dirty="0">
                <a:effectLst/>
              </a:rPr>
              <a:t> </a:t>
            </a:r>
            <a:r>
              <a:rPr lang="ru-RU" sz="2800" i="1" dirty="0">
                <a:solidFill>
                  <a:schemeClr val="bg1"/>
                </a:solidFill>
                <a:effectLst/>
              </a:rPr>
              <a:t>и начнёт рассказывать.</a:t>
            </a:r>
          </a:p>
          <a:p>
            <a:pPr>
              <a:buFont typeface="Wingdings" pitchFamily="2" charset="2"/>
              <a:buNone/>
            </a:pPr>
            <a:r>
              <a:rPr lang="ru-RU" sz="2800" i="1" dirty="0">
                <a:effectLst/>
              </a:rPr>
              <a:t>   </a:t>
            </a:r>
            <a:r>
              <a:rPr lang="ru-RU" sz="2800" i="1" dirty="0">
                <a:solidFill>
                  <a:srgbClr val="FF0000"/>
                </a:solidFill>
                <a:effectLst/>
              </a:rPr>
              <a:t>Ср.:</a:t>
            </a:r>
            <a:r>
              <a:rPr lang="ru-RU" sz="2800" i="1" dirty="0">
                <a:effectLst/>
              </a:rPr>
              <a:t> </a:t>
            </a:r>
            <a:r>
              <a:rPr lang="ru-RU" sz="2800" i="1" dirty="0">
                <a:solidFill>
                  <a:schemeClr val="bg1"/>
                </a:solidFill>
                <a:effectLst/>
              </a:rPr>
              <a:t>С антенной</a:t>
            </a:r>
            <a:r>
              <a:rPr lang="ru-RU" sz="2800" i="1" dirty="0">
                <a:effectLst/>
              </a:rPr>
              <a:t> </a:t>
            </a:r>
            <a:r>
              <a:rPr lang="ru-RU" sz="2800" b="1" i="1" dirty="0">
                <a:solidFill>
                  <a:srgbClr val="FF0000"/>
                </a:solidFill>
                <a:effectLst/>
              </a:rPr>
              <a:t>бывало</a:t>
            </a:r>
            <a:r>
              <a:rPr lang="ru-RU" sz="2800" i="1" dirty="0">
                <a:solidFill>
                  <a:srgbClr val="FF0000"/>
                </a:solidFill>
                <a:effectLst/>
              </a:rPr>
              <a:t> </a:t>
            </a:r>
            <a:r>
              <a:rPr lang="ru-RU" sz="2800" i="1" dirty="0">
                <a:solidFill>
                  <a:schemeClr val="bg1"/>
                </a:solidFill>
                <a:effectLst/>
              </a:rPr>
              <a:t>у него много хлопот.</a:t>
            </a:r>
          </a:p>
        </p:txBody>
      </p:sp>
      <p:pic>
        <p:nvPicPr>
          <p:cNvPr id="36869" name="i-main-pic" descr="Картинка 166 из 212">
            <a:hlinkClick r:id="rId2"/>
          </p:cNvPr>
          <p:cNvPicPr>
            <a:picLocks noChangeAspect="1" noChangeArrowheads="1"/>
          </p:cNvPicPr>
          <p:nvPr/>
        </p:nvPicPr>
        <p:blipFill>
          <a:blip r:embed="rId3" cstate="print"/>
          <a:srcRect/>
          <a:stretch>
            <a:fillRect/>
          </a:stretch>
        </p:blipFill>
        <p:spPr bwMode="auto">
          <a:xfrm>
            <a:off x="395288" y="5876925"/>
            <a:ext cx="8569325" cy="5000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calcmode="lin" valueType="num">
                                      <p:cBhvr additive="base">
                                        <p:cTn id="17"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304800"/>
            <a:ext cx="7543800" cy="1179513"/>
          </a:xfrm>
        </p:spPr>
        <p:txBody>
          <a:bodyPr/>
          <a:lstStyle/>
          <a:p>
            <a:pPr algn="ctr"/>
            <a:r>
              <a:rPr lang="ru-RU" sz="2800">
                <a:effectLst/>
              </a:rPr>
              <a:t>Для чего же их создал язык и зачем они попадают в предложения?</a:t>
            </a:r>
          </a:p>
        </p:txBody>
      </p:sp>
      <p:sp>
        <p:nvSpPr>
          <p:cNvPr id="7171" name="Rectangle 3"/>
          <p:cNvSpPr>
            <a:spLocks noGrp="1" noChangeArrowheads="1"/>
          </p:cNvSpPr>
          <p:nvPr>
            <p:ph type="body" idx="1"/>
          </p:nvPr>
        </p:nvSpPr>
        <p:spPr>
          <a:xfrm>
            <a:off x="468313" y="1981200"/>
            <a:ext cx="8675687" cy="4114800"/>
          </a:xfrm>
        </p:spPr>
        <p:txBody>
          <a:bodyPr/>
          <a:lstStyle/>
          <a:p>
            <a:pPr algn="ctr">
              <a:buClr>
                <a:srgbClr val="FF0000"/>
              </a:buClr>
            </a:pPr>
            <a:r>
              <a:rPr lang="ru-RU" sz="2800">
                <a:effectLst/>
              </a:rPr>
              <a:t>Вводные слова передают </a:t>
            </a:r>
            <a:r>
              <a:rPr lang="ru-RU" sz="2800" u="sng">
                <a:effectLst/>
              </a:rPr>
              <a:t>большое количество смыслов и смысловых оттенков</a:t>
            </a:r>
            <a:r>
              <a:rPr lang="ru-RU" sz="2800">
                <a:effectLst/>
              </a:rPr>
              <a:t>, без которых язык не смог бы быть полноценным средством общения между людьми.</a:t>
            </a:r>
          </a:p>
          <a:p>
            <a:pPr algn="ctr">
              <a:buClr>
                <a:srgbClr val="FF0000"/>
              </a:buClr>
            </a:pPr>
            <a:r>
              <a:rPr lang="ru-RU" sz="2800">
                <a:effectLst/>
              </a:rPr>
              <a:t>В предложениях мы опознаём вводные слова по смыслу и ВЫДЕЛЯЕМ ЗАПЯТЫМИ.</a:t>
            </a:r>
          </a:p>
        </p:txBody>
      </p:sp>
      <p:pic>
        <p:nvPicPr>
          <p:cNvPr id="7172" name="i-main-pic" descr="Картинка 43 из 137">
            <a:hlinkClick r:id="rId2"/>
          </p:cNvPr>
          <p:cNvPicPr>
            <a:picLocks noChangeAspect="1" noChangeArrowheads="1"/>
          </p:cNvPicPr>
          <p:nvPr/>
        </p:nvPicPr>
        <p:blipFill>
          <a:blip r:embed="rId3" cstate="print"/>
          <a:srcRect/>
          <a:stretch>
            <a:fillRect/>
          </a:stretch>
        </p:blipFill>
        <p:spPr bwMode="auto">
          <a:xfrm>
            <a:off x="7812088" y="5876925"/>
            <a:ext cx="865187" cy="720725"/>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717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box(in)">
                                      <p:cBhvr>
                                        <p:cTn id="11" dur="500"/>
                                        <p:tgtEl>
                                          <p:spTgt spid="717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Effect transition="in" filter="box(in)">
                                      <p:cBhvr>
                                        <p:cTn id="16"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AutoShape 8"/>
          <p:cNvSpPr>
            <a:spLocks noChangeArrowheads="1"/>
          </p:cNvSpPr>
          <p:nvPr/>
        </p:nvSpPr>
        <p:spPr bwMode="auto">
          <a:xfrm>
            <a:off x="3492500" y="1052513"/>
            <a:ext cx="2592388" cy="576262"/>
          </a:xfrm>
          <a:prstGeom prst="wedgeRoundRectCallout">
            <a:avLst>
              <a:gd name="adj1" fmla="val -31444"/>
              <a:gd name="adj2" fmla="val 70111"/>
              <a:gd name="adj3" fmla="val 16667"/>
            </a:avLst>
          </a:prstGeom>
          <a:solidFill>
            <a:srgbClr val="66FF66"/>
          </a:solidFill>
          <a:ln w="28575">
            <a:solidFill>
              <a:schemeClr val="accent1"/>
            </a:solidFill>
            <a:miter lim="800000"/>
            <a:headEnd/>
            <a:tailEnd/>
          </a:ln>
          <a:effectLst/>
        </p:spPr>
        <p:txBody>
          <a:bodyPr/>
          <a:lstStyle/>
          <a:p>
            <a:pPr algn="ctr">
              <a:spcBef>
                <a:spcPct val="0"/>
              </a:spcBef>
              <a:buClrTx/>
              <a:buSzTx/>
              <a:buFontTx/>
              <a:buNone/>
            </a:pPr>
            <a:endParaRPr lang="ru-RU" sz="1800" b="1"/>
          </a:p>
        </p:txBody>
      </p:sp>
      <p:sp>
        <p:nvSpPr>
          <p:cNvPr id="37895" name="AutoShape 7"/>
          <p:cNvSpPr>
            <a:spLocks noChangeArrowheads="1"/>
          </p:cNvSpPr>
          <p:nvPr/>
        </p:nvSpPr>
        <p:spPr bwMode="auto">
          <a:xfrm>
            <a:off x="4356100" y="1916113"/>
            <a:ext cx="5184775" cy="4752975"/>
          </a:xfrm>
          <a:prstGeom prst="verticalScroll">
            <a:avLst>
              <a:gd name="adj" fmla="val 12500"/>
            </a:avLst>
          </a:prstGeom>
          <a:solidFill>
            <a:srgbClr val="FFFF00"/>
          </a:solidFill>
          <a:ln w="28575">
            <a:solidFill>
              <a:schemeClr val="accent1"/>
            </a:solidFill>
            <a:round/>
            <a:headEnd/>
            <a:tailEnd/>
          </a:ln>
          <a:effectLst/>
        </p:spPr>
        <p:txBody>
          <a:bodyPr wrap="none" anchor="ctr"/>
          <a:lstStyle/>
          <a:p>
            <a:endParaRPr lang="ru-RU"/>
          </a:p>
        </p:txBody>
      </p:sp>
      <p:sp>
        <p:nvSpPr>
          <p:cNvPr id="37894" name="AutoShape 6"/>
          <p:cNvSpPr>
            <a:spLocks noChangeArrowheads="1"/>
          </p:cNvSpPr>
          <p:nvPr/>
        </p:nvSpPr>
        <p:spPr bwMode="auto">
          <a:xfrm>
            <a:off x="-323850" y="1844675"/>
            <a:ext cx="5256213" cy="4824413"/>
          </a:xfrm>
          <a:prstGeom prst="verticalScroll">
            <a:avLst>
              <a:gd name="adj" fmla="val 12500"/>
            </a:avLst>
          </a:prstGeom>
          <a:solidFill>
            <a:srgbClr val="FFFF00"/>
          </a:solidFill>
          <a:ln w="28575">
            <a:solidFill>
              <a:schemeClr val="accent1"/>
            </a:solidFill>
            <a:round/>
            <a:headEnd/>
            <a:tailEnd/>
          </a:ln>
          <a:effectLst/>
        </p:spPr>
        <p:txBody>
          <a:bodyPr wrap="none" anchor="ctr"/>
          <a:lstStyle/>
          <a:p>
            <a:pPr algn="ctr">
              <a:spcBef>
                <a:spcPct val="0"/>
              </a:spcBef>
              <a:buClrTx/>
              <a:buSzTx/>
              <a:buFontTx/>
              <a:buNone/>
            </a:pPr>
            <a:endParaRPr lang="ru-RU" sz="1800" b="1"/>
          </a:p>
        </p:txBody>
      </p:sp>
      <p:sp>
        <p:nvSpPr>
          <p:cNvPr id="37890" name="Rectangle 2"/>
          <p:cNvSpPr>
            <a:spLocks noGrp="1" noChangeArrowheads="1"/>
          </p:cNvSpPr>
          <p:nvPr>
            <p:ph type="title"/>
          </p:nvPr>
        </p:nvSpPr>
        <p:spPr/>
        <p:txBody>
          <a:bodyPr/>
          <a:lstStyle/>
          <a:p>
            <a:pPr algn="ctr"/>
            <a:r>
              <a:rPr lang="ru-RU" sz="3200">
                <a:effectLst/>
              </a:rPr>
              <a:t>Нужно отличать </a:t>
            </a:r>
            <a:br>
              <a:rPr lang="ru-RU" sz="3200">
                <a:effectLst/>
              </a:rPr>
            </a:br>
            <a:r>
              <a:rPr lang="ru-RU" sz="3200" u="sng">
                <a:solidFill>
                  <a:schemeClr val="bg1"/>
                </a:solidFill>
                <a:effectLst/>
              </a:rPr>
              <a:t>ОДНАКО</a:t>
            </a:r>
          </a:p>
        </p:txBody>
      </p:sp>
      <p:sp>
        <p:nvSpPr>
          <p:cNvPr id="37892" name="Rectangle 4"/>
          <p:cNvSpPr>
            <a:spLocks noGrp="1" noChangeArrowheads="1"/>
          </p:cNvSpPr>
          <p:nvPr>
            <p:ph type="body" sz="half" idx="1"/>
          </p:nvPr>
        </p:nvSpPr>
        <p:spPr>
          <a:xfrm>
            <a:off x="539750" y="1981200"/>
            <a:ext cx="3744913" cy="4114800"/>
          </a:xfrm>
        </p:spPr>
        <p:txBody>
          <a:bodyPr/>
          <a:lstStyle/>
          <a:p>
            <a:pPr marL="0" indent="0" algn="ctr" defTabSz="898525">
              <a:buFont typeface="Wingdings" pitchFamily="2" charset="2"/>
              <a:buNone/>
              <a:tabLst>
                <a:tab pos="0" algn="l"/>
              </a:tabLst>
            </a:pPr>
            <a:r>
              <a:rPr lang="ru-RU">
                <a:solidFill>
                  <a:schemeClr val="bg1"/>
                </a:solidFill>
                <a:effectLst/>
              </a:rPr>
              <a:t> </a:t>
            </a:r>
            <a:r>
              <a:rPr lang="ru-RU" b="1" u="sng">
                <a:solidFill>
                  <a:srgbClr val="FF0000"/>
                </a:solidFill>
                <a:effectLst/>
              </a:rPr>
              <a:t>ВВОДНОЕ      СЛОВО</a:t>
            </a:r>
          </a:p>
          <a:p>
            <a:pPr marL="0" indent="0" algn="ctr" defTabSz="898525">
              <a:buClr>
                <a:srgbClr val="FF0000"/>
              </a:buClr>
              <a:tabLst>
                <a:tab pos="0" algn="l"/>
              </a:tabLst>
            </a:pPr>
            <a:r>
              <a:rPr lang="ru-RU">
                <a:solidFill>
                  <a:schemeClr val="bg1"/>
                </a:solidFill>
                <a:effectLst/>
              </a:rPr>
              <a:t> </a:t>
            </a:r>
            <a:r>
              <a:rPr lang="ru-RU" sz="2400">
                <a:solidFill>
                  <a:schemeClr val="bg1"/>
                </a:solidFill>
                <a:effectLst/>
              </a:rPr>
              <a:t>Внутри или в конце предложения.</a:t>
            </a:r>
          </a:p>
          <a:p>
            <a:pPr marL="0" indent="0" algn="ctr" defTabSz="898525">
              <a:buClr>
                <a:srgbClr val="FF0000"/>
              </a:buClr>
              <a:buFont typeface="Wingdings" pitchFamily="2" charset="2"/>
              <a:buNone/>
              <a:tabLst>
                <a:tab pos="0" algn="l"/>
              </a:tabLst>
            </a:pPr>
            <a:endParaRPr lang="ru-RU" sz="2400">
              <a:solidFill>
                <a:schemeClr val="bg1"/>
              </a:solidFill>
              <a:effectLst/>
            </a:endParaRPr>
          </a:p>
          <a:p>
            <a:pPr marL="0" indent="0" algn="ctr" defTabSz="898525">
              <a:buClr>
                <a:srgbClr val="FF0000"/>
              </a:buClr>
              <a:buSzPct val="120000"/>
              <a:buFont typeface="Wingdings" pitchFamily="2" charset="2"/>
              <a:buChar char="§"/>
              <a:tabLst>
                <a:tab pos="0" algn="l"/>
              </a:tabLst>
            </a:pPr>
            <a:r>
              <a:rPr lang="ru-RU" sz="2400" i="1">
                <a:solidFill>
                  <a:schemeClr val="bg1"/>
                </a:solidFill>
                <a:effectLst/>
              </a:rPr>
              <a:t> Ганин,</a:t>
            </a:r>
            <a:r>
              <a:rPr lang="ru-RU" sz="2400" b="1" i="1">
                <a:solidFill>
                  <a:schemeClr val="bg1"/>
                </a:solidFill>
                <a:effectLst/>
              </a:rPr>
              <a:t> </a:t>
            </a:r>
            <a:r>
              <a:rPr lang="ru-RU" sz="2400" b="1" i="1" u="sng">
                <a:solidFill>
                  <a:schemeClr val="bg1"/>
                </a:solidFill>
                <a:effectLst/>
              </a:rPr>
              <a:t>однако</a:t>
            </a:r>
            <a:r>
              <a:rPr lang="ru-RU" sz="2400" b="1" i="1">
                <a:solidFill>
                  <a:schemeClr val="bg1"/>
                </a:solidFill>
                <a:effectLst/>
              </a:rPr>
              <a:t>, </a:t>
            </a:r>
            <a:r>
              <a:rPr lang="ru-RU" sz="2400" i="1">
                <a:solidFill>
                  <a:schemeClr val="bg1"/>
                </a:solidFill>
                <a:effectLst/>
              </a:rPr>
              <a:t>никогда не был щедр на похвалу.</a:t>
            </a:r>
          </a:p>
        </p:txBody>
      </p:sp>
      <p:sp>
        <p:nvSpPr>
          <p:cNvPr id="37893" name="Rectangle 5"/>
          <p:cNvSpPr>
            <a:spLocks noGrp="1" noChangeArrowheads="1"/>
          </p:cNvSpPr>
          <p:nvPr>
            <p:ph type="body" sz="half" idx="2"/>
          </p:nvPr>
        </p:nvSpPr>
        <p:spPr>
          <a:xfrm>
            <a:off x="4914900" y="1844675"/>
            <a:ext cx="4049713" cy="5013325"/>
          </a:xfrm>
        </p:spPr>
        <p:txBody>
          <a:bodyPr/>
          <a:lstStyle/>
          <a:p>
            <a:pPr marL="0" indent="0" algn="ctr">
              <a:buFont typeface="Wingdings" pitchFamily="2" charset="2"/>
              <a:buNone/>
            </a:pPr>
            <a:r>
              <a:rPr lang="ru-RU" b="1" u="sng" dirty="0">
                <a:solidFill>
                  <a:srgbClr val="FF0000"/>
                </a:solidFill>
                <a:effectLst/>
              </a:rPr>
              <a:t>СОЮЗ</a:t>
            </a:r>
          </a:p>
          <a:p>
            <a:pPr marL="0" indent="0" algn="ctr">
              <a:buClr>
                <a:srgbClr val="FF0000"/>
              </a:buClr>
            </a:pPr>
            <a:r>
              <a:rPr lang="ru-RU" dirty="0">
                <a:solidFill>
                  <a:schemeClr val="bg1"/>
                </a:solidFill>
                <a:effectLst/>
              </a:rPr>
              <a:t> </a:t>
            </a:r>
            <a:r>
              <a:rPr lang="ru-RU" sz="2400" dirty="0">
                <a:solidFill>
                  <a:schemeClr val="bg1"/>
                </a:solidFill>
                <a:effectLst/>
              </a:rPr>
              <a:t>Соединяет однородные члены или части сложного предложения</a:t>
            </a:r>
            <a:r>
              <a:rPr lang="ru-RU" sz="2400" dirty="0" smtClean="0">
                <a:solidFill>
                  <a:schemeClr val="bg1"/>
                </a:solidFill>
                <a:effectLst/>
              </a:rPr>
              <a:t>.</a:t>
            </a:r>
            <a:endParaRPr lang="ru-RU" sz="2400" dirty="0">
              <a:solidFill>
                <a:schemeClr val="bg1"/>
              </a:solidFill>
              <a:effectLst/>
            </a:endParaRPr>
          </a:p>
          <a:p>
            <a:pPr marL="0" indent="0" algn="ctr">
              <a:buClr>
                <a:srgbClr val="FF0000"/>
              </a:buClr>
              <a:buSzPct val="120000"/>
              <a:buFont typeface="Wingdings" pitchFamily="2" charset="2"/>
              <a:buChar char="§"/>
            </a:pPr>
            <a:r>
              <a:rPr lang="ru-RU" sz="2000" i="1" dirty="0">
                <a:solidFill>
                  <a:schemeClr val="bg1"/>
                </a:solidFill>
                <a:effectLst/>
              </a:rPr>
              <a:t>Туман густел, </a:t>
            </a:r>
            <a:r>
              <a:rPr lang="ru-RU" sz="2000" b="1" i="1" dirty="0">
                <a:solidFill>
                  <a:schemeClr val="bg1"/>
                </a:solidFill>
                <a:effectLst/>
              </a:rPr>
              <a:t>однако (= но)</a:t>
            </a:r>
            <a:r>
              <a:rPr lang="ru-RU" sz="2000" i="1" dirty="0">
                <a:solidFill>
                  <a:schemeClr val="bg1"/>
                </a:solidFill>
                <a:effectLst/>
              </a:rPr>
              <a:t> крыши домов были </a:t>
            </a:r>
          </a:p>
          <a:p>
            <a:pPr marL="0" indent="0" algn="ctr">
              <a:buFont typeface="Wingdings" pitchFamily="2" charset="2"/>
              <a:buNone/>
            </a:pPr>
            <a:r>
              <a:rPr lang="ru-RU" sz="2000" i="1" dirty="0">
                <a:solidFill>
                  <a:schemeClr val="bg1"/>
                </a:solidFill>
                <a:effectLst/>
              </a:rPr>
              <a:t>ещё видны.</a:t>
            </a:r>
          </a:p>
          <a:p>
            <a:pPr marL="0" indent="0" algn="ctr">
              <a:buClr>
                <a:srgbClr val="FF0000"/>
              </a:buClr>
              <a:buSzPct val="125000"/>
              <a:buFont typeface="Wingdings" pitchFamily="2" charset="2"/>
              <a:buChar char="§"/>
            </a:pPr>
            <a:r>
              <a:rPr lang="ru-RU" sz="2000" i="1" dirty="0">
                <a:solidFill>
                  <a:schemeClr val="bg1"/>
                </a:solidFill>
                <a:effectLst/>
              </a:rPr>
              <a:t> Отец обещал приехать из города рано, </a:t>
            </a:r>
            <a:r>
              <a:rPr lang="ru-RU" sz="2000" b="1" i="1" dirty="0">
                <a:solidFill>
                  <a:schemeClr val="bg1"/>
                </a:solidFill>
                <a:effectLst/>
              </a:rPr>
              <a:t>однако (= но)</a:t>
            </a:r>
            <a:r>
              <a:rPr lang="ru-RU" sz="2000" i="1" dirty="0">
                <a:solidFill>
                  <a:schemeClr val="bg1"/>
                </a:solidFill>
                <a:effectLst/>
              </a:rPr>
              <a:t> задержался.</a:t>
            </a:r>
          </a:p>
        </p:txBody>
      </p:sp>
      <p:pic>
        <p:nvPicPr>
          <p:cNvPr id="37897" name="Рисунок 499" descr="http://woweb.ucoz.ru/flist/gif/501/15.gif"/>
          <p:cNvPicPr>
            <a:picLocks noChangeAspect="1" noChangeArrowheads="1"/>
          </p:cNvPicPr>
          <p:nvPr/>
        </p:nvPicPr>
        <p:blipFill>
          <a:blip r:embed="rId2" cstate="print"/>
          <a:srcRect/>
          <a:stretch>
            <a:fillRect/>
          </a:stretch>
        </p:blipFill>
        <p:spPr bwMode="auto">
          <a:xfrm>
            <a:off x="1403350" y="188913"/>
            <a:ext cx="1042988" cy="10429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7892">
                                            <p:txEl>
                                              <p:pRg st="0" end="0"/>
                                            </p:txEl>
                                          </p:spTgt>
                                        </p:tgtEl>
                                        <p:attrNameLst>
                                          <p:attrName>style.visibility</p:attrName>
                                        </p:attrNameLst>
                                      </p:cBhvr>
                                      <p:to>
                                        <p:strVal val="visible"/>
                                      </p:to>
                                    </p:set>
                                    <p:animEffect transition="in" filter="blinds(horizontal)">
                                      <p:cBhvr>
                                        <p:cTn id="13" dur="500"/>
                                        <p:tgtEl>
                                          <p:spTgt spid="37892">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7892">
                                            <p:txEl>
                                              <p:pRg st="1" end="1"/>
                                            </p:txEl>
                                          </p:spTgt>
                                        </p:tgtEl>
                                        <p:attrNameLst>
                                          <p:attrName>style.visibility</p:attrName>
                                        </p:attrNameLst>
                                      </p:cBhvr>
                                      <p:to>
                                        <p:strVal val="visible"/>
                                      </p:to>
                                    </p:set>
                                    <p:animEffect transition="in" filter="blinds(horizontal)">
                                      <p:cBhvr>
                                        <p:cTn id="16" dur="500"/>
                                        <p:tgtEl>
                                          <p:spTgt spid="37892">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7892">
                                            <p:txEl>
                                              <p:pRg st="3" end="3"/>
                                            </p:txEl>
                                          </p:spTgt>
                                        </p:tgtEl>
                                        <p:attrNameLst>
                                          <p:attrName>style.visibility</p:attrName>
                                        </p:attrNameLst>
                                      </p:cBhvr>
                                      <p:to>
                                        <p:strVal val="visible"/>
                                      </p:to>
                                    </p:set>
                                    <p:animEffect transition="in" filter="blinds(horizontal)">
                                      <p:cBhvr>
                                        <p:cTn id="19" dur="500"/>
                                        <p:tgtEl>
                                          <p:spTgt spid="3789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7893">
                                            <p:txEl>
                                              <p:pRg st="0" end="0"/>
                                            </p:txEl>
                                          </p:spTgt>
                                        </p:tgtEl>
                                        <p:attrNameLst>
                                          <p:attrName>style.visibility</p:attrName>
                                        </p:attrNameLst>
                                      </p:cBhvr>
                                      <p:to>
                                        <p:strVal val="visible"/>
                                      </p:to>
                                    </p:set>
                                    <p:animEffect transition="in" filter="blinds(horizontal)">
                                      <p:cBhvr>
                                        <p:cTn id="24" dur="500"/>
                                        <p:tgtEl>
                                          <p:spTgt spid="37893">
                                            <p:txEl>
                                              <p:pRg st="0" end="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7893">
                                            <p:txEl>
                                              <p:pRg st="1" end="1"/>
                                            </p:txEl>
                                          </p:spTgt>
                                        </p:tgtEl>
                                        <p:attrNameLst>
                                          <p:attrName>style.visibility</p:attrName>
                                        </p:attrNameLst>
                                      </p:cBhvr>
                                      <p:to>
                                        <p:strVal val="visible"/>
                                      </p:to>
                                    </p:set>
                                    <p:animEffect transition="in" filter="blinds(horizontal)">
                                      <p:cBhvr>
                                        <p:cTn id="27" dur="500"/>
                                        <p:tgtEl>
                                          <p:spTgt spid="37893">
                                            <p:txEl>
                                              <p:pRg st="1" end="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7893">
                                            <p:txEl>
                                              <p:pRg st="2" end="2"/>
                                            </p:txEl>
                                          </p:spTgt>
                                        </p:tgtEl>
                                        <p:attrNameLst>
                                          <p:attrName>style.visibility</p:attrName>
                                        </p:attrNameLst>
                                      </p:cBhvr>
                                      <p:to>
                                        <p:strVal val="visible"/>
                                      </p:to>
                                    </p:set>
                                    <p:animEffect transition="in" filter="blinds(horizontal)">
                                      <p:cBhvr>
                                        <p:cTn id="30" dur="500"/>
                                        <p:tgtEl>
                                          <p:spTgt spid="37893">
                                            <p:txEl>
                                              <p:pRg st="2" end="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7893">
                                            <p:txEl>
                                              <p:pRg st="3" end="3"/>
                                            </p:txEl>
                                          </p:spTgt>
                                        </p:tgtEl>
                                        <p:attrNameLst>
                                          <p:attrName>style.visibility</p:attrName>
                                        </p:attrNameLst>
                                      </p:cBhvr>
                                      <p:to>
                                        <p:strVal val="visible"/>
                                      </p:to>
                                    </p:set>
                                    <p:animEffect transition="in" filter="blinds(horizontal)">
                                      <p:cBhvr>
                                        <p:cTn id="33" dur="500"/>
                                        <p:tgtEl>
                                          <p:spTgt spid="37893">
                                            <p:txEl>
                                              <p:pRg st="3" end="3"/>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7893">
                                            <p:txEl>
                                              <p:pRg st="4" end="4"/>
                                            </p:txEl>
                                          </p:spTgt>
                                        </p:tgtEl>
                                        <p:attrNameLst>
                                          <p:attrName>style.visibility</p:attrName>
                                        </p:attrNameLst>
                                      </p:cBhvr>
                                      <p:to>
                                        <p:strVal val="visible"/>
                                      </p:to>
                                    </p:set>
                                    <p:animEffect transition="in" filter="blinds(horizontal)">
                                      <p:cBhvr>
                                        <p:cTn id="36" dur="500"/>
                                        <p:tgtEl>
                                          <p:spTgt spid="378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5" name="AutoShape 9"/>
          <p:cNvSpPr>
            <a:spLocks noChangeArrowheads="1"/>
          </p:cNvSpPr>
          <p:nvPr/>
        </p:nvSpPr>
        <p:spPr bwMode="auto">
          <a:xfrm>
            <a:off x="3708400" y="476250"/>
            <a:ext cx="2232025" cy="720725"/>
          </a:xfrm>
          <a:prstGeom prst="wedgeRoundRectCallout">
            <a:avLst>
              <a:gd name="adj1" fmla="val -43750"/>
              <a:gd name="adj2" fmla="val 70000"/>
              <a:gd name="adj3" fmla="val 16667"/>
            </a:avLst>
          </a:prstGeom>
          <a:solidFill>
            <a:srgbClr val="66FF66"/>
          </a:solidFill>
          <a:ln w="38100">
            <a:solidFill>
              <a:schemeClr val="accent1"/>
            </a:solidFill>
            <a:miter lim="800000"/>
            <a:headEnd/>
            <a:tailEnd/>
          </a:ln>
          <a:effectLst/>
        </p:spPr>
        <p:txBody>
          <a:bodyPr/>
          <a:lstStyle/>
          <a:p>
            <a:pPr algn="ctr">
              <a:spcBef>
                <a:spcPct val="0"/>
              </a:spcBef>
              <a:buClrTx/>
              <a:buSzTx/>
              <a:buFontTx/>
              <a:buNone/>
            </a:pPr>
            <a:endParaRPr lang="ru-RU" sz="1800" b="1"/>
          </a:p>
        </p:txBody>
      </p:sp>
      <p:sp>
        <p:nvSpPr>
          <p:cNvPr id="39944" name="AutoShape 8"/>
          <p:cNvSpPr>
            <a:spLocks noChangeArrowheads="1"/>
          </p:cNvSpPr>
          <p:nvPr/>
        </p:nvSpPr>
        <p:spPr bwMode="auto">
          <a:xfrm>
            <a:off x="4356100" y="1557338"/>
            <a:ext cx="5040313" cy="5111750"/>
          </a:xfrm>
          <a:prstGeom prst="vertic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39943" name="AutoShape 7"/>
          <p:cNvSpPr>
            <a:spLocks noChangeArrowheads="1"/>
          </p:cNvSpPr>
          <p:nvPr/>
        </p:nvSpPr>
        <p:spPr bwMode="auto">
          <a:xfrm>
            <a:off x="-252413" y="1557338"/>
            <a:ext cx="5111751" cy="5111750"/>
          </a:xfrm>
          <a:prstGeom prst="vertic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39938" name="Rectangle 2"/>
          <p:cNvSpPr>
            <a:spLocks noGrp="1" noChangeArrowheads="1"/>
          </p:cNvSpPr>
          <p:nvPr>
            <p:ph type="title"/>
          </p:nvPr>
        </p:nvSpPr>
        <p:spPr>
          <a:xfrm>
            <a:off x="1066800" y="304800"/>
            <a:ext cx="7543800" cy="1108075"/>
          </a:xfrm>
        </p:spPr>
        <p:txBody>
          <a:bodyPr/>
          <a:lstStyle/>
          <a:p>
            <a:pPr algn="ctr"/>
            <a:r>
              <a:rPr lang="ru-RU" sz="2400" u="sng" dirty="0">
                <a:solidFill>
                  <a:schemeClr val="bg1"/>
                </a:solidFill>
                <a:effectLst/>
              </a:rPr>
              <a:t>НАКОНЕЦ</a:t>
            </a:r>
          </a:p>
        </p:txBody>
      </p:sp>
      <p:sp>
        <p:nvSpPr>
          <p:cNvPr id="39941" name="Rectangle 5"/>
          <p:cNvSpPr>
            <a:spLocks noGrp="1" noChangeArrowheads="1"/>
          </p:cNvSpPr>
          <p:nvPr>
            <p:ph type="body" sz="half" idx="1"/>
          </p:nvPr>
        </p:nvSpPr>
        <p:spPr>
          <a:xfrm>
            <a:off x="395288" y="1628775"/>
            <a:ext cx="3816350" cy="4968875"/>
          </a:xfrm>
        </p:spPr>
        <p:txBody>
          <a:bodyPr/>
          <a:lstStyle/>
          <a:p>
            <a:pPr marL="0" indent="0" algn="ctr">
              <a:lnSpc>
                <a:spcPct val="80000"/>
              </a:lnSpc>
              <a:buClr>
                <a:schemeClr val="bg2"/>
              </a:buClr>
              <a:buSzPct val="105000"/>
            </a:pPr>
            <a:r>
              <a:rPr lang="ru-RU" sz="900" dirty="0">
                <a:effectLst/>
              </a:rPr>
              <a:t>   </a:t>
            </a:r>
            <a:r>
              <a:rPr lang="ru-RU" sz="2400" b="1" u="sng" dirty="0">
                <a:solidFill>
                  <a:srgbClr val="FF0000"/>
                </a:solidFill>
                <a:effectLst/>
              </a:rPr>
              <a:t>ВВОДНОЕ </a:t>
            </a:r>
            <a:r>
              <a:rPr lang="ru-RU" sz="2400" b="1" u="sng" dirty="0" smtClean="0">
                <a:solidFill>
                  <a:srgbClr val="FF0000"/>
                </a:solidFill>
                <a:effectLst/>
              </a:rPr>
              <a:t>СЛОВО</a:t>
            </a:r>
            <a:endParaRPr lang="ru-RU" sz="2000" b="1" u="sng" dirty="0">
              <a:solidFill>
                <a:srgbClr val="FF0000"/>
              </a:solidFill>
              <a:effectLst/>
            </a:endParaRPr>
          </a:p>
          <a:p>
            <a:pPr marL="0" indent="0" algn="ctr">
              <a:lnSpc>
                <a:spcPct val="80000"/>
              </a:lnSpc>
              <a:buClr>
                <a:srgbClr val="FF0000"/>
              </a:buClr>
            </a:pPr>
            <a:r>
              <a:rPr lang="ru-RU" sz="1600" dirty="0">
                <a:solidFill>
                  <a:schemeClr val="bg1"/>
                </a:solidFill>
                <a:effectLst/>
              </a:rPr>
              <a:t> </a:t>
            </a:r>
            <a:r>
              <a:rPr lang="ru-RU" sz="1400" b="1" dirty="0">
                <a:solidFill>
                  <a:schemeClr val="bg1"/>
                </a:solidFill>
                <a:effectLst/>
              </a:rPr>
              <a:t>Подытоживает какое-либо перечисление</a:t>
            </a:r>
          </a:p>
          <a:p>
            <a:pPr marL="0" indent="0" algn="ctr">
              <a:lnSpc>
                <a:spcPct val="80000"/>
              </a:lnSpc>
              <a:buFont typeface="Wingdings" pitchFamily="2" charset="2"/>
              <a:buNone/>
            </a:pPr>
            <a:r>
              <a:rPr lang="ru-RU" sz="1400" b="1" u="sng" dirty="0">
                <a:solidFill>
                  <a:srgbClr val="FF0000"/>
                </a:solidFill>
                <a:effectLst/>
              </a:rPr>
              <a:t>Явное</a:t>
            </a:r>
            <a:r>
              <a:rPr lang="ru-RU" sz="1400" b="1" dirty="0">
                <a:solidFill>
                  <a:schemeClr val="bg1"/>
                </a:solidFill>
                <a:effectLst/>
              </a:rPr>
              <a:t>: во-первых, наконец.</a:t>
            </a:r>
          </a:p>
          <a:p>
            <a:pPr marL="0" indent="0" algn="ctr">
              <a:lnSpc>
                <a:spcPct val="80000"/>
              </a:lnSpc>
              <a:buFont typeface="Wingdings" pitchFamily="2" charset="2"/>
              <a:buNone/>
            </a:pPr>
            <a:r>
              <a:rPr lang="ru-RU" sz="1400" b="1" i="1" dirty="0">
                <a:solidFill>
                  <a:schemeClr val="bg1"/>
                </a:solidFill>
                <a:effectLst/>
              </a:rPr>
              <a:t>Ребёнок устал: во-первых, уроки в школе; во-вторых, кружок и, </a:t>
            </a:r>
            <a:r>
              <a:rPr lang="ru-RU" sz="1400" b="1" i="1" dirty="0">
                <a:solidFill>
                  <a:srgbClr val="FF0066"/>
                </a:solidFill>
                <a:effectLst/>
              </a:rPr>
              <a:t>наконец,</a:t>
            </a:r>
            <a:r>
              <a:rPr lang="ru-RU" sz="1400" b="1" i="1" dirty="0">
                <a:solidFill>
                  <a:schemeClr val="bg1"/>
                </a:solidFill>
                <a:effectLst/>
              </a:rPr>
              <a:t> чтение.</a:t>
            </a:r>
          </a:p>
          <a:p>
            <a:pPr marL="0" indent="0" algn="ctr">
              <a:lnSpc>
                <a:spcPct val="80000"/>
              </a:lnSpc>
              <a:buFont typeface="Wingdings" pitchFamily="2" charset="2"/>
              <a:buNone/>
            </a:pPr>
            <a:endParaRPr lang="ru-RU" sz="1400" b="1" i="1" dirty="0">
              <a:solidFill>
                <a:schemeClr val="bg1"/>
              </a:solidFill>
              <a:effectLst/>
            </a:endParaRPr>
          </a:p>
          <a:p>
            <a:pPr marL="0" indent="0" algn="ctr">
              <a:lnSpc>
                <a:spcPct val="80000"/>
              </a:lnSpc>
              <a:buFont typeface="Wingdings" pitchFamily="2" charset="2"/>
              <a:buNone/>
            </a:pPr>
            <a:r>
              <a:rPr lang="ru-RU" sz="1400" b="1" u="sng" dirty="0">
                <a:solidFill>
                  <a:srgbClr val="FF0000"/>
                </a:solidFill>
                <a:effectLst/>
              </a:rPr>
              <a:t>Скрытое</a:t>
            </a:r>
            <a:r>
              <a:rPr lang="ru-RU" sz="1400" b="1" dirty="0">
                <a:solidFill>
                  <a:srgbClr val="FF0000"/>
                </a:solidFill>
                <a:effectLst/>
              </a:rPr>
              <a:t>:</a:t>
            </a:r>
            <a:r>
              <a:rPr lang="ru-RU" sz="1400" b="1" dirty="0">
                <a:solidFill>
                  <a:schemeClr val="bg1"/>
                </a:solidFill>
                <a:effectLst/>
              </a:rPr>
              <a:t> как итог некоторых событий.</a:t>
            </a:r>
          </a:p>
          <a:p>
            <a:pPr marL="0" indent="0" algn="ctr">
              <a:lnSpc>
                <a:spcPct val="80000"/>
              </a:lnSpc>
              <a:buFont typeface="Wingdings" pitchFamily="2" charset="2"/>
              <a:buNone/>
            </a:pPr>
            <a:r>
              <a:rPr lang="ru-RU" sz="1400" b="1" i="1" dirty="0">
                <a:solidFill>
                  <a:schemeClr val="bg1"/>
                </a:solidFill>
                <a:effectLst/>
              </a:rPr>
              <a:t>Вот пальцы уже определили предмет… Вот в руке, </a:t>
            </a:r>
            <a:r>
              <a:rPr lang="ru-RU" sz="1400" b="1" i="1" dirty="0">
                <a:solidFill>
                  <a:srgbClr val="FF0066"/>
                </a:solidFill>
                <a:effectLst/>
              </a:rPr>
              <a:t>наконец</a:t>
            </a:r>
            <a:r>
              <a:rPr lang="ru-RU" sz="1400" b="1" i="1" dirty="0">
                <a:solidFill>
                  <a:schemeClr val="bg1"/>
                </a:solidFill>
                <a:effectLst/>
              </a:rPr>
              <a:t>, сверкает листок…</a:t>
            </a:r>
          </a:p>
          <a:p>
            <a:pPr marL="0" indent="0" algn="ctr">
              <a:lnSpc>
                <a:spcPct val="80000"/>
              </a:lnSpc>
              <a:buFont typeface="Wingdings" pitchFamily="2" charset="2"/>
              <a:buNone/>
            </a:pPr>
            <a:r>
              <a:rPr lang="ru-RU" sz="1400" b="1" i="1" dirty="0">
                <a:solidFill>
                  <a:schemeClr val="bg1"/>
                </a:solidFill>
                <a:effectLst/>
              </a:rPr>
              <a:t> </a:t>
            </a:r>
          </a:p>
          <a:p>
            <a:pPr marL="0" indent="0" algn="ctr">
              <a:lnSpc>
                <a:spcPct val="80000"/>
              </a:lnSpc>
              <a:buClr>
                <a:srgbClr val="FF0000"/>
              </a:buClr>
            </a:pPr>
            <a:r>
              <a:rPr lang="ru-RU" sz="1600" b="1" dirty="0">
                <a:solidFill>
                  <a:schemeClr val="bg1"/>
                </a:solidFill>
                <a:effectLst/>
              </a:rPr>
              <a:t> Может подчёркивать резкую форму волеизъявления.</a:t>
            </a:r>
          </a:p>
          <a:p>
            <a:pPr marL="0" indent="0" algn="ctr">
              <a:lnSpc>
                <a:spcPct val="80000"/>
              </a:lnSpc>
              <a:buFont typeface="Wingdings" pitchFamily="2" charset="2"/>
              <a:buNone/>
            </a:pPr>
            <a:r>
              <a:rPr lang="ru-RU" sz="1600" b="1" i="1" dirty="0">
                <a:solidFill>
                  <a:schemeClr val="bg1"/>
                </a:solidFill>
                <a:effectLst/>
              </a:rPr>
              <a:t>Уйдёшь ты, </a:t>
            </a:r>
            <a:r>
              <a:rPr lang="ru-RU" sz="1600" b="1" i="1" dirty="0">
                <a:solidFill>
                  <a:srgbClr val="FF0066"/>
                </a:solidFill>
                <a:effectLst/>
              </a:rPr>
              <a:t>наконец</a:t>
            </a:r>
            <a:r>
              <a:rPr lang="ru-RU" sz="1600" b="1" i="1" dirty="0">
                <a:solidFill>
                  <a:schemeClr val="bg1"/>
                </a:solidFill>
                <a:effectLst/>
              </a:rPr>
              <a:t>!</a:t>
            </a:r>
          </a:p>
        </p:txBody>
      </p:sp>
      <p:sp>
        <p:nvSpPr>
          <p:cNvPr id="39942" name="Rectangle 6"/>
          <p:cNvSpPr>
            <a:spLocks noGrp="1" noChangeArrowheads="1"/>
          </p:cNvSpPr>
          <p:nvPr>
            <p:ph type="body" sz="half" idx="2"/>
          </p:nvPr>
        </p:nvSpPr>
        <p:spPr>
          <a:xfrm>
            <a:off x="5076825" y="1557338"/>
            <a:ext cx="3671888" cy="5040312"/>
          </a:xfrm>
        </p:spPr>
        <p:txBody>
          <a:bodyPr/>
          <a:lstStyle/>
          <a:p>
            <a:pPr marL="0" indent="0" algn="ctr">
              <a:lnSpc>
                <a:spcPct val="80000"/>
              </a:lnSpc>
              <a:buClr>
                <a:schemeClr val="bg2"/>
              </a:buClr>
            </a:pPr>
            <a:r>
              <a:rPr lang="ru-RU" sz="1200" dirty="0"/>
              <a:t>  </a:t>
            </a:r>
            <a:r>
              <a:rPr lang="ru-RU" sz="2400" b="1" u="sng" dirty="0">
                <a:solidFill>
                  <a:srgbClr val="FF0000"/>
                </a:solidFill>
                <a:effectLst/>
              </a:rPr>
              <a:t>НАРЕЧИЕ</a:t>
            </a:r>
          </a:p>
          <a:p>
            <a:pPr marL="0" indent="0">
              <a:lnSpc>
                <a:spcPct val="80000"/>
              </a:lnSpc>
              <a:buClr>
                <a:srgbClr val="FF0000"/>
              </a:buClr>
              <a:buFont typeface="Wingdings" pitchFamily="2" charset="2"/>
              <a:buNone/>
            </a:pPr>
            <a:endParaRPr lang="ru-RU" sz="2400" dirty="0">
              <a:solidFill>
                <a:schemeClr val="bg1"/>
              </a:solidFill>
              <a:effectLst/>
            </a:endParaRPr>
          </a:p>
          <a:p>
            <a:pPr marL="0" indent="0" algn="ctr">
              <a:lnSpc>
                <a:spcPct val="80000"/>
              </a:lnSpc>
              <a:buClr>
                <a:srgbClr val="FF0000"/>
              </a:buClr>
            </a:pPr>
            <a:r>
              <a:rPr lang="ru-RU" sz="1800" b="1" dirty="0">
                <a:solidFill>
                  <a:schemeClr val="bg1"/>
                </a:solidFill>
                <a:effectLst/>
              </a:rPr>
              <a:t> </a:t>
            </a:r>
            <a:r>
              <a:rPr lang="ru-RU" sz="1600" b="1" dirty="0">
                <a:solidFill>
                  <a:schemeClr val="bg1"/>
                </a:solidFill>
                <a:effectLst/>
              </a:rPr>
              <a:t>В значении «под конец», «напоследок» (спустя некоторое время, в результате потраченных усилий).</a:t>
            </a:r>
          </a:p>
          <a:p>
            <a:pPr marL="0" indent="0" algn="ctr">
              <a:lnSpc>
                <a:spcPct val="80000"/>
              </a:lnSpc>
              <a:buClr>
                <a:srgbClr val="FF0000"/>
              </a:buClr>
              <a:buFont typeface="Wingdings" pitchFamily="2" charset="2"/>
              <a:buNone/>
            </a:pPr>
            <a:endParaRPr lang="ru-RU" sz="1600" b="1" dirty="0">
              <a:solidFill>
                <a:schemeClr val="bg1"/>
              </a:solidFill>
              <a:effectLst/>
            </a:endParaRPr>
          </a:p>
          <a:p>
            <a:pPr marL="0" indent="0" algn="ctr">
              <a:lnSpc>
                <a:spcPct val="80000"/>
              </a:lnSpc>
              <a:buClr>
                <a:srgbClr val="FF0000"/>
              </a:buClr>
            </a:pPr>
            <a:r>
              <a:rPr lang="ru-RU" sz="1600" b="1" dirty="0">
                <a:solidFill>
                  <a:schemeClr val="bg1"/>
                </a:solidFill>
                <a:effectLst/>
              </a:rPr>
              <a:t> Можно поставить частицу              –ТО.</a:t>
            </a:r>
          </a:p>
          <a:p>
            <a:pPr marL="0" indent="0" algn="ctr">
              <a:lnSpc>
                <a:spcPct val="80000"/>
              </a:lnSpc>
              <a:buClr>
                <a:srgbClr val="FF0000"/>
              </a:buClr>
              <a:buFont typeface="Wingdings" pitchFamily="2" charset="2"/>
              <a:buNone/>
            </a:pPr>
            <a:endParaRPr lang="ru-RU" sz="1600" b="1" dirty="0">
              <a:solidFill>
                <a:schemeClr val="bg1"/>
              </a:solidFill>
              <a:effectLst/>
            </a:endParaRPr>
          </a:p>
          <a:p>
            <a:pPr marL="0" indent="0" algn="ctr">
              <a:lnSpc>
                <a:spcPct val="80000"/>
              </a:lnSpc>
              <a:buClr>
                <a:srgbClr val="FF0000"/>
              </a:buClr>
              <a:buSzPct val="130000"/>
              <a:buFont typeface="Wingdings" pitchFamily="2" charset="2"/>
              <a:buChar char="§"/>
            </a:pPr>
            <a:r>
              <a:rPr lang="ru-RU" sz="1600" b="1" i="1" dirty="0">
                <a:solidFill>
                  <a:schemeClr val="bg1"/>
                </a:solidFill>
                <a:effectLst/>
              </a:rPr>
              <a:t> Мы его долго ждали, и он </a:t>
            </a:r>
            <a:r>
              <a:rPr lang="ru-RU" sz="1600" b="1" i="1" dirty="0">
                <a:solidFill>
                  <a:srgbClr val="FF0066"/>
                </a:solidFill>
                <a:effectLst/>
              </a:rPr>
              <a:t>наконец</a:t>
            </a:r>
            <a:r>
              <a:rPr lang="ru-RU" sz="1600" b="1" i="1" dirty="0">
                <a:solidFill>
                  <a:schemeClr val="bg1"/>
                </a:solidFill>
                <a:effectLst/>
              </a:rPr>
              <a:t> пришёл.</a:t>
            </a:r>
          </a:p>
          <a:p>
            <a:pPr marL="0" indent="0" algn="ctr">
              <a:lnSpc>
                <a:spcPct val="80000"/>
              </a:lnSpc>
              <a:buFont typeface="Wingdings" pitchFamily="2" charset="2"/>
              <a:buNone/>
            </a:pPr>
            <a:endParaRPr lang="ru-RU" sz="1600" b="1" i="1" dirty="0">
              <a:solidFill>
                <a:schemeClr val="bg1"/>
              </a:solidFill>
              <a:effectLst/>
            </a:endParaRPr>
          </a:p>
          <a:p>
            <a:pPr marL="0" indent="0" algn="ctr">
              <a:lnSpc>
                <a:spcPct val="80000"/>
              </a:lnSpc>
              <a:buClr>
                <a:srgbClr val="FF0000"/>
              </a:buClr>
              <a:buSzPct val="125000"/>
              <a:buFont typeface="Wingdings" pitchFamily="2" charset="2"/>
              <a:buChar char="§"/>
            </a:pPr>
            <a:r>
              <a:rPr lang="ru-RU" sz="1600" b="1" dirty="0">
                <a:solidFill>
                  <a:srgbClr val="FF0000"/>
                </a:solidFill>
                <a:effectLst/>
              </a:rPr>
              <a:t> Ср.:</a:t>
            </a:r>
            <a:r>
              <a:rPr lang="ru-RU" sz="1600" b="1" dirty="0">
                <a:solidFill>
                  <a:schemeClr val="bg1"/>
                </a:solidFill>
                <a:effectLst/>
              </a:rPr>
              <a:t>  </a:t>
            </a:r>
            <a:r>
              <a:rPr lang="ru-RU" sz="1600" b="1" i="1" dirty="0">
                <a:solidFill>
                  <a:schemeClr val="bg1"/>
                </a:solidFill>
                <a:effectLst/>
              </a:rPr>
              <a:t>Мы его долго ждали, и он </a:t>
            </a:r>
            <a:r>
              <a:rPr lang="ru-RU" sz="1600" b="1" i="1" dirty="0">
                <a:solidFill>
                  <a:srgbClr val="FF0066"/>
                </a:solidFill>
                <a:effectLst/>
              </a:rPr>
              <a:t>наконец-то</a:t>
            </a:r>
            <a:r>
              <a:rPr lang="ru-RU" sz="1600" b="1" i="1" dirty="0">
                <a:solidFill>
                  <a:schemeClr val="bg1"/>
                </a:solidFill>
                <a:effectLst/>
              </a:rPr>
              <a:t> пришёл.</a:t>
            </a:r>
          </a:p>
          <a:p>
            <a:pPr marL="0" indent="0" algn="ctr">
              <a:lnSpc>
                <a:spcPct val="80000"/>
              </a:lnSpc>
              <a:buFont typeface="Wingdings" pitchFamily="2" charset="2"/>
              <a:buNone/>
            </a:pPr>
            <a:r>
              <a:rPr lang="ru-RU" sz="1600" b="1" i="1" dirty="0">
                <a:solidFill>
                  <a:schemeClr val="bg1"/>
                </a:solidFill>
                <a:effectLst/>
              </a:rPr>
              <a:t>Мы его долго ждали, и он </a:t>
            </a:r>
            <a:r>
              <a:rPr lang="ru-RU" sz="1600" b="1" i="1" dirty="0">
                <a:solidFill>
                  <a:srgbClr val="FF0066"/>
                </a:solidFill>
                <a:effectLst/>
              </a:rPr>
              <a:t>спустя некоторое время</a:t>
            </a:r>
            <a:r>
              <a:rPr lang="ru-RU" sz="1600" b="1" i="1" dirty="0">
                <a:solidFill>
                  <a:schemeClr val="bg1"/>
                </a:solidFill>
                <a:effectLst/>
              </a:rPr>
              <a:t> пришёл.</a:t>
            </a:r>
          </a:p>
          <a:p>
            <a:pPr marL="0" indent="0" algn="ctr">
              <a:lnSpc>
                <a:spcPct val="80000"/>
              </a:lnSpc>
              <a:buFont typeface="Wingdings" pitchFamily="2" charset="2"/>
              <a:buNone/>
            </a:pPr>
            <a:endParaRPr lang="ru-RU" sz="1800" b="1" i="1" dirty="0">
              <a:solidFill>
                <a:schemeClr val="bg1"/>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9941">
                                            <p:txEl>
                                              <p:pRg st="0" end="0"/>
                                            </p:txEl>
                                          </p:spTgt>
                                        </p:tgtEl>
                                        <p:attrNameLst>
                                          <p:attrName>style.visibility</p:attrName>
                                        </p:attrNameLst>
                                      </p:cBhvr>
                                      <p:to>
                                        <p:strVal val="visible"/>
                                      </p:to>
                                    </p:set>
                                    <p:animEffect transition="in" filter="circle(in)">
                                      <p:cBhvr>
                                        <p:cTn id="13" dur="2000"/>
                                        <p:tgtEl>
                                          <p:spTgt spid="39941">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9941">
                                            <p:txEl>
                                              <p:pRg st="1" end="1"/>
                                            </p:txEl>
                                          </p:spTgt>
                                        </p:tgtEl>
                                        <p:attrNameLst>
                                          <p:attrName>style.visibility</p:attrName>
                                        </p:attrNameLst>
                                      </p:cBhvr>
                                      <p:to>
                                        <p:strVal val="visible"/>
                                      </p:to>
                                    </p:set>
                                    <p:animEffect transition="in" filter="circle(in)">
                                      <p:cBhvr>
                                        <p:cTn id="16" dur="2000"/>
                                        <p:tgtEl>
                                          <p:spTgt spid="39941">
                                            <p:txEl>
                                              <p:pRg st="1" end="1"/>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9941">
                                            <p:txEl>
                                              <p:pRg st="2" end="2"/>
                                            </p:txEl>
                                          </p:spTgt>
                                        </p:tgtEl>
                                        <p:attrNameLst>
                                          <p:attrName>style.visibility</p:attrName>
                                        </p:attrNameLst>
                                      </p:cBhvr>
                                      <p:to>
                                        <p:strVal val="visible"/>
                                      </p:to>
                                    </p:set>
                                    <p:animEffect transition="in" filter="circle(in)">
                                      <p:cBhvr>
                                        <p:cTn id="19" dur="2000"/>
                                        <p:tgtEl>
                                          <p:spTgt spid="39941">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9941">
                                            <p:txEl>
                                              <p:pRg st="3" end="3"/>
                                            </p:txEl>
                                          </p:spTgt>
                                        </p:tgtEl>
                                        <p:attrNameLst>
                                          <p:attrName>style.visibility</p:attrName>
                                        </p:attrNameLst>
                                      </p:cBhvr>
                                      <p:to>
                                        <p:strVal val="visible"/>
                                      </p:to>
                                    </p:set>
                                    <p:animEffect transition="in" filter="circle(in)">
                                      <p:cBhvr>
                                        <p:cTn id="22" dur="2000"/>
                                        <p:tgtEl>
                                          <p:spTgt spid="39941">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9941">
                                            <p:txEl>
                                              <p:pRg st="5" end="5"/>
                                            </p:txEl>
                                          </p:spTgt>
                                        </p:tgtEl>
                                        <p:attrNameLst>
                                          <p:attrName>style.visibility</p:attrName>
                                        </p:attrNameLst>
                                      </p:cBhvr>
                                      <p:to>
                                        <p:strVal val="visible"/>
                                      </p:to>
                                    </p:set>
                                    <p:animEffect transition="in" filter="circle(in)">
                                      <p:cBhvr>
                                        <p:cTn id="25" dur="2000"/>
                                        <p:tgtEl>
                                          <p:spTgt spid="39941">
                                            <p:txEl>
                                              <p:pRg st="5" end="5"/>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9941">
                                            <p:txEl>
                                              <p:pRg st="6" end="6"/>
                                            </p:txEl>
                                          </p:spTgt>
                                        </p:tgtEl>
                                        <p:attrNameLst>
                                          <p:attrName>style.visibility</p:attrName>
                                        </p:attrNameLst>
                                      </p:cBhvr>
                                      <p:to>
                                        <p:strVal val="visible"/>
                                      </p:to>
                                    </p:set>
                                    <p:animEffect transition="in" filter="circle(in)">
                                      <p:cBhvr>
                                        <p:cTn id="28" dur="2000"/>
                                        <p:tgtEl>
                                          <p:spTgt spid="39941">
                                            <p:txEl>
                                              <p:pRg st="6" end="6"/>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9941">
                                            <p:txEl>
                                              <p:pRg st="7" end="7"/>
                                            </p:txEl>
                                          </p:spTgt>
                                        </p:tgtEl>
                                        <p:attrNameLst>
                                          <p:attrName>style.visibility</p:attrName>
                                        </p:attrNameLst>
                                      </p:cBhvr>
                                      <p:to>
                                        <p:strVal val="visible"/>
                                      </p:to>
                                    </p:set>
                                    <p:animEffect transition="in" filter="circle(in)">
                                      <p:cBhvr>
                                        <p:cTn id="31" dur="2000"/>
                                        <p:tgtEl>
                                          <p:spTgt spid="39941">
                                            <p:txEl>
                                              <p:pRg st="7" end="7"/>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9941">
                                            <p:txEl>
                                              <p:pRg st="8" end="8"/>
                                            </p:txEl>
                                          </p:spTgt>
                                        </p:tgtEl>
                                        <p:attrNameLst>
                                          <p:attrName>style.visibility</p:attrName>
                                        </p:attrNameLst>
                                      </p:cBhvr>
                                      <p:to>
                                        <p:strVal val="visible"/>
                                      </p:to>
                                    </p:set>
                                    <p:animEffect transition="in" filter="circle(in)">
                                      <p:cBhvr>
                                        <p:cTn id="34" dur="2000"/>
                                        <p:tgtEl>
                                          <p:spTgt spid="39941">
                                            <p:txEl>
                                              <p:pRg st="8" end="8"/>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9941">
                                            <p:txEl>
                                              <p:pRg st="9" end="9"/>
                                            </p:txEl>
                                          </p:spTgt>
                                        </p:tgtEl>
                                        <p:attrNameLst>
                                          <p:attrName>style.visibility</p:attrName>
                                        </p:attrNameLst>
                                      </p:cBhvr>
                                      <p:to>
                                        <p:strVal val="visible"/>
                                      </p:to>
                                    </p:set>
                                    <p:animEffect transition="in" filter="circle(in)">
                                      <p:cBhvr>
                                        <p:cTn id="37" dur="2000"/>
                                        <p:tgtEl>
                                          <p:spTgt spid="3994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9942">
                                            <p:txEl>
                                              <p:pRg st="0" end="0"/>
                                            </p:txEl>
                                          </p:spTgt>
                                        </p:tgtEl>
                                        <p:attrNameLst>
                                          <p:attrName>style.visibility</p:attrName>
                                        </p:attrNameLst>
                                      </p:cBhvr>
                                      <p:to>
                                        <p:strVal val="visible"/>
                                      </p:to>
                                    </p:set>
                                    <p:animEffect transition="in" filter="circle(in)">
                                      <p:cBhvr>
                                        <p:cTn id="42" dur="2000"/>
                                        <p:tgtEl>
                                          <p:spTgt spid="39942">
                                            <p:txEl>
                                              <p:pRg st="0" end="0"/>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39942">
                                            <p:txEl>
                                              <p:pRg st="2" end="2"/>
                                            </p:txEl>
                                          </p:spTgt>
                                        </p:tgtEl>
                                        <p:attrNameLst>
                                          <p:attrName>style.visibility</p:attrName>
                                        </p:attrNameLst>
                                      </p:cBhvr>
                                      <p:to>
                                        <p:strVal val="visible"/>
                                      </p:to>
                                    </p:set>
                                    <p:animEffect transition="in" filter="circle(in)">
                                      <p:cBhvr>
                                        <p:cTn id="45" dur="2000"/>
                                        <p:tgtEl>
                                          <p:spTgt spid="39942">
                                            <p:txEl>
                                              <p:pRg st="2" end="2"/>
                                            </p:txEl>
                                          </p:spTgt>
                                        </p:tgtEl>
                                      </p:cBhvr>
                                    </p:animEffect>
                                  </p:childTnLst>
                                </p:cTn>
                              </p:par>
                              <p:par>
                                <p:cTn id="46" presetID="6" presetClass="entr" presetSubtype="16" fill="hold" nodeType="withEffect">
                                  <p:stCondLst>
                                    <p:cond delay="0"/>
                                  </p:stCondLst>
                                  <p:childTnLst>
                                    <p:set>
                                      <p:cBhvr>
                                        <p:cTn id="47" dur="1" fill="hold">
                                          <p:stCondLst>
                                            <p:cond delay="0"/>
                                          </p:stCondLst>
                                        </p:cTn>
                                        <p:tgtEl>
                                          <p:spTgt spid="39942">
                                            <p:txEl>
                                              <p:pRg st="4" end="4"/>
                                            </p:txEl>
                                          </p:spTgt>
                                        </p:tgtEl>
                                        <p:attrNameLst>
                                          <p:attrName>style.visibility</p:attrName>
                                        </p:attrNameLst>
                                      </p:cBhvr>
                                      <p:to>
                                        <p:strVal val="visible"/>
                                      </p:to>
                                    </p:set>
                                    <p:animEffect transition="in" filter="circle(in)">
                                      <p:cBhvr>
                                        <p:cTn id="48" dur="2000"/>
                                        <p:tgtEl>
                                          <p:spTgt spid="39942">
                                            <p:txEl>
                                              <p:pRg st="4" end="4"/>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39942">
                                            <p:txEl>
                                              <p:pRg st="6" end="6"/>
                                            </p:txEl>
                                          </p:spTgt>
                                        </p:tgtEl>
                                        <p:attrNameLst>
                                          <p:attrName>style.visibility</p:attrName>
                                        </p:attrNameLst>
                                      </p:cBhvr>
                                      <p:to>
                                        <p:strVal val="visible"/>
                                      </p:to>
                                    </p:set>
                                    <p:animEffect transition="in" filter="circle(in)">
                                      <p:cBhvr>
                                        <p:cTn id="51" dur="2000"/>
                                        <p:tgtEl>
                                          <p:spTgt spid="39942">
                                            <p:txEl>
                                              <p:pRg st="6" end="6"/>
                                            </p:txEl>
                                          </p:spTgt>
                                        </p:tgtEl>
                                      </p:cBhvr>
                                    </p:animEffect>
                                  </p:childTnLst>
                                </p:cTn>
                              </p:par>
                              <p:par>
                                <p:cTn id="52" presetID="6" presetClass="entr" presetSubtype="16" fill="hold" nodeType="withEffect">
                                  <p:stCondLst>
                                    <p:cond delay="0"/>
                                  </p:stCondLst>
                                  <p:childTnLst>
                                    <p:set>
                                      <p:cBhvr>
                                        <p:cTn id="53" dur="1" fill="hold">
                                          <p:stCondLst>
                                            <p:cond delay="0"/>
                                          </p:stCondLst>
                                        </p:cTn>
                                        <p:tgtEl>
                                          <p:spTgt spid="39942">
                                            <p:txEl>
                                              <p:pRg st="8" end="8"/>
                                            </p:txEl>
                                          </p:spTgt>
                                        </p:tgtEl>
                                        <p:attrNameLst>
                                          <p:attrName>style.visibility</p:attrName>
                                        </p:attrNameLst>
                                      </p:cBhvr>
                                      <p:to>
                                        <p:strVal val="visible"/>
                                      </p:to>
                                    </p:set>
                                    <p:animEffect transition="in" filter="circle(in)">
                                      <p:cBhvr>
                                        <p:cTn id="54" dur="2000"/>
                                        <p:tgtEl>
                                          <p:spTgt spid="39942">
                                            <p:txEl>
                                              <p:pRg st="8" end="8"/>
                                            </p:txEl>
                                          </p:spTgt>
                                        </p:tgtEl>
                                      </p:cBhvr>
                                    </p:animEffect>
                                  </p:childTnLst>
                                </p:cTn>
                              </p:par>
                              <p:par>
                                <p:cTn id="55" presetID="6" presetClass="entr" presetSubtype="16" fill="hold" nodeType="withEffect">
                                  <p:stCondLst>
                                    <p:cond delay="0"/>
                                  </p:stCondLst>
                                  <p:childTnLst>
                                    <p:set>
                                      <p:cBhvr>
                                        <p:cTn id="56" dur="1" fill="hold">
                                          <p:stCondLst>
                                            <p:cond delay="0"/>
                                          </p:stCondLst>
                                        </p:cTn>
                                        <p:tgtEl>
                                          <p:spTgt spid="39942">
                                            <p:txEl>
                                              <p:pRg st="9" end="9"/>
                                            </p:txEl>
                                          </p:spTgt>
                                        </p:tgtEl>
                                        <p:attrNameLst>
                                          <p:attrName>style.visibility</p:attrName>
                                        </p:attrNameLst>
                                      </p:cBhvr>
                                      <p:to>
                                        <p:strVal val="visible"/>
                                      </p:to>
                                    </p:set>
                                    <p:animEffect transition="in" filter="circle(in)">
                                      <p:cBhvr>
                                        <p:cTn id="57" dur="2000"/>
                                        <p:tgtEl>
                                          <p:spTgt spid="3994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5" name="AutoShape 11"/>
          <p:cNvSpPr>
            <a:spLocks noChangeArrowheads="1"/>
          </p:cNvSpPr>
          <p:nvPr/>
        </p:nvSpPr>
        <p:spPr bwMode="auto">
          <a:xfrm>
            <a:off x="4211638" y="765175"/>
            <a:ext cx="1296987" cy="576263"/>
          </a:xfrm>
          <a:prstGeom prst="wedgeRoundRectCallout">
            <a:avLst>
              <a:gd name="adj1" fmla="val -43750"/>
              <a:gd name="adj2" fmla="val 70000"/>
              <a:gd name="adj3" fmla="val 16667"/>
            </a:avLst>
          </a:prstGeom>
          <a:solidFill>
            <a:srgbClr val="66FF66"/>
          </a:solidFill>
          <a:ln w="38100">
            <a:solidFill>
              <a:schemeClr val="accent1"/>
            </a:solidFill>
            <a:miter lim="800000"/>
            <a:headEnd/>
            <a:tailEnd/>
          </a:ln>
          <a:effectLst/>
        </p:spPr>
        <p:txBody>
          <a:bodyPr/>
          <a:lstStyle/>
          <a:p>
            <a:pPr algn="ctr">
              <a:spcBef>
                <a:spcPct val="0"/>
              </a:spcBef>
              <a:buClrTx/>
              <a:buSzTx/>
              <a:buFontTx/>
              <a:buNone/>
            </a:pPr>
            <a:endParaRPr lang="ru-RU" sz="1800" b="1"/>
          </a:p>
        </p:txBody>
      </p:sp>
      <p:sp>
        <p:nvSpPr>
          <p:cNvPr id="41994" name="AutoShape 10"/>
          <p:cNvSpPr>
            <a:spLocks noChangeArrowheads="1"/>
          </p:cNvSpPr>
          <p:nvPr/>
        </p:nvSpPr>
        <p:spPr bwMode="auto">
          <a:xfrm>
            <a:off x="4356100" y="1989138"/>
            <a:ext cx="4787900" cy="4464050"/>
          </a:xfrm>
          <a:prstGeom prst="vertic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1993" name="AutoShape 9"/>
          <p:cNvSpPr>
            <a:spLocks noChangeArrowheads="1"/>
          </p:cNvSpPr>
          <p:nvPr/>
        </p:nvSpPr>
        <p:spPr bwMode="auto">
          <a:xfrm>
            <a:off x="0" y="1916113"/>
            <a:ext cx="4897438" cy="4537075"/>
          </a:xfrm>
          <a:prstGeom prst="vertic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1986" name="Rectangle 2"/>
          <p:cNvSpPr>
            <a:spLocks noGrp="1" noChangeArrowheads="1"/>
          </p:cNvSpPr>
          <p:nvPr>
            <p:ph type="title"/>
          </p:nvPr>
        </p:nvSpPr>
        <p:spPr/>
        <p:txBody>
          <a:bodyPr/>
          <a:lstStyle/>
          <a:p>
            <a:pPr algn="ctr"/>
            <a:r>
              <a:rPr lang="ru-RU" sz="2800" u="sng">
                <a:solidFill>
                  <a:schemeClr val="bg1"/>
                </a:solidFill>
                <a:effectLst/>
              </a:rPr>
              <a:t>Так</a:t>
            </a:r>
            <a:r>
              <a:rPr lang="ru-RU" sz="2800">
                <a:effectLst/>
              </a:rPr>
              <a:t> </a:t>
            </a:r>
          </a:p>
        </p:txBody>
      </p:sp>
      <p:sp>
        <p:nvSpPr>
          <p:cNvPr id="41991" name="Rectangle 7"/>
          <p:cNvSpPr>
            <a:spLocks noGrp="1" noChangeArrowheads="1"/>
          </p:cNvSpPr>
          <p:nvPr>
            <p:ph type="body" sz="half" idx="1"/>
          </p:nvPr>
        </p:nvSpPr>
        <p:spPr>
          <a:xfrm>
            <a:off x="755650" y="1981200"/>
            <a:ext cx="3600450" cy="4114800"/>
          </a:xfrm>
        </p:spPr>
        <p:txBody>
          <a:bodyPr/>
          <a:lstStyle/>
          <a:p>
            <a:pPr marL="0" indent="0" algn="ctr">
              <a:buClr>
                <a:srgbClr val="FF0000"/>
              </a:buClr>
            </a:pPr>
            <a:r>
              <a:rPr lang="ru-RU" sz="2400">
                <a:effectLst/>
              </a:rPr>
              <a:t> </a:t>
            </a:r>
            <a:r>
              <a:rPr lang="ru-RU" sz="2400" b="1" u="sng">
                <a:solidFill>
                  <a:schemeClr val="bg1"/>
                </a:solidFill>
                <a:effectLst/>
              </a:rPr>
              <a:t>ВВОДНОЕ    СЛОВО</a:t>
            </a:r>
          </a:p>
          <a:p>
            <a:pPr marL="0" indent="0" algn="ctr">
              <a:buFont typeface="Wingdings" pitchFamily="2" charset="2"/>
              <a:buNone/>
            </a:pPr>
            <a:r>
              <a:rPr lang="ru-RU" sz="2400">
                <a:solidFill>
                  <a:schemeClr val="bg1"/>
                </a:solidFill>
                <a:effectLst/>
              </a:rPr>
              <a:t>в значении «например».</a:t>
            </a:r>
          </a:p>
          <a:p>
            <a:pPr marL="0" indent="0" algn="ctr">
              <a:buFont typeface="Wingdings" pitchFamily="2" charset="2"/>
              <a:buNone/>
            </a:pPr>
            <a:endParaRPr lang="ru-RU" sz="2400">
              <a:solidFill>
                <a:schemeClr val="bg1"/>
              </a:solidFill>
              <a:effectLst/>
            </a:endParaRPr>
          </a:p>
          <a:p>
            <a:pPr marL="0" indent="0" algn="ctr">
              <a:buClr>
                <a:srgbClr val="FF0000"/>
              </a:buClr>
              <a:buSzPct val="115000"/>
              <a:buFont typeface="Wingdings" pitchFamily="2" charset="2"/>
              <a:buChar char="§"/>
            </a:pPr>
            <a:r>
              <a:rPr lang="ru-RU" sz="2400" i="1">
                <a:solidFill>
                  <a:schemeClr val="bg1"/>
                </a:solidFill>
                <a:effectLst/>
              </a:rPr>
              <a:t>Члены предложения бывают разные. </a:t>
            </a:r>
            <a:r>
              <a:rPr lang="ru-RU" sz="2400" i="1">
                <a:solidFill>
                  <a:srgbClr val="FF0000"/>
                </a:solidFill>
                <a:effectLst/>
              </a:rPr>
              <a:t>Так</a:t>
            </a:r>
            <a:r>
              <a:rPr lang="ru-RU" sz="2400" i="1">
                <a:solidFill>
                  <a:schemeClr val="bg1"/>
                </a:solidFill>
                <a:effectLst/>
              </a:rPr>
              <a:t>, это могут быть обстоятельства, дополнения, определения.</a:t>
            </a:r>
          </a:p>
        </p:txBody>
      </p:sp>
      <p:sp>
        <p:nvSpPr>
          <p:cNvPr id="41992" name="Rectangle 8"/>
          <p:cNvSpPr>
            <a:spLocks noGrp="1" noChangeArrowheads="1"/>
          </p:cNvSpPr>
          <p:nvPr>
            <p:ph type="body" sz="half" idx="2"/>
          </p:nvPr>
        </p:nvSpPr>
        <p:spPr>
          <a:xfrm>
            <a:off x="4914900" y="1981200"/>
            <a:ext cx="3617913" cy="4114800"/>
          </a:xfrm>
        </p:spPr>
        <p:txBody>
          <a:bodyPr/>
          <a:lstStyle/>
          <a:p>
            <a:pPr marL="0" indent="0" algn="ctr">
              <a:buClr>
                <a:srgbClr val="FF0000"/>
              </a:buClr>
            </a:pPr>
            <a:r>
              <a:rPr lang="ru-RU" sz="2400" b="1" u="sng">
                <a:solidFill>
                  <a:schemeClr val="bg1"/>
                </a:solidFill>
              </a:rPr>
              <a:t> </a:t>
            </a:r>
            <a:r>
              <a:rPr lang="ru-RU" sz="2400" b="1" u="sng">
                <a:solidFill>
                  <a:schemeClr val="bg1"/>
                </a:solidFill>
                <a:effectLst/>
              </a:rPr>
              <a:t>НАРЕЧИЕ</a:t>
            </a:r>
          </a:p>
          <a:p>
            <a:pPr marL="0" indent="0" algn="ctr">
              <a:buClr>
                <a:srgbClr val="FF0000"/>
              </a:buClr>
              <a:buFont typeface="Wingdings" pitchFamily="2" charset="2"/>
              <a:buNone/>
            </a:pPr>
            <a:endParaRPr lang="ru-RU" sz="2400" b="1" u="sng">
              <a:solidFill>
                <a:schemeClr val="bg1"/>
              </a:solidFill>
              <a:effectLst/>
            </a:endParaRPr>
          </a:p>
          <a:p>
            <a:pPr marL="0" indent="0" algn="ctr">
              <a:buClr>
                <a:srgbClr val="FF0000"/>
              </a:buClr>
              <a:buFont typeface="Wingdings" pitchFamily="2" charset="2"/>
              <a:buNone/>
            </a:pPr>
            <a:endParaRPr lang="ru-RU" sz="2400" b="1" u="sng">
              <a:solidFill>
                <a:schemeClr val="bg1"/>
              </a:solidFill>
              <a:effectLst/>
            </a:endParaRPr>
          </a:p>
          <a:p>
            <a:pPr marL="0" indent="0" algn="ctr">
              <a:buClr>
                <a:srgbClr val="FF0000"/>
              </a:buClr>
              <a:buSzPct val="115000"/>
              <a:buFont typeface="Wingdings" pitchFamily="2" charset="2"/>
              <a:buChar char="§"/>
            </a:pPr>
            <a:endParaRPr lang="ru-RU" sz="2400" i="1">
              <a:solidFill>
                <a:srgbClr val="FF0000"/>
              </a:solidFill>
              <a:effectLst/>
            </a:endParaRPr>
          </a:p>
          <a:p>
            <a:pPr marL="0" indent="0" algn="ctr">
              <a:buClr>
                <a:srgbClr val="FF0000"/>
              </a:buClr>
              <a:buSzPct val="115000"/>
              <a:buFont typeface="Wingdings" pitchFamily="2" charset="2"/>
              <a:buChar char="§"/>
            </a:pPr>
            <a:r>
              <a:rPr lang="ru-RU" sz="2400" i="1">
                <a:solidFill>
                  <a:srgbClr val="FF0000"/>
                </a:solidFill>
                <a:effectLst/>
              </a:rPr>
              <a:t>Так </a:t>
            </a:r>
            <a:r>
              <a:rPr lang="ru-RU" sz="2400" i="1">
                <a:solidFill>
                  <a:schemeClr val="bg1"/>
                </a:solidFill>
                <a:effectLst/>
              </a:rPr>
              <a:t>он работал – придумывал на ходу фразы, потом записывал их.</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1991">
                                            <p:txEl>
                                              <p:pRg st="0" end="0"/>
                                            </p:txEl>
                                          </p:spTgt>
                                        </p:tgtEl>
                                        <p:attrNameLst>
                                          <p:attrName>style.visibility</p:attrName>
                                        </p:attrNameLst>
                                      </p:cBhvr>
                                      <p:to>
                                        <p:strVal val="visible"/>
                                      </p:to>
                                    </p:set>
                                    <p:animEffect transition="in" filter="box(in)">
                                      <p:cBhvr>
                                        <p:cTn id="13" dur="500"/>
                                        <p:tgtEl>
                                          <p:spTgt spid="41991">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1991">
                                            <p:txEl>
                                              <p:pRg st="1" end="1"/>
                                            </p:txEl>
                                          </p:spTgt>
                                        </p:tgtEl>
                                        <p:attrNameLst>
                                          <p:attrName>style.visibility</p:attrName>
                                        </p:attrNameLst>
                                      </p:cBhvr>
                                      <p:to>
                                        <p:strVal val="visible"/>
                                      </p:to>
                                    </p:set>
                                    <p:animEffect transition="in" filter="box(in)">
                                      <p:cBhvr>
                                        <p:cTn id="16" dur="500"/>
                                        <p:tgtEl>
                                          <p:spTgt spid="41991">
                                            <p:txEl>
                                              <p:pRg st="1" end="1"/>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1991">
                                            <p:txEl>
                                              <p:pRg st="3" end="3"/>
                                            </p:txEl>
                                          </p:spTgt>
                                        </p:tgtEl>
                                        <p:attrNameLst>
                                          <p:attrName>style.visibility</p:attrName>
                                        </p:attrNameLst>
                                      </p:cBhvr>
                                      <p:to>
                                        <p:strVal val="visible"/>
                                      </p:to>
                                    </p:set>
                                    <p:animEffect transition="in" filter="box(in)">
                                      <p:cBhvr>
                                        <p:cTn id="19" dur="500"/>
                                        <p:tgtEl>
                                          <p:spTgt spid="4199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41992">
                                            <p:txEl>
                                              <p:pRg st="0" end="0"/>
                                            </p:txEl>
                                          </p:spTgt>
                                        </p:tgtEl>
                                        <p:attrNameLst>
                                          <p:attrName>style.visibility</p:attrName>
                                        </p:attrNameLst>
                                      </p:cBhvr>
                                      <p:to>
                                        <p:strVal val="visible"/>
                                      </p:to>
                                    </p:set>
                                    <p:animEffect transition="in" filter="box(in)">
                                      <p:cBhvr>
                                        <p:cTn id="24" dur="500"/>
                                        <p:tgtEl>
                                          <p:spTgt spid="41992">
                                            <p:txEl>
                                              <p:pRg st="0" end="0"/>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41992">
                                            <p:txEl>
                                              <p:pRg st="4" end="4"/>
                                            </p:txEl>
                                          </p:spTgt>
                                        </p:tgtEl>
                                        <p:attrNameLst>
                                          <p:attrName>style.visibility</p:attrName>
                                        </p:attrNameLst>
                                      </p:cBhvr>
                                      <p:to>
                                        <p:strVal val="visible"/>
                                      </p:to>
                                    </p:set>
                                    <p:animEffect transition="in" filter="box(in)">
                                      <p:cBhvr>
                                        <p:cTn id="27" dur="500"/>
                                        <p:tgtEl>
                                          <p:spTgt spid="419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AutoShape 8"/>
          <p:cNvSpPr>
            <a:spLocks noChangeArrowheads="1"/>
          </p:cNvSpPr>
          <p:nvPr/>
        </p:nvSpPr>
        <p:spPr bwMode="auto">
          <a:xfrm>
            <a:off x="3924300" y="549275"/>
            <a:ext cx="1800225" cy="719138"/>
          </a:xfrm>
          <a:prstGeom prst="wedgeRoundRectCallout">
            <a:avLst>
              <a:gd name="adj1" fmla="val -43750"/>
              <a:gd name="adj2" fmla="val 70000"/>
              <a:gd name="adj3" fmla="val 16667"/>
            </a:avLst>
          </a:prstGeom>
          <a:solidFill>
            <a:srgbClr val="66FF66"/>
          </a:solidFill>
          <a:ln w="28575">
            <a:solidFill>
              <a:schemeClr val="accent1"/>
            </a:solidFill>
            <a:miter lim="800000"/>
            <a:headEnd/>
            <a:tailEnd/>
          </a:ln>
          <a:effectLst/>
        </p:spPr>
        <p:txBody>
          <a:bodyPr/>
          <a:lstStyle/>
          <a:p>
            <a:pPr algn="ctr">
              <a:spcBef>
                <a:spcPct val="0"/>
              </a:spcBef>
              <a:buClrTx/>
              <a:buSzTx/>
              <a:buFontTx/>
              <a:buNone/>
            </a:pPr>
            <a:endParaRPr lang="ru-RU" sz="1800" b="1"/>
          </a:p>
        </p:txBody>
      </p:sp>
      <p:sp>
        <p:nvSpPr>
          <p:cNvPr id="43015" name="AutoShape 7"/>
          <p:cNvSpPr>
            <a:spLocks noChangeArrowheads="1"/>
          </p:cNvSpPr>
          <p:nvPr/>
        </p:nvSpPr>
        <p:spPr bwMode="auto">
          <a:xfrm>
            <a:off x="900113" y="4437063"/>
            <a:ext cx="7343775" cy="1439862"/>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3014" name="AutoShape 6"/>
          <p:cNvSpPr>
            <a:spLocks noChangeArrowheads="1"/>
          </p:cNvSpPr>
          <p:nvPr/>
        </p:nvSpPr>
        <p:spPr bwMode="auto">
          <a:xfrm>
            <a:off x="900113" y="3141663"/>
            <a:ext cx="7343775" cy="1295400"/>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3013" name="AutoShape 5"/>
          <p:cNvSpPr>
            <a:spLocks noChangeArrowheads="1"/>
          </p:cNvSpPr>
          <p:nvPr/>
        </p:nvSpPr>
        <p:spPr bwMode="auto">
          <a:xfrm>
            <a:off x="900113" y="1773238"/>
            <a:ext cx="7343775" cy="1439862"/>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3010" name="Rectangle 2"/>
          <p:cNvSpPr>
            <a:spLocks noGrp="1" noChangeArrowheads="1"/>
          </p:cNvSpPr>
          <p:nvPr>
            <p:ph type="title"/>
          </p:nvPr>
        </p:nvSpPr>
        <p:spPr>
          <a:xfrm>
            <a:off x="1066800" y="304800"/>
            <a:ext cx="7543800" cy="963613"/>
          </a:xfrm>
        </p:spPr>
        <p:txBody>
          <a:bodyPr/>
          <a:lstStyle/>
          <a:p>
            <a:pPr algn="ctr"/>
            <a:r>
              <a:rPr lang="ru-RU" sz="2400" u="sng" dirty="0">
                <a:solidFill>
                  <a:schemeClr val="bg2"/>
                </a:solidFill>
                <a:effectLst/>
              </a:rPr>
              <a:t>Вообще</a:t>
            </a:r>
            <a:r>
              <a:rPr lang="ru-RU" sz="3200" u="sng" dirty="0">
                <a:solidFill>
                  <a:schemeClr val="bg2"/>
                </a:solidFill>
                <a:effectLst/>
              </a:rPr>
              <a:t> </a:t>
            </a:r>
          </a:p>
        </p:txBody>
      </p:sp>
      <p:sp>
        <p:nvSpPr>
          <p:cNvPr id="43011" name="Rectangle 3"/>
          <p:cNvSpPr>
            <a:spLocks noGrp="1" noChangeArrowheads="1"/>
          </p:cNvSpPr>
          <p:nvPr>
            <p:ph type="body" idx="1"/>
          </p:nvPr>
        </p:nvSpPr>
        <p:spPr/>
        <p:txBody>
          <a:bodyPr/>
          <a:lstStyle/>
          <a:p>
            <a:pPr>
              <a:buClr>
                <a:srgbClr val="FF0000"/>
              </a:buClr>
            </a:pPr>
            <a:r>
              <a:rPr lang="ru-RU" sz="2000" dirty="0">
                <a:solidFill>
                  <a:srgbClr val="FF0000"/>
                </a:solidFill>
                <a:effectLst/>
              </a:rPr>
              <a:t>ВВОДНОЕ СЛОВО</a:t>
            </a:r>
            <a:r>
              <a:rPr lang="ru-RU" sz="2000" dirty="0">
                <a:solidFill>
                  <a:schemeClr val="bg2"/>
                </a:solidFill>
                <a:effectLst/>
              </a:rPr>
              <a:t> в значении «вообще-то»:</a:t>
            </a:r>
          </a:p>
          <a:p>
            <a:pPr>
              <a:buFont typeface="Wingdings" pitchFamily="2" charset="2"/>
              <a:buNone/>
            </a:pPr>
            <a:r>
              <a:rPr lang="ru-RU" sz="2000" dirty="0">
                <a:solidFill>
                  <a:schemeClr val="bg2"/>
                </a:solidFill>
                <a:effectLst/>
              </a:rPr>
              <a:t>   </a:t>
            </a:r>
            <a:r>
              <a:rPr lang="ru-RU" sz="2000" i="1" dirty="0">
                <a:solidFill>
                  <a:schemeClr val="bg2"/>
                </a:solidFill>
                <a:effectLst/>
              </a:rPr>
              <a:t>Он, вообще, чудак.</a:t>
            </a:r>
          </a:p>
          <a:p>
            <a:endParaRPr lang="ru-RU" sz="2400" dirty="0">
              <a:solidFill>
                <a:schemeClr val="bg2"/>
              </a:solidFill>
              <a:effectLst/>
            </a:endParaRPr>
          </a:p>
          <a:p>
            <a:pPr>
              <a:buClr>
                <a:srgbClr val="FF0000"/>
              </a:buClr>
            </a:pPr>
            <a:r>
              <a:rPr lang="ru-RU" sz="2000" dirty="0">
                <a:solidFill>
                  <a:srgbClr val="FF0000"/>
                </a:solidFill>
                <a:effectLst/>
              </a:rPr>
              <a:t>ЧАСТИЦА:</a:t>
            </a:r>
          </a:p>
          <a:p>
            <a:pPr>
              <a:buFont typeface="Wingdings" pitchFamily="2" charset="2"/>
              <a:buNone/>
            </a:pPr>
            <a:r>
              <a:rPr lang="ru-RU" sz="2000" dirty="0">
                <a:solidFill>
                  <a:schemeClr val="bg2"/>
                </a:solidFill>
                <a:effectLst/>
              </a:rPr>
              <a:t>    </a:t>
            </a:r>
            <a:r>
              <a:rPr lang="ru-RU" sz="2000" i="1" dirty="0">
                <a:solidFill>
                  <a:schemeClr val="bg2"/>
                </a:solidFill>
                <a:effectLst/>
              </a:rPr>
              <a:t>Его ждали, а он вообще не приехал</a:t>
            </a:r>
            <a:r>
              <a:rPr lang="ru-RU" sz="2400" i="1" dirty="0">
                <a:solidFill>
                  <a:schemeClr val="bg2"/>
                </a:solidFill>
                <a:effectLst/>
              </a:rPr>
              <a:t>.</a:t>
            </a:r>
          </a:p>
          <a:p>
            <a:endParaRPr lang="ru-RU" sz="2400" dirty="0">
              <a:effectLst/>
            </a:endParaRPr>
          </a:p>
          <a:p>
            <a:pPr>
              <a:buClr>
                <a:srgbClr val="FF0000"/>
              </a:buClr>
            </a:pPr>
            <a:r>
              <a:rPr lang="ru-RU" sz="2400" dirty="0">
                <a:solidFill>
                  <a:srgbClr val="FF0000"/>
                </a:solidFill>
                <a:effectLst/>
              </a:rPr>
              <a:t>НАРЕЧИЕ:</a:t>
            </a:r>
            <a:r>
              <a:rPr lang="ru-RU" sz="2400" dirty="0">
                <a:solidFill>
                  <a:schemeClr val="bg2"/>
                </a:solidFill>
                <a:effectLst/>
              </a:rPr>
              <a:t> </a:t>
            </a:r>
          </a:p>
          <a:p>
            <a:pPr>
              <a:buFont typeface="Wingdings" pitchFamily="2" charset="2"/>
              <a:buNone/>
            </a:pPr>
            <a:r>
              <a:rPr lang="ru-RU" sz="2400" dirty="0">
                <a:solidFill>
                  <a:schemeClr val="bg2"/>
                </a:solidFill>
                <a:effectLst/>
              </a:rPr>
              <a:t>    </a:t>
            </a:r>
            <a:r>
              <a:rPr lang="ru-RU" sz="2400" i="1" dirty="0">
                <a:solidFill>
                  <a:schemeClr val="bg2"/>
                </a:solidFill>
                <a:effectLst/>
              </a:rPr>
              <a:t>Я говорю о людях вообще.</a:t>
            </a:r>
            <a:r>
              <a:rPr lang="ru-RU" sz="2400" dirty="0">
                <a:effectLst/>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Effect transition="in" filter="wheel(4)">
                                      <p:cBhvr>
                                        <p:cTn id="13" dur="2000"/>
                                        <p:tgtEl>
                                          <p:spTgt spid="43011">
                                            <p:txEl>
                                              <p:pRg st="0" end="0"/>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43011">
                                            <p:txEl>
                                              <p:pRg st="1" end="1"/>
                                            </p:txEl>
                                          </p:spTgt>
                                        </p:tgtEl>
                                        <p:attrNameLst>
                                          <p:attrName>style.visibility</p:attrName>
                                        </p:attrNameLst>
                                      </p:cBhvr>
                                      <p:to>
                                        <p:strVal val="visible"/>
                                      </p:to>
                                    </p:set>
                                    <p:animEffect transition="in" filter="wheel(4)">
                                      <p:cBhvr>
                                        <p:cTn id="16" dur="2000"/>
                                        <p:tgtEl>
                                          <p:spTgt spid="430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43011">
                                            <p:txEl>
                                              <p:pRg st="3" end="3"/>
                                            </p:txEl>
                                          </p:spTgt>
                                        </p:tgtEl>
                                        <p:attrNameLst>
                                          <p:attrName>style.visibility</p:attrName>
                                        </p:attrNameLst>
                                      </p:cBhvr>
                                      <p:to>
                                        <p:strVal val="visible"/>
                                      </p:to>
                                    </p:set>
                                    <p:animEffect transition="in" filter="wheel(4)">
                                      <p:cBhvr>
                                        <p:cTn id="21" dur="2000"/>
                                        <p:tgtEl>
                                          <p:spTgt spid="43011">
                                            <p:txEl>
                                              <p:pRg st="3" end="3"/>
                                            </p:txEl>
                                          </p:spTgt>
                                        </p:tgtEl>
                                      </p:cBhvr>
                                    </p:animEffect>
                                  </p:childTnLst>
                                </p:cTn>
                              </p:par>
                              <p:par>
                                <p:cTn id="22" presetID="21" presetClass="entr" presetSubtype="4" fill="hold" nodeType="withEffect">
                                  <p:stCondLst>
                                    <p:cond delay="0"/>
                                  </p:stCondLst>
                                  <p:childTnLst>
                                    <p:set>
                                      <p:cBhvr>
                                        <p:cTn id="23" dur="1" fill="hold">
                                          <p:stCondLst>
                                            <p:cond delay="0"/>
                                          </p:stCondLst>
                                        </p:cTn>
                                        <p:tgtEl>
                                          <p:spTgt spid="43011">
                                            <p:txEl>
                                              <p:pRg st="4" end="4"/>
                                            </p:txEl>
                                          </p:spTgt>
                                        </p:tgtEl>
                                        <p:attrNameLst>
                                          <p:attrName>style.visibility</p:attrName>
                                        </p:attrNameLst>
                                      </p:cBhvr>
                                      <p:to>
                                        <p:strVal val="visible"/>
                                      </p:to>
                                    </p:set>
                                    <p:animEffect transition="in" filter="wheel(4)">
                                      <p:cBhvr>
                                        <p:cTn id="24" dur="2000"/>
                                        <p:tgtEl>
                                          <p:spTgt spid="4301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43011">
                                            <p:txEl>
                                              <p:pRg st="6" end="6"/>
                                            </p:txEl>
                                          </p:spTgt>
                                        </p:tgtEl>
                                        <p:attrNameLst>
                                          <p:attrName>style.visibility</p:attrName>
                                        </p:attrNameLst>
                                      </p:cBhvr>
                                      <p:to>
                                        <p:strVal val="visible"/>
                                      </p:to>
                                    </p:set>
                                    <p:animEffect transition="in" filter="wheel(4)">
                                      <p:cBhvr>
                                        <p:cTn id="29" dur="2000"/>
                                        <p:tgtEl>
                                          <p:spTgt spid="43011">
                                            <p:txEl>
                                              <p:pRg st="6" end="6"/>
                                            </p:txEl>
                                          </p:spTgt>
                                        </p:tgtEl>
                                      </p:cBhvr>
                                    </p:animEffect>
                                  </p:childTnLst>
                                </p:cTn>
                              </p:par>
                              <p:par>
                                <p:cTn id="30" presetID="21" presetClass="entr" presetSubtype="4" fill="hold" nodeType="withEffect">
                                  <p:stCondLst>
                                    <p:cond delay="0"/>
                                  </p:stCondLst>
                                  <p:childTnLst>
                                    <p:set>
                                      <p:cBhvr>
                                        <p:cTn id="31" dur="1" fill="hold">
                                          <p:stCondLst>
                                            <p:cond delay="0"/>
                                          </p:stCondLst>
                                        </p:cTn>
                                        <p:tgtEl>
                                          <p:spTgt spid="43011">
                                            <p:txEl>
                                              <p:pRg st="7" end="7"/>
                                            </p:txEl>
                                          </p:spTgt>
                                        </p:tgtEl>
                                        <p:attrNameLst>
                                          <p:attrName>style.visibility</p:attrName>
                                        </p:attrNameLst>
                                      </p:cBhvr>
                                      <p:to>
                                        <p:strVal val="visible"/>
                                      </p:to>
                                    </p:set>
                                    <p:animEffect transition="in" filter="wheel(4)">
                                      <p:cBhvr>
                                        <p:cTn id="32" dur="20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1" name="AutoShape 11"/>
          <p:cNvSpPr>
            <a:spLocks noChangeArrowheads="1"/>
          </p:cNvSpPr>
          <p:nvPr/>
        </p:nvSpPr>
        <p:spPr bwMode="auto">
          <a:xfrm>
            <a:off x="900113" y="3789363"/>
            <a:ext cx="7632700" cy="2016125"/>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6086" name="AutoShape 6"/>
          <p:cNvSpPr>
            <a:spLocks noChangeArrowheads="1"/>
          </p:cNvSpPr>
          <p:nvPr/>
        </p:nvSpPr>
        <p:spPr bwMode="auto">
          <a:xfrm>
            <a:off x="900113" y="1700213"/>
            <a:ext cx="7632700" cy="1800225"/>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46084" name="AutoShape 4"/>
          <p:cNvSpPr>
            <a:spLocks noChangeArrowheads="1"/>
          </p:cNvSpPr>
          <p:nvPr/>
        </p:nvSpPr>
        <p:spPr bwMode="auto">
          <a:xfrm>
            <a:off x="3419475" y="333375"/>
            <a:ext cx="2736850" cy="863600"/>
          </a:xfrm>
          <a:prstGeom prst="wedgeRoundRectCallout">
            <a:avLst>
              <a:gd name="adj1" fmla="val -33875"/>
              <a:gd name="adj2" fmla="val 66727"/>
              <a:gd name="adj3" fmla="val 16667"/>
            </a:avLst>
          </a:prstGeom>
          <a:solidFill>
            <a:srgbClr val="66FF66"/>
          </a:solidFill>
          <a:ln w="28575">
            <a:solidFill>
              <a:schemeClr val="accent1"/>
            </a:solidFill>
            <a:miter lim="800000"/>
            <a:headEnd/>
            <a:tailEnd/>
          </a:ln>
          <a:effectLst/>
        </p:spPr>
        <p:txBody>
          <a:bodyPr/>
          <a:lstStyle/>
          <a:p>
            <a:pPr algn="ctr">
              <a:spcBef>
                <a:spcPct val="0"/>
              </a:spcBef>
              <a:buClrTx/>
              <a:buSzTx/>
              <a:buFontTx/>
              <a:buNone/>
            </a:pPr>
            <a:endParaRPr lang="ru-RU" sz="1800" b="1"/>
          </a:p>
        </p:txBody>
      </p:sp>
      <p:sp>
        <p:nvSpPr>
          <p:cNvPr id="46082" name="Rectangle 2"/>
          <p:cNvSpPr>
            <a:spLocks noGrp="1" noChangeArrowheads="1"/>
          </p:cNvSpPr>
          <p:nvPr>
            <p:ph type="title"/>
          </p:nvPr>
        </p:nvSpPr>
        <p:spPr>
          <a:xfrm>
            <a:off x="1066800" y="304800"/>
            <a:ext cx="7543800" cy="963613"/>
          </a:xfrm>
        </p:spPr>
        <p:txBody>
          <a:bodyPr/>
          <a:lstStyle/>
          <a:p>
            <a:pPr algn="ctr"/>
            <a:r>
              <a:rPr lang="ru-RU" sz="2800" u="sng">
                <a:solidFill>
                  <a:schemeClr val="bg2"/>
                </a:solidFill>
                <a:effectLst/>
              </a:rPr>
              <a:t>В ОБЩЕМ</a:t>
            </a:r>
          </a:p>
        </p:txBody>
      </p:sp>
      <p:sp>
        <p:nvSpPr>
          <p:cNvPr id="46083" name="Rectangle 3"/>
          <p:cNvSpPr>
            <a:spLocks noGrp="1" noChangeArrowheads="1"/>
          </p:cNvSpPr>
          <p:nvPr>
            <p:ph type="body" idx="1"/>
          </p:nvPr>
        </p:nvSpPr>
        <p:spPr>
          <a:xfrm>
            <a:off x="1116013" y="1981200"/>
            <a:ext cx="7494587" cy="4114800"/>
          </a:xfrm>
        </p:spPr>
        <p:txBody>
          <a:bodyPr/>
          <a:lstStyle/>
          <a:p>
            <a:pPr algn="ctr">
              <a:buClr>
                <a:srgbClr val="FF0000"/>
              </a:buClr>
            </a:pPr>
            <a:r>
              <a:rPr lang="ru-RU" sz="2400" b="1" u="sng" dirty="0">
                <a:solidFill>
                  <a:schemeClr val="bg2"/>
                </a:solidFill>
                <a:effectLst/>
              </a:rPr>
              <a:t>ВВОДНОЕ СЛОВО</a:t>
            </a:r>
            <a:r>
              <a:rPr lang="ru-RU" sz="2400" dirty="0">
                <a:solidFill>
                  <a:schemeClr val="bg2"/>
                </a:solidFill>
                <a:effectLst/>
              </a:rPr>
              <a:t> в значении обобщающего вывода:</a:t>
            </a:r>
          </a:p>
          <a:p>
            <a:pPr algn="ctr">
              <a:buClr>
                <a:srgbClr val="FF0000"/>
              </a:buClr>
            </a:pPr>
            <a:r>
              <a:rPr lang="ru-RU" sz="2400" b="1" i="1" dirty="0">
                <a:solidFill>
                  <a:schemeClr val="bg2"/>
                </a:solidFill>
                <a:effectLst/>
              </a:rPr>
              <a:t>В общем</a:t>
            </a:r>
            <a:r>
              <a:rPr lang="ru-RU" sz="2400" i="1" dirty="0">
                <a:solidFill>
                  <a:schemeClr val="bg2"/>
                </a:solidFill>
                <a:effectLst/>
              </a:rPr>
              <a:t>, ничего не вышло.</a:t>
            </a:r>
          </a:p>
          <a:p>
            <a:pPr algn="ctr">
              <a:buFont typeface="Wingdings" pitchFamily="2" charset="2"/>
              <a:buNone/>
            </a:pPr>
            <a:endParaRPr lang="ru-RU" sz="2400" i="1" dirty="0">
              <a:solidFill>
                <a:schemeClr val="bg2"/>
              </a:solidFill>
              <a:effectLst/>
            </a:endParaRPr>
          </a:p>
          <a:p>
            <a:pPr>
              <a:buFont typeface="Wingdings" pitchFamily="2" charset="2"/>
              <a:buNone/>
            </a:pPr>
            <a:endParaRPr lang="ru-RU" sz="2400" i="1" dirty="0">
              <a:effectLst/>
            </a:endParaRPr>
          </a:p>
          <a:p>
            <a:pPr algn="ctr">
              <a:buClr>
                <a:srgbClr val="FF0000"/>
              </a:buClr>
            </a:pPr>
            <a:r>
              <a:rPr lang="ru-RU" sz="2000" b="1" u="sng" dirty="0">
                <a:solidFill>
                  <a:schemeClr val="bg2"/>
                </a:solidFill>
                <a:effectLst/>
              </a:rPr>
              <a:t>НАРЕЧИЕ</a:t>
            </a:r>
            <a:r>
              <a:rPr lang="ru-RU" sz="2000" dirty="0">
                <a:solidFill>
                  <a:schemeClr val="bg2"/>
                </a:solidFill>
                <a:effectLst/>
              </a:rPr>
              <a:t>: можно заменить на «в целом», «в общих чертах».</a:t>
            </a:r>
          </a:p>
          <a:p>
            <a:pPr algn="ctr">
              <a:buClr>
                <a:srgbClr val="FF0000"/>
              </a:buClr>
            </a:pPr>
            <a:r>
              <a:rPr lang="ru-RU" sz="2000" i="1" dirty="0">
                <a:solidFill>
                  <a:schemeClr val="bg2"/>
                </a:solidFill>
                <a:effectLst/>
              </a:rPr>
              <a:t>Твоя работа в общем хороша.</a:t>
            </a:r>
          </a:p>
          <a:p>
            <a:pPr>
              <a:buFont typeface="Wingdings" pitchFamily="2" charset="2"/>
              <a:buNone/>
            </a:pPr>
            <a:endParaRPr lang="ru-RU" sz="2000" dirty="0">
              <a:solidFill>
                <a:schemeClr val="bg2"/>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Effect transition="in" filter="plus(in)">
                                      <p:cBhvr>
                                        <p:cTn id="13" dur="2000"/>
                                        <p:tgtEl>
                                          <p:spTgt spid="46083">
                                            <p:txEl>
                                              <p:pRg st="0" end="0"/>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46083">
                                            <p:txEl>
                                              <p:pRg st="1" end="1"/>
                                            </p:txEl>
                                          </p:spTgt>
                                        </p:tgtEl>
                                        <p:attrNameLst>
                                          <p:attrName>style.visibility</p:attrName>
                                        </p:attrNameLst>
                                      </p:cBhvr>
                                      <p:to>
                                        <p:strVal val="visible"/>
                                      </p:to>
                                    </p:set>
                                    <p:animEffect transition="in" filter="plus(in)">
                                      <p:cBhvr>
                                        <p:cTn id="16" dur="2000"/>
                                        <p:tgtEl>
                                          <p:spTgt spid="460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nodeType="clickEffect">
                                  <p:stCondLst>
                                    <p:cond delay="0"/>
                                  </p:stCondLst>
                                  <p:childTnLst>
                                    <p:set>
                                      <p:cBhvr>
                                        <p:cTn id="20" dur="1" fill="hold">
                                          <p:stCondLst>
                                            <p:cond delay="0"/>
                                          </p:stCondLst>
                                        </p:cTn>
                                        <p:tgtEl>
                                          <p:spTgt spid="46083">
                                            <p:txEl>
                                              <p:pRg st="4" end="4"/>
                                            </p:txEl>
                                          </p:spTgt>
                                        </p:tgtEl>
                                        <p:attrNameLst>
                                          <p:attrName>style.visibility</p:attrName>
                                        </p:attrNameLst>
                                      </p:cBhvr>
                                      <p:to>
                                        <p:strVal val="visible"/>
                                      </p:to>
                                    </p:set>
                                    <p:animEffect transition="in" filter="plus(in)">
                                      <p:cBhvr>
                                        <p:cTn id="21" dur="2000"/>
                                        <p:tgtEl>
                                          <p:spTgt spid="46083">
                                            <p:txEl>
                                              <p:pRg st="4" end="4"/>
                                            </p:txEl>
                                          </p:spTgt>
                                        </p:tgtEl>
                                      </p:cBhvr>
                                    </p:animEffect>
                                  </p:childTnLst>
                                </p:cTn>
                              </p:par>
                              <p:par>
                                <p:cTn id="22" presetID="13" presetClass="entr" presetSubtype="16" fill="hold" nodeType="withEffect">
                                  <p:stCondLst>
                                    <p:cond delay="0"/>
                                  </p:stCondLst>
                                  <p:childTnLst>
                                    <p:set>
                                      <p:cBhvr>
                                        <p:cTn id="23" dur="1" fill="hold">
                                          <p:stCondLst>
                                            <p:cond delay="0"/>
                                          </p:stCondLst>
                                        </p:cTn>
                                        <p:tgtEl>
                                          <p:spTgt spid="46083">
                                            <p:txEl>
                                              <p:pRg st="5" end="5"/>
                                            </p:txEl>
                                          </p:spTgt>
                                        </p:tgtEl>
                                        <p:attrNameLst>
                                          <p:attrName>style.visibility</p:attrName>
                                        </p:attrNameLst>
                                      </p:cBhvr>
                                      <p:to>
                                        <p:strVal val="visible"/>
                                      </p:to>
                                    </p:set>
                                    <p:animEffect transition="in" filter="plus(in)">
                                      <p:cBhvr>
                                        <p:cTn id="24" dur="20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AutoShape 6"/>
          <p:cNvSpPr>
            <a:spLocks noChangeArrowheads="1"/>
          </p:cNvSpPr>
          <p:nvPr/>
        </p:nvSpPr>
        <p:spPr bwMode="auto">
          <a:xfrm>
            <a:off x="971550" y="4005263"/>
            <a:ext cx="7561263" cy="2160587"/>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50181" name="AutoShape 5"/>
          <p:cNvSpPr>
            <a:spLocks noChangeArrowheads="1"/>
          </p:cNvSpPr>
          <p:nvPr/>
        </p:nvSpPr>
        <p:spPr bwMode="auto">
          <a:xfrm>
            <a:off x="971550" y="1628775"/>
            <a:ext cx="7561263" cy="2160588"/>
          </a:xfrm>
          <a:prstGeom prst="horizontalScroll">
            <a:avLst>
              <a:gd name="adj" fmla="val 12500"/>
            </a:avLst>
          </a:prstGeom>
          <a:solidFill>
            <a:srgbClr val="FFFF00"/>
          </a:solidFill>
          <a:ln w="38100">
            <a:solidFill>
              <a:schemeClr val="accent1"/>
            </a:solidFill>
            <a:round/>
            <a:headEnd/>
            <a:tailEnd/>
          </a:ln>
          <a:effectLst/>
        </p:spPr>
        <p:txBody>
          <a:bodyPr wrap="none" anchor="ctr"/>
          <a:lstStyle/>
          <a:p>
            <a:endParaRPr lang="ru-RU"/>
          </a:p>
        </p:txBody>
      </p:sp>
      <p:sp>
        <p:nvSpPr>
          <p:cNvPr id="50180" name="AutoShape 4"/>
          <p:cNvSpPr>
            <a:spLocks noChangeArrowheads="1"/>
          </p:cNvSpPr>
          <p:nvPr/>
        </p:nvSpPr>
        <p:spPr bwMode="auto">
          <a:xfrm>
            <a:off x="3851275" y="692150"/>
            <a:ext cx="1800225" cy="649288"/>
          </a:xfrm>
          <a:prstGeom prst="wedgeRoundRectCallout">
            <a:avLst>
              <a:gd name="adj1" fmla="val -36245"/>
              <a:gd name="adj2" fmla="val 67847"/>
              <a:gd name="adj3" fmla="val 16667"/>
            </a:avLst>
          </a:prstGeom>
          <a:solidFill>
            <a:srgbClr val="66FF66"/>
          </a:solidFill>
          <a:ln w="38100">
            <a:solidFill>
              <a:schemeClr val="accent1"/>
            </a:solidFill>
            <a:miter lim="800000"/>
            <a:headEnd/>
            <a:tailEnd/>
          </a:ln>
          <a:effectLst/>
        </p:spPr>
        <p:txBody>
          <a:bodyPr/>
          <a:lstStyle/>
          <a:p>
            <a:pPr algn="ctr">
              <a:spcBef>
                <a:spcPct val="0"/>
              </a:spcBef>
              <a:buClrTx/>
              <a:buSzTx/>
              <a:buFontTx/>
              <a:buNone/>
            </a:pPr>
            <a:endParaRPr lang="ru-RU" sz="1800" b="1"/>
          </a:p>
        </p:txBody>
      </p:sp>
      <p:sp>
        <p:nvSpPr>
          <p:cNvPr id="50178" name="Rectangle 2"/>
          <p:cNvSpPr>
            <a:spLocks noGrp="1" noChangeArrowheads="1"/>
          </p:cNvSpPr>
          <p:nvPr>
            <p:ph type="title"/>
          </p:nvPr>
        </p:nvSpPr>
        <p:spPr/>
        <p:txBody>
          <a:bodyPr/>
          <a:lstStyle/>
          <a:p>
            <a:pPr algn="ctr"/>
            <a:r>
              <a:rPr lang="ru-RU" sz="2000" u="sng" dirty="0">
                <a:solidFill>
                  <a:schemeClr val="bg2"/>
                </a:solidFill>
                <a:effectLst/>
              </a:rPr>
              <a:t>ЗНАЧИТ</a:t>
            </a:r>
          </a:p>
        </p:txBody>
      </p:sp>
      <p:sp>
        <p:nvSpPr>
          <p:cNvPr id="50179" name="Rectangle 3"/>
          <p:cNvSpPr>
            <a:spLocks noGrp="1" noChangeArrowheads="1"/>
          </p:cNvSpPr>
          <p:nvPr>
            <p:ph type="body" idx="1"/>
          </p:nvPr>
        </p:nvSpPr>
        <p:spPr>
          <a:xfrm>
            <a:off x="971550" y="1844675"/>
            <a:ext cx="7826375" cy="4114800"/>
          </a:xfrm>
        </p:spPr>
        <p:txBody>
          <a:bodyPr/>
          <a:lstStyle/>
          <a:p>
            <a:pPr algn="ctr">
              <a:buClr>
                <a:srgbClr val="FF0000"/>
              </a:buClr>
            </a:pPr>
            <a:r>
              <a:rPr lang="ru-RU" sz="2400" b="1" u="sng" dirty="0">
                <a:solidFill>
                  <a:schemeClr val="bg2"/>
                </a:solidFill>
                <a:effectLst/>
              </a:rPr>
              <a:t>ВВОДНОЕ СЛОВО</a:t>
            </a:r>
            <a:r>
              <a:rPr lang="ru-RU" sz="2400" dirty="0">
                <a:solidFill>
                  <a:schemeClr val="bg2"/>
                </a:solidFill>
                <a:effectLst/>
              </a:rPr>
              <a:t>: указывает на вывод (= следовательно):</a:t>
            </a:r>
          </a:p>
          <a:p>
            <a:pPr algn="ctr">
              <a:buClr>
                <a:srgbClr val="FF0000"/>
              </a:buClr>
              <a:buFont typeface="Wingdings" pitchFamily="2" charset="2"/>
              <a:buNone/>
            </a:pPr>
            <a:endParaRPr lang="ru-RU" sz="2400" dirty="0">
              <a:solidFill>
                <a:schemeClr val="bg2"/>
              </a:solidFill>
              <a:effectLst/>
            </a:endParaRPr>
          </a:p>
          <a:p>
            <a:pPr algn="ctr">
              <a:buClr>
                <a:srgbClr val="FF0000"/>
              </a:buClr>
            </a:pPr>
            <a:r>
              <a:rPr lang="ru-RU" sz="2400" b="1" i="1" dirty="0">
                <a:solidFill>
                  <a:schemeClr val="bg2"/>
                </a:solidFill>
                <a:effectLst/>
              </a:rPr>
              <a:t>Значит</a:t>
            </a:r>
            <a:r>
              <a:rPr lang="ru-RU" sz="2400" i="1" dirty="0">
                <a:solidFill>
                  <a:schemeClr val="bg2"/>
                </a:solidFill>
                <a:effectLst/>
              </a:rPr>
              <a:t>, так ничего и не было?</a:t>
            </a:r>
          </a:p>
          <a:p>
            <a:pPr>
              <a:buFont typeface="Wingdings" pitchFamily="2" charset="2"/>
              <a:buNone/>
            </a:pPr>
            <a:endParaRPr lang="ru-RU" sz="2400" i="1" dirty="0">
              <a:solidFill>
                <a:schemeClr val="bg2"/>
              </a:solidFill>
              <a:effectLst/>
            </a:endParaRPr>
          </a:p>
          <a:p>
            <a:pPr algn="ctr">
              <a:buClr>
                <a:srgbClr val="FF0000"/>
              </a:buClr>
            </a:pPr>
            <a:endParaRPr lang="ru-RU" sz="2400" b="1" u="sng" dirty="0">
              <a:solidFill>
                <a:schemeClr val="bg2"/>
              </a:solidFill>
              <a:effectLst/>
            </a:endParaRPr>
          </a:p>
          <a:p>
            <a:pPr algn="ctr">
              <a:buClr>
                <a:srgbClr val="FF0000"/>
              </a:buClr>
            </a:pPr>
            <a:r>
              <a:rPr lang="ru-RU" sz="2000" b="1" u="sng" dirty="0">
                <a:solidFill>
                  <a:schemeClr val="bg2"/>
                </a:solidFill>
                <a:effectLst/>
              </a:rPr>
              <a:t>СКАЗУЕМОЕ ИЛИ = ЧАСТИЦА «ЭТО»:</a:t>
            </a:r>
          </a:p>
          <a:p>
            <a:pPr algn="ctr">
              <a:buClr>
                <a:srgbClr val="FF0000"/>
              </a:buClr>
            </a:pPr>
            <a:r>
              <a:rPr lang="ru-RU" sz="2000" i="1" dirty="0">
                <a:solidFill>
                  <a:schemeClr val="bg2"/>
                </a:solidFill>
                <a:effectLst/>
              </a:rPr>
              <a:t>Для меня это </a:t>
            </a:r>
            <a:r>
              <a:rPr lang="ru-RU" sz="2000" b="1" i="1" dirty="0">
                <a:solidFill>
                  <a:schemeClr val="bg2"/>
                </a:solidFill>
                <a:effectLst/>
              </a:rPr>
              <a:t>значит</a:t>
            </a:r>
            <a:r>
              <a:rPr lang="ru-RU" sz="2000" i="1" dirty="0">
                <a:solidFill>
                  <a:schemeClr val="bg2"/>
                </a:solidFill>
                <a:effectLst/>
              </a:rPr>
              <a:t> много.</a:t>
            </a:r>
          </a:p>
          <a:p>
            <a:pPr algn="ctr">
              <a:buClr>
                <a:srgbClr val="FF0000"/>
              </a:buClr>
            </a:pPr>
            <a:r>
              <a:rPr lang="ru-RU" sz="2000" i="1" dirty="0">
                <a:solidFill>
                  <a:schemeClr val="bg2"/>
                </a:solidFill>
                <a:effectLst/>
              </a:rPr>
              <a:t>Любить – </a:t>
            </a:r>
            <a:r>
              <a:rPr lang="ru-RU" sz="2000" b="1" i="1" dirty="0">
                <a:solidFill>
                  <a:schemeClr val="bg2"/>
                </a:solidFill>
                <a:effectLst/>
              </a:rPr>
              <a:t>значит </a:t>
            </a:r>
            <a:r>
              <a:rPr lang="ru-RU" sz="2000" i="1" dirty="0">
                <a:solidFill>
                  <a:schemeClr val="bg2"/>
                </a:solidFill>
                <a:effectLst/>
              </a:rPr>
              <a:t>терять.</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Effect transition="in" filter="checkerboard(across)">
                                      <p:cBhvr>
                                        <p:cTn id="13" dur="500"/>
                                        <p:tgtEl>
                                          <p:spTgt spid="50179">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50179">
                                            <p:txEl>
                                              <p:pRg st="2" end="2"/>
                                            </p:txEl>
                                          </p:spTgt>
                                        </p:tgtEl>
                                        <p:attrNameLst>
                                          <p:attrName>style.visibility</p:attrName>
                                        </p:attrNameLst>
                                      </p:cBhvr>
                                      <p:to>
                                        <p:strVal val="visible"/>
                                      </p:to>
                                    </p:set>
                                    <p:animEffect transition="in" filter="checkerboard(across)">
                                      <p:cBhvr>
                                        <p:cTn id="16" dur="500"/>
                                        <p:tgtEl>
                                          <p:spTgt spid="5017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50179">
                                            <p:txEl>
                                              <p:pRg st="5" end="5"/>
                                            </p:txEl>
                                          </p:spTgt>
                                        </p:tgtEl>
                                        <p:attrNameLst>
                                          <p:attrName>style.visibility</p:attrName>
                                        </p:attrNameLst>
                                      </p:cBhvr>
                                      <p:to>
                                        <p:strVal val="visible"/>
                                      </p:to>
                                    </p:set>
                                    <p:animEffect transition="in" filter="checkerboard(across)">
                                      <p:cBhvr>
                                        <p:cTn id="21" dur="500"/>
                                        <p:tgtEl>
                                          <p:spTgt spid="50179">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50179">
                                            <p:txEl>
                                              <p:pRg st="6" end="6"/>
                                            </p:txEl>
                                          </p:spTgt>
                                        </p:tgtEl>
                                        <p:attrNameLst>
                                          <p:attrName>style.visibility</p:attrName>
                                        </p:attrNameLst>
                                      </p:cBhvr>
                                      <p:to>
                                        <p:strVal val="visible"/>
                                      </p:to>
                                    </p:set>
                                    <p:animEffect transition="in" filter="checkerboard(across)">
                                      <p:cBhvr>
                                        <p:cTn id="24" dur="500"/>
                                        <p:tgtEl>
                                          <p:spTgt spid="50179">
                                            <p:txEl>
                                              <p:pRg st="6" end="6"/>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50179">
                                            <p:txEl>
                                              <p:pRg st="7" end="7"/>
                                            </p:txEl>
                                          </p:spTgt>
                                        </p:tgtEl>
                                        <p:attrNameLst>
                                          <p:attrName>style.visibility</p:attrName>
                                        </p:attrNameLst>
                                      </p:cBhvr>
                                      <p:to>
                                        <p:strVal val="visible"/>
                                      </p:to>
                                    </p:set>
                                    <p:animEffect transition="in" filter="checkerboard(across)">
                                      <p:cBhvr>
                                        <p:cTn id="27" dur="500"/>
                                        <p:tgtEl>
                                          <p:spTgt spid="50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66800" y="304800"/>
            <a:ext cx="7543800" cy="963613"/>
          </a:xfrm>
        </p:spPr>
        <p:txBody>
          <a:bodyPr/>
          <a:lstStyle/>
          <a:p>
            <a:pPr algn="ctr"/>
            <a:r>
              <a:rPr lang="ru-RU" sz="2800">
                <a:effectLst/>
              </a:rPr>
              <a:t>Расставьте недостающие знаки препинания</a:t>
            </a:r>
          </a:p>
        </p:txBody>
      </p:sp>
      <p:sp>
        <p:nvSpPr>
          <p:cNvPr id="51203" name="Rectangle 3"/>
          <p:cNvSpPr>
            <a:spLocks noGrp="1" noChangeArrowheads="1"/>
          </p:cNvSpPr>
          <p:nvPr>
            <p:ph type="body" idx="1"/>
          </p:nvPr>
        </p:nvSpPr>
        <p:spPr>
          <a:xfrm>
            <a:off x="250825" y="1412875"/>
            <a:ext cx="8893175" cy="5445125"/>
          </a:xfrm>
        </p:spPr>
        <p:txBody>
          <a:bodyPr/>
          <a:lstStyle/>
          <a:p>
            <a:pPr marL="609600" indent="-609600">
              <a:buFont typeface="Wingdings" pitchFamily="2" charset="2"/>
              <a:buAutoNum type="arabicPeriod"/>
            </a:pPr>
            <a:r>
              <a:rPr lang="ru-RU" sz="2000" dirty="0">
                <a:effectLst/>
              </a:rPr>
              <a:t>К нашему счастью Иван приедет уже завтра.</a:t>
            </a:r>
          </a:p>
          <a:p>
            <a:pPr marL="609600" indent="-609600">
              <a:buFont typeface="Wingdings" pitchFamily="2" charset="2"/>
              <a:buNone/>
            </a:pPr>
            <a:r>
              <a:rPr lang="ru-RU" sz="2000" dirty="0">
                <a:effectLst/>
              </a:rPr>
              <a:t>       </a:t>
            </a:r>
            <a:r>
              <a:rPr lang="ru-RU" sz="2000" b="1" dirty="0">
                <a:solidFill>
                  <a:srgbClr val="FFFF00"/>
                </a:solidFill>
                <a:effectLst/>
              </a:rPr>
              <a:t>К нашему счастью,</a:t>
            </a:r>
            <a:r>
              <a:rPr lang="ru-RU" sz="2000" dirty="0">
                <a:effectLst/>
              </a:rPr>
              <a:t> Иван приедет уже завтра.</a:t>
            </a:r>
          </a:p>
          <a:p>
            <a:pPr marL="609600" indent="-609600">
              <a:buFont typeface="Wingdings" pitchFamily="2" charset="2"/>
              <a:buAutoNum type="arabicPeriod" startAt="2"/>
            </a:pPr>
            <a:r>
              <a:rPr lang="ru-RU" sz="2000" dirty="0">
                <a:effectLst/>
              </a:rPr>
              <a:t>Этому между нами будь сказано никто не рад.</a:t>
            </a:r>
          </a:p>
          <a:p>
            <a:pPr marL="609600" indent="-609600">
              <a:buFont typeface="Wingdings" pitchFamily="2" charset="2"/>
              <a:buNone/>
            </a:pPr>
            <a:r>
              <a:rPr lang="ru-RU" sz="2000" dirty="0">
                <a:effectLst/>
              </a:rPr>
              <a:t>      Этому</a:t>
            </a:r>
            <a:r>
              <a:rPr lang="ru-RU" sz="2000" b="1" dirty="0">
                <a:solidFill>
                  <a:srgbClr val="FFFF00"/>
                </a:solidFill>
                <a:effectLst/>
              </a:rPr>
              <a:t>, между нами будь сказано,</a:t>
            </a:r>
            <a:r>
              <a:rPr lang="ru-RU" sz="2000" dirty="0">
                <a:effectLst/>
              </a:rPr>
              <a:t> никто не рад.</a:t>
            </a:r>
          </a:p>
          <a:p>
            <a:pPr marL="609600" indent="-609600">
              <a:buFont typeface="Wingdings" pitchFamily="2" charset="2"/>
              <a:buAutoNum type="arabicPeriod" startAt="3"/>
            </a:pPr>
            <a:r>
              <a:rPr lang="ru-RU" sz="2000" dirty="0">
                <a:effectLst/>
              </a:rPr>
              <a:t>Во-первых сядь во-вторых успокойся затем наконец расскажи всё толком.</a:t>
            </a:r>
          </a:p>
          <a:p>
            <a:pPr marL="609600" indent="-609600">
              <a:buFont typeface="Wingdings" pitchFamily="2" charset="2"/>
              <a:buNone/>
            </a:pPr>
            <a:r>
              <a:rPr lang="ru-RU" sz="2000" dirty="0">
                <a:effectLst/>
              </a:rPr>
              <a:t>       </a:t>
            </a:r>
            <a:r>
              <a:rPr lang="ru-RU" sz="2000" dirty="0">
                <a:solidFill>
                  <a:srgbClr val="FFFF00"/>
                </a:solidFill>
                <a:effectLst/>
              </a:rPr>
              <a:t>Во-первых,</a:t>
            </a:r>
            <a:r>
              <a:rPr lang="ru-RU" sz="2000" dirty="0">
                <a:effectLst/>
              </a:rPr>
              <a:t> сядь</a:t>
            </a:r>
            <a:r>
              <a:rPr lang="ru-RU" sz="2000" b="1" dirty="0">
                <a:solidFill>
                  <a:srgbClr val="FFFF00"/>
                </a:solidFill>
                <a:effectLst/>
              </a:rPr>
              <a:t>; во-вторых,</a:t>
            </a:r>
            <a:r>
              <a:rPr lang="ru-RU" sz="2000" dirty="0">
                <a:effectLst/>
              </a:rPr>
              <a:t> успокойся</a:t>
            </a:r>
            <a:r>
              <a:rPr lang="ru-RU" sz="2000" b="1" dirty="0">
                <a:solidFill>
                  <a:srgbClr val="FFFF00"/>
                </a:solidFill>
                <a:effectLst/>
              </a:rPr>
              <a:t>;</a:t>
            </a:r>
            <a:r>
              <a:rPr lang="ru-RU" sz="2000" dirty="0">
                <a:effectLst/>
              </a:rPr>
              <a:t> затем</a:t>
            </a:r>
            <a:r>
              <a:rPr lang="ru-RU" sz="2000" b="1" dirty="0">
                <a:solidFill>
                  <a:srgbClr val="FFFF00"/>
                </a:solidFill>
                <a:effectLst/>
              </a:rPr>
              <a:t>, наконец,</a:t>
            </a:r>
            <a:r>
              <a:rPr lang="ru-RU" sz="2000" dirty="0">
                <a:effectLst/>
              </a:rPr>
              <a:t> расскажи всё толком.</a:t>
            </a:r>
          </a:p>
          <a:p>
            <a:pPr marL="609600" indent="-609600">
              <a:buFont typeface="Wingdings" pitchFamily="2" charset="2"/>
              <a:buAutoNum type="arabicPeriod" startAt="4"/>
            </a:pPr>
            <a:r>
              <a:rPr lang="ru-RU" sz="2000" dirty="0">
                <a:effectLst/>
              </a:rPr>
              <a:t>Давал три бала ежегодно</a:t>
            </a:r>
          </a:p>
          <a:p>
            <a:pPr marL="609600" indent="-609600">
              <a:buFont typeface="Wingdings" pitchFamily="2" charset="2"/>
              <a:buNone/>
            </a:pPr>
            <a:r>
              <a:rPr lang="ru-RU" sz="2000" dirty="0">
                <a:effectLst/>
              </a:rPr>
              <a:t>       И промотался наконец.</a:t>
            </a:r>
          </a:p>
          <a:p>
            <a:pPr marL="609600" indent="-609600">
              <a:buFont typeface="Wingdings" pitchFamily="2" charset="2"/>
              <a:buNone/>
            </a:pPr>
            <a:r>
              <a:rPr lang="ru-RU" sz="2000" dirty="0">
                <a:effectLst/>
              </a:rPr>
              <a:t>       Давал три бала ежегодно</a:t>
            </a:r>
          </a:p>
          <a:p>
            <a:pPr marL="609600" indent="-609600">
              <a:buFont typeface="Wingdings" pitchFamily="2" charset="2"/>
              <a:buNone/>
            </a:pPr>
            <a:r>
              <a:rPr lang="ru-RU" sz="2000" dirty="0">
                <a:effectLst/>
              </a:rPr>
              <a:t>       И промотался </a:t>
            </a:r>
            <a:r>
              <a:rPr lang="ru-RU" sz="2000" b="1" dirty="0">
                <a:solidFill>
                  <a:srgbClr val="FFFF00"/>
                </a:solidFill>
                <a:effectLst/>
              </a:rPr>
              <a:t>наконец.</a:t>
            </a:r>
          </a:p>
          <a:p>
            <a:pPr marL="609600" indent="-609600">
              <a:buFont typeface="Wingdings" pitchFamily="2" charset="2"/>
              <a:buNone/>
            </a:pPr>
            <a:endParaRPr lang="ru-RU" sz="2000" b="1" dirty="0">
              <a:solidFill>
                <a:srgbClr val="FFFF00"/>
              </a:solidFill>
              <a:effectLst/>
            </a:endParaRPr>
          </a:p>
          <a:p>
            <a:pPr marL="609600" indent="-609600">
              <a:buFont typeface="Wingdings" pitchFamily="2" charset="2"/>
              <a:buAutoNum type="arabicPeriod" startAt="4"/>
            </a:pPr>
            <a:endParaRPr lang="ru-RU" sz="2400" b="1" dirty="0">
              <a:solidFill>
                <a:srgbClr val="FFFF00"/>
              </a:solidFill>
              <a:effectLst/>
            </a:endParaRPr>
          </a:p>
        </p:txBody>
      </p:sp>
      <p:pic>
        <p:nvPicPr>
          <p:cNvPr id="51204" name="i-main-pic" descr="Картинка 136 из 212">
            <a:hlinkClick r:id="rId2"/>
          </p:cNvPr>
          <p:cNvPicPr>
            <a:picLocks noChangeAspect="1" noChangeArrowheads="1"/>
          </p:cNvPicPr>
          <p:nvPr/>
        </p:nvPicPr>
        <p:blipFill>
          <a:blip r:embed="rId3" cstate="print"/>
          <a:srcRect/>
          <a:stretch>
            <a:fillRect/>
          </a:stretch>
        </p:blipFill>
        <p:spPr bwMode="auto">
          <a:xfrm>
            <a:off x="0" y="1773238"/>
            <a:ext cx="1027113" cy="569912"/>
          </a:xfrm>
          <a:prstGeom prst="rect">
            <a:avLst/>
          </a:prstGeom>
          <a:noFill/>
          <a:ln w="9525">
            <a:noFill/>
            <a:miter lim="800000"/>
            <a:headEnd/>
            <a:tailEnd/>
          </a:ln>
        </p:spPr>
      </p:pic>
      <p:pic>
        <p:nvPicPr>
          <p:cNvPr id="51205" name="i-main-pic" descr="Картинка 136 из 212">
            <a:hlinkClick r:id="rId2"/>
          </p:cNvPr>
          <p:cNvPicPr>
            <a:picLocks noChangeAspect="1" noChangeArrowheads="1"/>
          </p:cNvPicPr>
          <p:nvPr/>
        </p:nvPicPr>
        <p:blipFill>
          <a:blip r:embed="rId3" cstate="print"/>
          <a:srcRect/>
          <a:stretch>
            <a:fillRect/>
          </a:stretch>
        </p:blipFill>
        <p:spPr bwMode="auto">
          <a:xfrm>
            <a:off x="0" y="2708275"/>
            <a:ext cx="1027113" cy="569913"/>
          </a:xfrm>
          <a:prstGeom prst="rect">
            <a:avLst/>
          </a:prstGeom>
          <a:noFill/>
          <a:ln w="9525">
            <a:noFill/>
            <a:miter lim="800000"/>
            <a:headEnd/>
            <a:tailEnd/>
          </a:ln>
        </p:spPr>
      </p:pic>
      <p:pic>
        <p:nvPicPr>
          <p:cNvPr id="51206" name="i-main-pic" descr="Картинка 136 из 212">
            <a:hlinkClick r:id="rId2"/>
          </p:cNvPr>
          <p:cNvPicPr>
            <a:picLocks noChangeAspect="1" noChangeArrowheads="1"/>
          </p:cNvPicPr>
          <p:nvPr/>
        </p:nvPicPr>
        <p:blipFill>
          <a:blip r:embed="rId3" cstate="print"/>
          <a:srcRect/>
          <a:stretch>
            <a:fillRect/>
          </a:stretch>
        </p:blipFill>
        <p:spPr bwMode="auto">
          <a:xfrm>
            <a:off x="0" y="3933825"/>
            <a:ext cx="1027113" cy="569913"/>
          </a:xfrm>
          <a:prstGeom prst="rect">
            <a:avLst/>
          </a:prstGeom>
          <a:noFill/>
          <a:ln w="9525">
            <a:noFill/>
            <a:miter lim="800000"/>
            <a:headEnd/>
            <a:tailEnd/>
          </a:ln>
        </p:spPr>
      </p:pic>
      <p:pic>
        <p:nvPicPr>
          <p:cNvPr id="51207" name="i-main-pic" descr="Картинка 136 из 212">
            <a:hlinkClick r:id="rId2"/>
          </p:cNvPr>
          <p:cNvPicPr>
            <a:picLocks noChangeAspect="1" noChangeArrowheads="1"/>
          </p:cNvPicPr>
          <p:nvPr/>
        </p:nvPicPr>
        <p:blipFill>
          <a:blip r:embed="rId3" cstate="print"/>
          <a:srcRect/>
          <a:stretch>
            <a:fillRect/>
          </a:stretch>
        </p:blipFill>
        <p:spPr bwMode="auto">
          <a:xfrm>
            <a:off x="0" y="5589588"/>
            <a:ext cx="1027113" cy="569912"/>
          </a:xfrm>
          <a:prstGeom prst="rect">
            <a:avLst/>
          </a:prstGeom>
          <a:noFill/>
          <a:ln w="9525">
            <a:noFill/>
            <a:miter lim="800000"/>
            <a:headEnd/>
            <a:tailEnd/>
          </a:ln>
        </p:spPr>
      </p:pic>
      <p:pic>
        <p:nvPicPr>
          <p:cNvPr id="9226" name="Picture 10" descr="bd05012_"/>
          <p:cNvPicPr>
            <a:picLocks noChangeAspect="1" noChangeArrowheads="1"/>
          </p:cNvPicPr>
          <p:nvPr/>
        </p:nvPicPr>
        <p:blipFill>
          <a:blip r:embed="rId4" cstate="print"/>
          <a:srcRect/>
          <a:stretch>
            <a:fillRect/>
          </a:stretch>
        </p:blipFill>
        <p:spPr bwMode="auto">
          <a:xfrm>
            <a:off x="6911975" y="4797425"/>
            <a:ext cx="2232025" cy="2060575"/>
          </a:xfrm>
          <a:prstGeom prst="rect">
            <a:avLst/>
          </a:prstGeom>
          <a:noFill/>
          <a:ln w="9525">
            <a:noFill/>
            <a:miter lim="800000"/>
            <a:headEnd/>
            <a:tailEnd/>
          </a:ln>
        </p:spPr>
      </p:pic>
      <p:pic>
        <p:nvPicPr>
          <p:cNvPr id="51209" name="Рисунок 559" descr="http://woweb.ucoz.ru/flist/gif/507/123.gif"/>
          <p:cNvPicPr>
            <a:picLocks noChangeAspect="1" noChangeArrowheads="1"/>
          </p:cNvPicPr>
          <p:nvPr/>
        </p:nvPicPr>
        <p:blipFill>
          <a:blip r:embed="rId5" cstate="print"/>
          <a:srcRect/>
          <a:stretch>
            <a:fillRect/>
          </a:stretch>
        </p:blipFill>
        <p:spPr bwMode="auto">
          <a:xfrm>
            <a:off x="971550" y="188913"/>
            <a:ext cx="685800" cy="9366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03">
                                            <p:txEl>
                                              <p:pRg st="6" end="6"/>
                                            </p:txEl>
                                          </p:spTgt>
                                        </p:tgtEl>
                                        <p:attrNameLst>
                                          <p:attrName>style.visibility</p:attrName>
                                        </p:attrNameLst>
                                      </p:cBhvr>
                                      <p:to>
                                        <p:strVal val="visible"/>
                                      </p:to>
                                    </p:set>
                                    <p:anim calcmode="lin" valueType="num">
                                      <p:cBhvr additive="base">
                                        <p:cTn id="43" dur="5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0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1203">
                                            <p:txEl>
                                              <p:pRg st="7" end="7"/>
                                            </p:txEl>
                                          </p:spTgt>
                                        </p:tgtEl>
                                        <p:attrNameLst>
                                          <p:attrName>style.visibility</p:attrName>
                                        </p:attrNameLst>
                                      </p:cBhvr>
                                      <p:to>
                                        <p:strVal val="visible"/>
                                      </p:to>
                                    </p:set>
                                    <p:anim calcmode="lin" valueType="num">
                                      <p:cBhvr additive="base">
                                        <p:cTn id="47" dur="5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1203">
                                            <p:txEl>
                                              <p:pRg st="8" end="8"/>
                                            </p:txEl>
                                          </p:spTgt>
                                        </p:tgtEl>
                                        <p:attrNameLst>
                                          <p:attrName>style.visibility</p:attrName>
                                        </p:attrNameLst>
                                      </p:cBhvr>
                                      <p:to>
                                        <p:strVal val="visible"/>
                                      </p:to>
                                    </p:set>
                                    <p:anim calcmode="lin" valueType="num">
                                      <p:cBhvr additive="base">
                                        <p:cTn id="53" dur="500" fill="hold"/>
                                        <p:tgtEl>
                                          <p:spTgt spid="5120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1203">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1203">
                                            <p:txEl>
                                              <p:pRg st="9" end="9"/>
                                            </p:txEl>
                                          </p:spTgt>
                                        </p:tgtEl>
                                        <p:attrNameLst>
                                          <p:attrName>style.visibility</p:attrName>
                                        </p:attrNameLst>
                                      </p:cBhvr>
                                      <p:to>
                                        <p:strVal val="visible"/>
                                      </p:to>
                                    </p:set>
                                    <p:anim calcmode="lin" valueType="num">
                                      <p:cBhvr additive="base">
                                        <p:cTn id="57" dur="500" fill="hold"/>
                                        <p:tgtEl>
                                          <p:spTgt spid="5120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12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304800"/>
            <a:ext cx="7543800" cy="963613"/>
          </a:xfrm>
        </p:spPr>
        <p:txBody>
          <a:bodyPr/>
          <a:lstStyle/>
          <a:p>
            <a:pPr algn="ctr"/>
            <a:r>
              <a:rPr lang="ru-RU" sz="2800" dirty="0">
                <a:effectLst/>
              </a:rPr>
              <a:t>Карточка 1. Расставьте недостающие знаки препинания</a:t>
            </a:r>
          </a:p>
        </p:txBody>
      </p:sp>
      <p:sp>
        <p:nvSpPr>
          <p:cNvPr id="52227" name="Rectangle 3"/>
          <p:cNvSpPr>
            <a:spLocks noGrp="1" noChangeArrowheads="1"/>
          </p:cNvSpPr>
          <p:nvPr>
            <p:ph type="body" idx="1"/>
          </p:nvPr>
        </p:nvSpPr>
        <p:spPr>
          <a:xfrm>
            <a:off x="1066800" y="1988939"/>
            <a:ext cx="7543800" cy="7776765"/>
          </a:xfrm>
        </p:spPr>
        <p:txBody>
          <a:bodyPr/>
          <a:lstStyle/>
          <a:p>
            <a:pPr>
              <a:lnSpc>
                <a:spcPct val="90000"/>
              </a:lnSpc>
              <a:buFont typeface="Wingdings" pitchFamily="2" charset="2"/>
              <a:buNone/>
            </a:pPr>
            <a:r>
              <a:rPr lang="ru-RU" sz="2800" dirty="0">
                <a:effectLst/>
              </a:rPr>
              <a:t>   </a:t>
            </a:r>
            <a:r>
              <a:rPr lang="ru-RU" sz="2000" dirty="0">
                <a:effectLst/>
              </a:rPr>
              <a:t>Вообще я не такой уж любитель танцев.</a:t>
            </a:r>
          </a:p>
          <a:p>
            <a:pPr>
              <a:lnSpc>
                <a:spcPct val="90000"/>
              </a:lnSpc>
              <a:buFont typeface="Wingdings" pitchFamily="2" charset="2"/>
              <a:buNone/>
            </a:pPr>
            <a:r>
              <a:rPr lang="ru-RU" sz="2000" dirty="0">
                <a:effectLst/>
              </a:rPr>
              <a:t>   Проститься я однако не смог.</a:t>
            </a:r>
          </a:p>
          <a:p>
            <a:pPr>
              <a:lnSpc>
                <a:spcPct val="90000"/>
              </a:lnSpc>
              <a:buFont typeface="Wingdings" pitchFamily="2" charset="2"/>
              <a:buNone/>
            </a:pPr>
            <a:r>
              <a:rPr lang="ru-RU" sz="2000" dirty="0">
                <a:effectLst/>
              </a:rPr>
              <a:t>   Я пытался однако не смог…</a:t>
            </a:r>
          </a:p>
          <a:p>
            <a:pPr>
              <a:lnSpc>
                <a:spcPct val="90000"/>
              </a:lnSpc>
              <a:buFont typeface="Wingdings" pitchFamily="2" charset="2"/>
              <a:buNone/>
            </a:pPr>
            <a:r>
              <a:rPr lang="ru-RU" sz="2000" dirty="0">
                <a:effectLst/>
              </a:rPr>
              <a:t>   Их недовольство очевидно.</a:t>
            </a:r>
          </a:p>
          <a:p>
            <a:pPr>
              <a:lnSpc>
                <a:spcPct val="90000"/>
              </a:lnSpc>
              <a:buFont typeface="Wingdings" pitchFamily="2" charset="2"/>
              <a:buNone/>
            </a:pPr>
            <a:r>
              <a:rPr lang="ru-RU" sz="2000" dirty="0">
                <a:effectLst/>
              </a:rPr>
              <a:t>   Очевидно им это не нравится.</a:t>
            </a:r>
          </a:p>
          <a:p>
            <a:pPr>
              <a:lnSpc>
                <a:spcPct val="90000"/>
              </a:lnSpc>
              <a:buFont typeface="Wingdings" pitchFamily="2" charset="2"/>
              <a:buNone/>
            </a:pPr>
            <a:r>
              <a:rPr lang="ru-RU" sz="2000" dirty="0">
                <a:effectLst/>
              </a:rPr>
              <a:t>   Может быть это и случится.</a:t>
            </a:r>
          </a:p>
          <a:p>
            <a:pPr>
              <a:lnSpc>
                <a:spcPct val="90000"/>
              </a:lnSpc>
              <a:buFont typeface="Wingdings" pitchFamily="2" charset="2"/>
              <a:buNone/>
            </a:pPr>
            <a:r>
              <a:rPr lang="ru-RU" sz="2000" dirty="0">
                <a:effectLst/>
              </a:rPr>
              <a:t>   Этого не может быть !</a:t>
            </a:r>
          </a:p>
          <a:p>
            <a:pPr>
              <a:lnSpc>
                <a:spcPct val="90000"/>
              </a:lnSpc>
              <a:buFont typeface="Wingdings" pitchFamily="2" charset="2"/>
              <a:buNone/>
            </a:pPr>
            <a:r>
              <a:rPr lang="ru-RU" sz="2000" dirty="0">
                <a:effectLst/>
              </a:rPr>
              <a:t>   Бесспорно шахматы арабское слово так как арабы привезли эту игру из Индии в Персию.</a:t>
            </a:r>
          </a:p>
          <a:p>
            <a:pPr>
              <a:lnSpc>
                <a:spcPct val="90000"/>
              </a:lnSpc>
              <a:buFont typeface="Wingdings" pitchFamily="2" charset="2"/>
              <a:buNone/>
            </a:pPr>
            <a:endParaRPr lang="ru-RU" sz="2800" dirty="0">
              <a:effectLst/>
            </a:endParaRPr>
          </a:p>
          <a:p>
            <a:pPr>
              <a:lnSpc>
                <a:spcPct val="90000"/>
              </a:lnSpc>
              <a:buFont typeface="Wingdings" pitchFamily="2" charset="2"/>
              <a:buNone/>
            </a:pPr>
            <a:endParaRPr lang="ru-RU" sz="2800" dirty="0">
              <a:effectLst/>
            </a:endParaRPr>
          </a:p>
        </p:txBody>
      </p:sp>
      <p:pic>
        <p:nvPicPr>
          <p:cNvPr id="52230" name="Рисунок 214" descr="http://woweb.ucoz.ru/flist/gif/485/50.gif"/>
          <p:cNvPicPr>
            <a:picLocks noChangeAspect="1" noChangeArrowheads="1"/>
          </p:cNvPicPr>
          <p:nvPr/>
        </p:nvPicPr>
        <p:blipFill>
          <a:blip r:embed="rId2" cstate="print"/>
          <a:srcRect/>
          <a:stretch>
            <a:fillRect/>
          </a:stretch>
        </p:blipFill>
        <p:spPr bwMode="auto">
          <a:xfrm>
            <a:off x="1115616" y="5301208"/>
            <a:ext cx="228600" cy="228600"/>
          </a:xfrm>
          <a:prstGeom prst="rect">
            <a:avLst/>
          </a:prstGeom>
          <a:noFill/>
          <a:ln w="9525">
            <a:noFill/>
            <a:miter lim="800000"/>
            <a:headEnd/>
            <a:tailEnd/>
          </a:ln>
        </p:spPr>
      </p:pic>
      <p:pic>
        <p:nvPicPr>
          <p:cNvPr id="52231" name="Рисунок 214" descr="http://woweb.ucoz.ru/flist/gif/485/50.gif"/>
          <p:cNvPicPr>
            <a:picLocks noChangeAspect="1" noChangeArrowheads="1"/>
          </p:cNvPicPr>
          <p:nvPr/>
        </p:nvPicPr>
        <p:blipFill>
          <a:blip r:embed="rId2" cstate="print"/>
          <a:srcRect/>
          <a:stretch>
            <a:fillRect/>
          </a:stretch>
        </p:blipFill>
        <p:spPr bwMode="auto">
          <a:xfrm>
            <a:off x="1116013" y="2924175"/>
            <a:ext cx="228600" cy="228600"/>
          </a:xfrm>
          <a:prstGeom prst="rect">
            <a:avLst/>
          </a:prstGeom>
          <a:noFill/>
          <a:ln w="9525">
            <a:noFill/>
            <a:miter lim="800000"/>
            <a:headEnd/>
            <a:tailEnd/>
          </a:ln>
        </p:spPr>
      </p:pic>
      <p:pic>
        <p:nvPicPr>
          <p:cNvPr id="52232" name="Рисунок 214" descr="http://woweb.ucoz.ru/flist/gif/485/50.gif"/>
          <p:cNvPicPr>
            <a:picLocks noChangeAspect="1" noChangeArrowheads="1"/>
          </p:cNvPicPr>
          <p:nvPr/>
        </p:nvPicPr>
        <p:blipFill>
          <a:blip r:embed="rId2" cstate="print"/>
          <a:srcRect/>
          <a:stretch>
            <a:fillRect/>
          </a:stretch>
        </p:blipFill>
        <p:spPr bwMode="auto">
          <a:xfrm>
            <a:off x="1116013" y="2420938"/>
            <a:ext cx="228600" cy="228600"/>
          </a:xfrm>
          <a:prstGeom prst="rect">
            <a:avLst/>
          </a:prstGeom>
          <a:noFill/>
          <a:ln w="9525">
            <a:noFill/>
            <a:miter lim="800000"/>
            <a:headEnd/>
            <a:tailEnd/>
          </a:ln>
        </p:spPr>
      </p:pic>
      <p:pic>
        <p:nvPicPr>
          <p:cNvPr id="52233" name="Рисунок 214" descr="http://woweb.ucoz.ru/flist/gif/485/50.gif"/>
          <p:cNvPicPr>
            <a:picLocks noChangeAspect="1" noChangeArrowheads="1"/>
          </p:cNvPicPr>
          <p:nvPr/>
        </p:nvPicPr>
        <p:blipFill>
          <a:blip r:embed="rId2" cstate="print"/>
          <a:srcRect/>
          <a:stretch>
            <a:fillRect/>
          </a:stretch>
        </p:blipFill>
        <p:spPr bwMode="auto">
          <a:xfrm>
            <a:off x="1115616" y="2132856"/>
            <a:ext cx="228600" cy="228600"/>
          </a:xfrm>
          <a:prstGeom prst="rect">
            <a:avLst/>
          </a:prstGeom>
          <a:noFill/>
          <a:ln w="9525">
            <a:noFill/>
            <a:miter lim="800000"/>
            <a:headEnd/>
            <a:tailEnd/>
          </a:ln>
        </p:spPr>
      </p:pic>
      <p:pic>
        <p:nvPicPr>
          <p:cNvPr id="52234" name="Рисунок 214" descr="http://woweb.ucoz.ru/flist/gif/485/50.gif"/>
          <p:cNvPicPr>
            <a:picLocks noChangeAspect="1" noChangeArrowheads="1"/>
          </p:cNvPicPr>
          <p:nvPr/>
        </p:nvPicPr>
        <p:blipFill>
          <a:blip r:embed="rId2" cstate="print"/>
          <a:srcRect/>
          <a:stretch>
            <a:fillRect/>
          </a:stretch>
        </p:blipFill>
        <p:spPr bwMode="auto">
          <a:xfrm>
            <a:off x="1116013" y="3357563"/>
            <a:ext cx="228600" cy="228600"/>
          </a:xfrm>
          <a:prstGeom prst="rect">
            <a:avLst/>
          </a:prstGeom>
          <a:noFill/>
          <a:ln w="9525">
            <a:noFill/>
            <a:miter lim="800000"/>
            <a:headEnd/>
            <a:tailEnd/>
          </a:ln>
        </p:spPr>
      </p:pic>
      <p:pic>
        <p:nvPicPr>
          <p:cNvPr id="52235" name="Рисунок 214" descr="http://woweb.ucoz.ru/flist/gif/485/50.gif"/>
          <p:cNvPicPr>
            <a:picLocks noChangeAspect="1" noChangeArrowheads="1"/>
          </p:cNvPicPr>
          <p:nvPr/>
        </p:nvPicPr>
        <p:blipFill>
          <a:blip r:embed="rId2" cstate="print"/>
          <a:srcRect/>
          <a:stretch>
            <a:fillRect/>
          </a:stretch>
        </p:blipFill>
        <p:spPr bwMode="auto">
          <a:xfrm>
            <a:off x="1116013" y="4292600"/>
            <a:ext cx="228600" cy="228600"/>
          </a:xfrm>
          <a:prstGeom prst="rect">
            <a:avLst/>
          </a:prstGeom>
          <a:noFill/>
          <a:ln w="9525">
            <a:noFill/>
            <a:miter lim="800000"/>
            <a:headEnd/>
            <a:tailEnd/>
          </a:ln>
        </p:spPr>
      </p:pic>
      <p:pic>
        <p:nvPicPr>
          <p:cNvPr id="52236" name="Рисунок 214" descr="http://woweb.ucoz.ru/flist/gif/485/50.gif"/>
          <p:cNvPicPr>
            <a:picLocks noChangeAspect="1" noChangeArrowheads="1"/>
          </p:cNvPicPr>
          <p:nvPr/>
        </p:nvPicPr>
        <p:blipFill>
          <a:blip r:embed="rId2" cstate="print"/>
          <a:srcRect/>
          <a:stretch>
            <a:fillRect/>
          </a:stretch>
        </p:blipFill>
        <p:spPr bwMode="auto">
          <a:xfrm>
            <a:off x="1116013" y="3860800"/>
            <a:ext cx="228600" cy="228600"/>
          </a:xfrm>
          <a:prstGeom prst="rect">
            <a:avLst/>
          </a:prstGeom>
          <a:noFill/>
          <a:ln w="9525">
            <a:noFill/>
            <a:miter lim="800000"/>
            <a:headEnd/>
            <a:tailEnd/>
          </a:ln>
        </p:spPr>
      </p:pic>
      <p:pic>
        <p:nvPicPr>
          <p:cNvPr id="52237" name="Рисунок 214" descr="http://woweb.ucoz.ru/flist/gif/485/50.gif"/>
          <p:cNvPicPr>
            <a:picLocks noChangeAspect="1" noChangeArrowheads="1"/>
          </p:cNvPicPr>
          <p:nvPr/>
        </p:nvPicPr>
        <p:blipFill>
          <a:blip r:embed="rId2" cstate="print"/>
          <a:srcRect/>
          <a:stretch>
            <a:fillRect/>
          </a:stretch>
        </p:blipFill>
        <p:spPr bwMode="auto">
          <a:xfrm>
            <a:off x="1116013" y="4868863"/>
            <a:ext cx="228600" cy="228600"/>
          </a:xfrm>
          <a:prstGeom prst="rect">
            <a:avLst/>
          </a:prstGeom>
          <a:noFill/>
          <a:ln w="9525">
            <a:noFill/>
            <a:miter lim="800000"/>
            <a:headEnd/>
            <a:tailEnd/>
          </a:ln>
        </p:spPr>
      </p:pic>
      <p:pic>
        <p:nvPicPr>
          <p:cNvPr id="52241" name="Рисунок 1" descr="http://woweb.ucoz.ru/flist/gif/486/5.gif"/>
          <p:cNvPicPr>
            <a:picLocks noChangeAspect="1" noChangeArrowheads="1"/>
          </p:cNvPicPr>
          <p:nvPr/>
        </p:nvPicPr>
        <p:blipFill>
          <a:blip r:embed="rId3" cstate="print"/>
          <a:srcRect/>
          <a:stretch>
            <a:fillRect/>
          </a:stretch>
        </p:blipFill>
        <p:spPr bwMode="auto">
          <a:xfrm>
            <a:off x="7164388" y="5876925"/>
            <a:ext cx="1728787" cy="7921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2227">
                                            <p:txEl>
                                              <p:pRg st="4" end="4"/>
                                            </p:txEl>
                                          </p:spTgt>
                                        </p:tgtEl>
                                        <p:attrNameLst>
                                          <p:attrName>style.visibility</p:attrName>
                                        </p:attrNameLst>
                                      </p:cBhvr>
                                      <p:to>
                                        <p:strVal val="visible"/>
                                      </p:to>
                                    </p:set>
                                    <p:anim calcmode="lin" valueType="num">
                                      <p:cBhvr additive="base">
                                        <p:cTn id="31"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2227">
                                            <p:txEl>
                                              <p:pRg st="5" end="5"/>
                                            </p:txEl>
                                          </p:spTgt>
                                        </p:tgtEl>
                                        <p:attrNameLst>
                                          <p:attrName>style.visibility</p:attrName>
                                        </p:attrNameLst>
                                      </p:cBhvr>
                                      <p:to>
                                        <p:strVal val="visible"/>
                                      </p:to>
                                    </p:set>
                                    <p:anim calcmode="lin" valueType="num">
                                      <p:cBhvr additive="base">
                                        <p:cTn id="37"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2227">
                                            <p:txEl>
                                              <p:pRg st="6" end="6"/>
                                            </p:txEl>
                                          </p:spTgt>
                                        </p:tgtEl>
                                        <p:attrNameLst>
                                          <p:attrName>style.visibility</p:attrName>
                                        </p:attrNameLst>
                                      </p:cBhvr>
                                      <p:to>
                                        <p:strVal val="visible"/>
                                      </p:to>
                                    </p:set>
                                    <p:anim calcmode="lin" valueType="num">
                                      <p:cBhvr additive="base">
                                        <p:cTn id="43"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2227">
                                            <p:txEl>
                                              <p:pRg st="7" end="7"/>
                                            </p:txEl>
                                          </p:spTgt>
                                        </p:tgtEl>
                                        <p:attrNameLst>
                                          <p:attrName>style.visibility</p:attrName>
                                        </p:attrNameLst>
                                      </p:cBhvr>
                                      <p:to>
                                        <p:strVal val="visible"/>
                                      </p:to>
                                    </p:set>
                                    <p:anim calcmode="lin" valueType="num">
                                      <p:cBhvr additive="base">
                                        <p:cTn id="49" dur="500" fill="hold"/>
                                        <p:tgtEl>
                                          <p:spTgt spid="522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1066800" y="404813"/>
            <a:ext cx="7543800" cy="6552579"/>
          </a:xfrm>
        </p:spPr>
        <p:txBody>
          <a:bodyPr/>
          <a:lstStyle/>
          <a:p>
            <a:pPr marL="274638" indent="-274638">
              <a:buFont typeface="Wingdings" pitchFamily="2" charset="2"/>
              <a:buNone/>
            </a:pPr>
            <a:r>
              <a:rPr lang="ru-RU" sz="2400" dirty="0">
                <a:effectLst/>
              </a:rPr>
              <a:t>   </a:t>
            </a:r>
            <a:r>
              <a:rPr lang="ru-RU" sz="1800" dirty="0">
                <a:effectLst/>
              </a:rPr>
              <a:t>Жучка поднялась на задние лапы и к величайшему удовольствию собравшихся исполнила собачий вальс.</a:t>
            </a:r>
          </a:p>
          <a:p>
            <a:pPr marL="274638" indent="-274638">
              <a:buFont typeface="Wingdings" pitchFamily="2" charset="2"/>
              <a:buNone/>
            </a:pPr>
            <a:r>
              <a:rPr lang="ru-RU" sz="1800" dirty="0">
                <a:effectLst/>
              </a:rPr>
              <a:t>   Черепахи несомненно относятся к самым долговечным животным. Некоторые считают что они живут до пятисот лет но это скорее всего преувеличение.</a:t>
            </a:r>
          </a:p>
          <a:p>
            <a:pPr marL="274638" indent="-274638">
              <a:buFont typeface="Wingdings" pitchFamily="2" charset="2"/>
              <a:buNone/>
            </a:pPr>
            <a:r>
              <a:rPr lang="ru-RU" sz="1800" dirty="0">
                <a:effectLst/>
              </a:rPr>
              <a:t>   Колумб должен был под испанским флагом плыть на запад пока не достигнет сказочных стран где по слухам находились клады.</a:t>
            </a:r>
          </a:p>
          <a:p>
            <a:pPr marL="274638" indent="-274638">
              <a:buFont typeface="Wingdings" pitchFamily="2" charset="2"/>
              <a:buNone/>
            </a:pPr>
            <a:r>
              <a:rPr lang="ru-RU" sz="1800" dirty="0">
                <a:effectLst/>
              </a:rPr>
              <a:t>   Долго плыли мореплаватели в поисках золотого руна и наконец приплыли в Колхиду. </a:t>
            </a:r>
          </a:p>
          <a:p>
            <a:pPr marL="274638" indent="-274638">
              <a:buFont typeface="Wingdings" pitchFamily="2" charset="2"/>
              <a:buNone/>
            </a:pPr>
            <a:r>
              <a:rPr lang="ru-RU" sz="1800" dirty="0">
                <a:effectLst/>
              </a:rPr>
              <a:t>    Герострат не обладал никакими талантами однако хотел прославиться. Наконец он сжёг храм богини Артемиды который считался чудом искусства.</a:t>
            </a:r>
          </a:p>
        </p:txBody>
      </p:sp>
      <p:pic>
        <p:nvPicPr>
          <p:cNvPr id="53252" name="Рисунок 214" descr="http://woweb.ucoz.ru/flist/gif/485/50.gif"/>
          <p:cNvPicPr>
            <a:picLocks noChangeAspect="1" noChangeArrowheads="1"/>
          </p:cNvPicPr>
          <p:nvPr/>
        </p:nvPicPr>
        <p:blipFill>
          <a:blip r:embed="rId2" cstate="print"/>
          <a:srcRect/>
          <a:stretch>
            <a:fillRect/>
          </a:stretch>
        </p:blipFill>
        <p:spPr bwMode="auto">
          <a:xfrm>
            <a:off x="1116013" y="5229225"/>
            <a:ext cx="228600" cy="228600"/>
          </a:xfrm>
          <a:prstGeom prst="rect">
            <a:avLst/>
          </a:prstGeom>
          <a:noFill/>
          <a:ln w="9525">
            <a:noFill/>
            <a:miter lim="800000"/>
            <a:headEnd/>
            <a:tailEnd/>
          </a:ln>
        </p:spPr>
      </p:pic>
      <p:pic>
        <p:nvPicPr>
          <p:cNvPr id="53253" name="Рисунок 214" descr="http://woweb.ucoz.ru/flist/gif/485/50.gif"/>
          <p:cNvPicPr>
            <a:picLocks noChangeAspect="1" noChangeArrowheads="1"/>
          </p:cNvPicPr>
          <p:nvPr/>
        </p:nvPicPr>
        <p:blipFill>
          <a:blip r:embed="rId2" cstate="print"/>
          <a:srcRect/>
          <a:stretch>
            <a:fillRect/>
          </a:stretch>
        </p:blipFill>
        <p:spPr bwMode="auto">
          <a:xfrm>
            <a:off x="1116013" y="4365625"/>
            <a:ext cx="228600" cy="228600"/>
          </a:xfrm>
          <a:prstGeom prst="rect">
            <a:avLst/>
          </a:prstGeom>
          <a:noFill/>
          <a:ln w="9525">
            <a:noFill/>
            <a:miter lim="800000"/>
            <a:headEnd/>
            <a:tailEnd/>
          </a:ln>
        </p:spPr>
      </p:pic>
      <p:pic>
        <p:nvPicPr>
          <p:cNvPr id="53254" name="Рисунок 214" descr="http://woweb.ucoz.ru/flist/gif/485/50.gif"/>
          <p:cNvPicPr>
            <a:picLocks noChangeAspect="1" noChangeArrowheads="1"/>
          </p:cNvPicPr>
          <p:nvPr/>
        </p:nvPicPr>
        <p:blipFill>
          <a:blip r:embed="rId2" cstate="print"/>
          <a:srcRect/>
          <a:stretch>
            <a:fillRect/>
          </a:stretch>
        </p:blipFill>
        <p:spPr bwMode="auto">
          <a:xfrm>
            <a:off x="1116013" y="3213100"/>
            <a:ext cx="228600" cy="228600"/>
          </a:xfrm>
          <a:prstGeom prst="rect">
            <a:avLst/>
          </a:prstGeom>
          <a:noFill/>
          <a:ln w="9525">
            <a:noFill/>
            <a:miter lim="800000"/>
            <a:headEnd/>
            <a:tailEnd/>
          </a:ln>
        </p:spPr>
      </p:pic>
      <p:pic>
        <p:nvPicPr>
          <p:cNvPr id="53255" name="Рисунок 214" descr="http://woweb.ucoz.ru/flist/gif/485/50.gif"/>
          <p:cNvPicPr>
            <a:picLocks noChangeAspect="1" noChangeArrowheads="1"/>
          </p:cNvPicPr>
          <p:nvPr/>
        </p:nvPicPr>
        <p:blipFill>
          <a:blip r:embed="rId2" cstate="print"/>
          <a:srcRect/>
          <a:stretch>
            <a:fillRect/>
          </a:stretch>
        </p:blipFill>
        <p:spPr bwMode="auto">
          <a:xfrm>
            <a:off x="1116013" y="1700213"/>
            <a:ext cx="228600" cy="228600"/>
          </a:xfrm>
          <a:prstGeom prst="rect">
            <a:avLst/>
          </a:prstGeom>
          <a:noFill/>
          <a:ln w="9525">
            <a:noFill/>
            <a:miter lim="800000"/>
            <a:headEnd/>
            <a:tailEnd/>
          </a:ln>
        </p:spPr>
      </p:pic>
      <p:pic>
        <p:nvPicPr>
          <p:cNvPr id="53256" name="Рисунок 214" descr="http://woweb.ucoz.ru/flist/gif/485/50.gif"/>
          <p:cNvPicPr>
            <a:picLocks noChangeAspect="1" noChangeArrowheads="1"/>
          </p:cNvPicPr>
          <p:nvPr/>
        </p:nvPicPr>
        <p:blipFill>
          <a:blip r:embed="rId2" cstate="print"/>
          <a:srcRect/>
          <a:stretch>
            <a:fillRect/>
          </a:stretch>
        </p:blipFill>
        <p:spPr bwMode="auto">
          <a:xfrm>
            <a:off x="1116013" y="476250"/>
            <a:ext cx="252412" cy="2524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66800" y="304800"/>
            <a:ext cx="7543800" cy="747713"/>
          </a:xfrm>
        </p:spPr>
        <p:txBody>
          <a:bodyPr/>
          <a:lstStyle/>
          <a:p>
            <a:pPr algn="ctr"/>
            <a:r>
              <a:rPr lang="ru-RU" sz="3200">
                <a:effectLst/>
              </a:rPr>
              <a:t>Ключ к карточке 1</a:t>
            </a:r>
          </a:p>
        </p:txBody>
      </p:sp>
      <p:sp>
        <p:nvSpPr>
          <p:cNvPr id="56323" name="Rectangle 3"/>
          <p:cNvSpPr>
            <a:spLocks noGrp="1" noChangeArrowheads="1"/>
          </p:cNvSpPr>
          <p:nvPr>
            <p:ph type="body" idx="1"/>
          </p:nvPr>
        </p:nvSpPr>
        <p:spPr>
          <a:xfrm>
            <a:off x="1066800" y="1341438"/>
            <a:ext cx="7543800" cy="4754562"/>
          </a:xfrm>
        </p:spPr>
        <p:txBody>
          <a:bodyPr/>
          <a:lstStyle/>
          <a:p>
            <a:pPr>
              <a:lnSpc>
                <a:spcPct val="90000"/>
              </a:lnSpc>
              <a:buFont typeface="Wingdings" pitchFamily="2" charset="2"/>
              <a:buNone/>
            </a:pPr>
            <a:r>
              <a:rPr lang="ru-RU" sz="2800" dirty="0">
                <a:effectLst/>
              </a:rPr>
              <a:t>   </a:t>
            </a:r>
            <a:r>
              <a:rPr lang="ru-RU" sz="2400" b="1" dirty="0">
                <a:solidFill>
                  <a:srgbClr val="FFFF00"/>
                </a:solidFill>
                <a:effectLst/>
              </a:rPr>
              <a:t>Вообще</a:t>
            </a:r>
            <a:r>
              <a:rPr lang="ru-RU" sz="2400" b="1" dirty="0">
                <a:solidFill>
                  <a:srgbClr val="00FFFF"/>
                </a:solidFill>
                <a:effectLst/>
              </a:rPr>
              <a:t>,</a:t>
            </a:r>
            <a:r>
              <a:rPr lang="ru-RU" sz="2400" dirty="0">
                <a:effectLst/>
              </a:rPr>
              <a:t> я не такой уж любитель танцев.</a:t>
            </a:r>
          </a:p>
          <a:p>
            <a:pPr>
              <a:lnSpc>
                <a:spcPct val="90000"/>
              </a:lnSpc>
              <a:buFont typeface="Wingdings" pitchFamily="2" charset="2"/>
              <a:buNone/>
            </a:pPr>
            <a:r>
              <a:rPr lang="ru-RU" sz="2400" dirty="0">
                <a:effectLst/>
              </a:rPr>
              <a:t>   Проститься я</a:t>
            </a:r>
            <a:r>
              <a:rPr lang="ru-RU" sz="2400" b="1" dirty="0">
                <a:solidFill>
                  <a:srgbClr val="00FFFF"/>
                </a:solidFill>
                <a:effectLst/>
              </a:rPr>
              <a:t>,</a:t>
            </a:r>
            <a:r>
              <a:rPr lang="ru-RU" sz="2400" dirty="0">
                <a:effectLst/>
              </a:rPr>
              <a:t> </a:t>
            </a:r>
            <a:r>
              <a:rPr lang="ru-RU" sz="2400" b="1" dirty="0">
                <a:solidFill>
                  <a:srgbClr val="FFFF00"/>
                </a:solidFill>
                <a:effectLst/>
              </a:rPr>
              <a:t>однако</a:t>
            </a:r>
            <a:r>
              <a:rPr lang="ru-RU" sz="2400" b="1" dirty="0">
                <a:solidFill>
                  <a:srgbClr val="00FFFF"/>
                </a:solidFill>
                <a:effectLst/>
              </a:rPr>
              <a:t>, </a:t>
            </a:r>
            <a:r>
              <a:rPr lang="ru-RU" sz="2400" dirty="0">
                <a:effectLst/>
              </a:rPr>
              <a:t>не смог.</a:t>
            </a:r>
          </a:p>
          <a:p>
            <a:pPr>
              <a:lnSpc>
                <a:spcPct val="90000"/>
              </a:lnSpc>
              <a:buFont typeface="Wingdings" pitchFamily="2" charset="2"/>
              <a:buNone/>
            </a:pPr>
            <a:r>
              <a:rPr lang="ru-RU" sz="2400" dirty="0">
                <a:effectLst/>
              </a:rPr>
              <a:t>   Я пытался</a:t>
            </a:r>
            <a:r>
              <a:rPr lang="ru-RU" sz="2400" b="1" dirty="0">
                <a:solidFill>
                  <a:srgbClr val="00FFFF"/>
                </a:solidFill>
                <a:effectLst/>
              </a:rPr>
              <a:t>,</a:t>
            </a:r>
            <a:r>
              <a:rPr lang="ru-RU" sz="2400" dirty="0">
                <a:effectLst/>
              </a:rPr>
              <a:t> однако не смог…</a:t>
            </a:r>
          </a:p>
          <a:p>
            <a:pPr>
              <a:lnSpc>
                <a:spcPct val="90000"/>
              </a:lnSpc>
              <a:buFont typeface="Wingdings" pitchFamily="2" charset="2"/>
              <a:buNone/>
            </a:pPr>
            <a:r>
              <a:rPr lang="ru-RU" sz="2400" dirty="0">
                <a:effectLst/>
              </a:rPr>
              <a:t>   Их недовольство очевидно.</a:t>
            </a:r>
          </a:p>
          <a:p>
            <a:pPr>
              <a:lnSpc>
                <a:spcPct val="90000"/>
              </a:lnSpc>
              <a:buFont typeface="Wingdings" pitchFamily="2" charset="2"/>
              <a:buNone/>
            </a:pPr>
            <a:r>
              <a:rPr lang="ru-RU" sz="2400" dirty="0">
                <a:effectLst/>
              </a:rPr>
              <a:t>   </a:t>
            </a:r>
            <a:r>
              <a:rPr lang="ru-RU" sz="2400" b="1" dirty="0">
                <a:solidFill>
                  <a:srgbClr val="FFFF00"/>
                </a:solidFill>
                <a:effectLst/>
              </a:rPr>
              <a:t>Очевидно</a:t>
            </a:r>
            <a:r>
              <a:rPr lang="ru-RU" sz="2400" b="1" dirty="0">
                <a:solidFill>
                  <a:srgbClr val="00FFFF"/>
                </a:solidFill>
                <a:effectLst/>
              </a:rPr>
              <a:t>,</a:t>
            </a:r>
            <a:r>
              <a:rPr lang="ru-RU" sz="2400" dirty="0">
                <a:effectLst/>
              </a:rPr>
              <a:t> им это не нравится.</a:t>
            </a:r>
          </a:p>
          <a:p>
            <a:pPr>
              <a:lnSpc>
                <a:spcPct val="90000"/>
              </a:lnSpc>
              <a:buFont typeface="Wingdings" pitchFamily="2" charset="2"/>
              <a:buNone/>
            </a:pPr>
            <a:r>
              <a:rPr lang="ru-RU" sz="2400" dirty="0">
                <a:effectLst/>
              </a:rPr>
              <a:t>   </a:t>
            </a:r>
            <a:r>
              <a:rPr lang="ru-RU" sz="2400" b="1" dirty="0">
                <a:solidFill>
                  <a:srgbClr val="FFFF00"/>
                </a:solidFill>
                <a:effectLst/>
              </a:rPr>
              <a:t>Может быть</a:t>
            </a:r>
            <a:r>
              <a:rPr lang="ru-RU" sz="2400" dirty="0">
                <a:solidFill>
                  <a:srgbClr val="00FFFF"/>
                </a:solidFill>
                <a:effectLst/>
              </a:rPr>
              <a:t>,</a:t>
            </a:r>
            <a:r>
              <a:rPr lang="ru-RU" sz="2400" dirty="0">
                <a:effectLst/>
              </a:rPr>
              <a:t> это и случится.</a:t>
            </a:r>
          </a:p>
          <a:p>
            <a:pPr>
              <a:lnSpc>
                <a:spcPct val="90000"/>
              </a:lnSpc>
              <a:buFont typeface="Wingdings" pitchFamily="2" charset="2"/>
              <a:buNone/>
            </a:pPr>
            <a:r>
              <a:rPr lang="ru-RU" sz="2400" dirty="0">
                <a:effectLst/>
              </a:rPr>
              <a:t>   Этого не может быть !</a:t>
            </a:r>
          </a:p>
          <a:p>
            <a:pPr>
              <a:lnSpc>
                <a:spcPct val="90000"/>
              </a:lnSpc>
              <a:buFont typeface="Wingdings" pitchFamily="2" charset="2"/>
              <a:buNone/>
            </a:pPr>
            <a:r>
              <a:rPr lang="ru-RU" sz="2400" dirty="0">
                <a:effectLst/>
              </a:rPr>
              <a:t>   </a:t>
            </a:r>
            <a:r>
              <a:rPr lang="ru-RU" sz="2400" b="1" dirty="0">
                <a:solidFill>
                  <a:srgbClr val="FFFF00"/>
                </a:solidFill>
                <a:effectLst/>
              </a:rPr>
              <a:t>Бесспорно</a:t>
            </a:r>
            <a:r>
              <a:rPr lang="ru-RU" sz="2400" b="1" dirty="0">
                <a:solidFill>
                  <a:srgbClr val="00FFFF"/>
                </a:solidFill>
                <a:effectLst/>
              </a:rPr>
              <a:t>,</a:t>
            </a:r>
            <a:r>
              <a:rPr lang="ru-RU" sz="2400" dirty="0">
                <a:effectLst/>
              </a:rPr>
              <a:t> шахматы арабское слово</a:t>
            </a:r>
            <a:r>
              <a:rPr lang="ru-RU" sz="2400" b="1" dirty="0">
                <a:solidFill>
                  <a:srgbClr val="00FFFF"/>
                </a:solidFill>
                <a:effectLst/>
              </a:rPr>
              <a:t>, </a:t>
            </a:r>
            <a:r>
              <a:rPr lang="ru-RU" sz="2400" dirty="0">
                <a:effectLst/>
              </a:rPr>
              <a:t>так как арабы привезли эту игру из Индии в Персию.</a:t>
            </a:r>
          </a:p>
          <a:p>
            <a:pPr>
              <a:lnSpc>
                <a:spcPct val="90000"/>
              </a:lnSpc>
              <a:buFont typeface="Wingdings" pitchFamily="2" charset="2"/>
              <a:buNone/>
            </a:pPr>
            <a:endParaRPr lang="ru-RU" sz="2400" dirty="0">
              <a:effectLst/>
            </a:endParaRPr>
          </a:p>
          <a:p>
            <a:pPr>
              <a:lnSpc>
                <a:spcPct val="90000"/>
              </a:lnSpc>
            </a:pPr>
            <a:endParaRPr lang="ru-RU" dirty="0"/>
          </a:p>
        </p:txBody>
      </p:sp>
      <p:pic>
        <p:nvPicPr>
          <p:cNvPr id="56324" name="Рисунок 448" descr="http://woweb.ucoz.ru/flist/gif/501/64.gif"/>
          <p:cNvPicPr>
            <a:picLocks noChangeAspect="1" noChangeArrowheads="1"/>
          </p:cNvPicPr>
          <p:nvPr/>
        </p:nvPicPr>
        <p:blipFill>
          <a:blip r:embed="rId2" cstate="print"/>
          <a:srcRect/>
          <a:stretch>
            <a:fillRect/>
          </a:stretch>
        </p:blipFill>
        <p:spPr bwMode="auto">
          <a:xfrm>
            <a:off x="1187450" y="2852738"/>
            <a:ext cx="180975" cy="180975"/>
          </a:xfrm>
          <a:prstGeom prst="rect">
            <a:avLst/>
          </a:prstGeom>
          <a:noFill/>
          <a:ln w="9525">
            <a:noFill/>
            <a:miter lim="800000"/>
            <a:headEnd/>
            <a:tailEnd/>
          </a:ln>
        </p:spPr>
      </p:pic>
      <p:pic>
        <p:nvPicPr>
          <p:cNvPr id="56325" name="Рисунок 448" descr="http://woweb.ucoz.ru/flist/gif/501/64.gif"/>
          <p:cNvPicPr>
            <a:picLocks noChangeAspect="1" noChangeArrowheads="1"/>
          </p:cNvPicPr>
          <p:nvPr/>
        </p:nvPicPr>
        <p:blipFill>
          <a:blip r:embed="rId2" cstate="print"/>
          <a:srcRect/>
          <a:stretch>
            <a:fillRect/>
          </a:stretch>
        </p:blipFill>
        <p:spPr bwMode="auto">
          <a:xfrm>
            <a:off x="1187450" y="2420938"/>
            <a:ext cx="180975" cy="180975"/>
          </a:xfrm>
          <a:prstGeom prst="rect">
            <a:avLst/>
          </a:prstGeom>
          <a:noFill/>
          <a:ln w="9525">
            <a:noFill/>
            <a:miter lim="800000"/>
            <a:headEnd/>
            <a:tailEnd/>
          </a:ln>
        </p:spPr>
      </p:pic>
      <p:pic>
        <p:nvPicPr>
          <p:cNvPr id="56326" name="Рисунок 448" descr="http://woweb.ucoz.ru/flist/gif/501/64.gif"/>
          <p:cNvPicPr>
            <a:picLocks noChangeAspect="1" noChangeArrowheads="1"/>
          </p:cNvPicPr>
          <p:nvPr/>
        </p:nvPicPr>
        <p:blipFill>
          <a:blip r:embed="rId2" cstate="print"/>
          <a:srcRect/>
          <a:stretch>
            <a:fillRect/>
          </a:stretch>
        </p:blipFill>
        <p:spPr bwMode="auto">
          <a:xfrm>
            <a:off x="1187450" y="1916113"/>
            <a:ext cx="180975" cy="180975"/>
          </a:xfrm>
          <a:prstGeom prst="rect">
            <a:avLst/>
          </a:prstGeom>
          <a:noFill/>
          <a:ln w="9525">
            <a:noFill/>
            <a:miter lim="800000"/>
            <a:headEnd/>
            <a:tailEnd/>
          </a:ln>
        </p:spPr>
      </p:pic>
      <p:pic>
        <p:nvPicPr>
          <p:cNvPr id="56327" name="Рисунок 448" descr="http://woweb.ucoz.ru/flist/gif/501/64.gif"/>
          <p:cNvPicPr>
            <a:picLocks noChangeAspect="1" noChangeArrowheads="1"/>
          </p:cNvPicPr>
          <p:nvPr/>
        </p:nvPicPr>
        <p:blipFill>
          <a:blip r:embed="rId2" cstate="print"/>
          <a:srcRect/>
          <a:stretch>
            <a:fillRect/>
          </a:stretch>
        </p:blipFill>
        <p:spPr bwMode="auto">
          <a:xfrm>
            <a:off x="1187450" y="1484313"/>
            <a:ext cx="180975" cy="180975"/>
          </a:xfrm>
          <a:prstGeom prst="rect">
            <a:avLst/>
          </a:prstGeom>
          <a:noFill/>
          <a:ln w="9525">
            <a:noFill/>
            <a:miter lim="800000"/>
            <a:headEnd/>
            <a:tailEnd/>
          </a:ln>
        </p:spPr>
      </p:pic>
      <p:pic>
        <p:nvPicPr>
          <p:cNvPr id="56328" name="Рисунок 448" descr="http://woweb.ucoz.ru/flist/gif/501/64.gif"/>
          <p:cNvPicPr>
            <a:picLocks noChangeAspect="1" noChangeArrowheads="1"/>
          </p:cNvPicPr>
          <p:nvPr/>
        </p:nvPicPr>
        <p:blipFill>
          <a:blip r:embed="rId2" cstate="print"/>
          <a:srcRect/>
          <a:stretch>
            <a:fillRect/>
          </a:stretch>
        </p:blipFill>
        <p:spPr bwMode="auto">
          <a:xfrm>
            <a:off x="1187450" y="4292600"/>
            <a:ext cx="180975" cy="180975"/>
          </a:xfrm>
          <a:prstGeom prst="rect">
            <a:avLst/>
          </a:prstGeom>
          <a:noFill/>
          <a:ln w="9525">
            <a:noFill/>
            <a:miter lim="800000"/>
            <a:headEnd/>
            <a:tailEnd/>
          </a:ln>
        </p:spPr>
      </p:pic>
      <p:pic>
        <p:nvPicPr>
          <p:cNvPr id="56329" name="Рисунок 448" descr="http://woweb.ucoz.ru/flist/gif/501/64.gif"/>
          <p:cNvPicPr>
            <a:picLocks noChangeAspect="1" noChangeArrowheads="1"/>
          </p:cNvPicPr>
          <p:nvPr/>
        </p:nvPicPr>
        <p:blipFill>
          <a:blip r:embed="rId2" cstate="print"/>
          <a:srcRect/>
          <a:stretch>
            <a:fillRect/>
          </a:stretch>
        </p:blipFill>
        <p:spPr bwMode="auto">
          <a:xfrm>
            <a:off x="1187450" y="3789363"/>
            <a:ext cx="180975" cy="180975"/>
          </a:xfrm>
          <a:prstGeom prst="rect">
            <a:avLst/>
          </a:prstGeom>
          <a:noFill/>
          <a:ln w="9525">
            <a:noFill/>
            <a:miter lim="800000"/>
            <a:headEnd/>
            <a:tailEnd/>
          </a:ln>
        </p:spPr>
      </p:pic>
      <p:pic>
        <p:nvPicPr>
          <p:cNvPr id="56330" name="Рисунок 448" descr="http://woweb.ucoz.ru/flist/gif/501/64.gif"/>
          <p:cNvPicPr>
            <a:picLocks noChangeAspect="1" noChangeArrowheads="1"/>
          </p:cNvPicPr>
          <p:nvPr/>
        </p:nvPicPr>
        <p:blipFill>
          <a:blip r:embed="rId2" cstate="print"/>
          <a:srcRect/>
          <a:stretch>
            <a:fillRect/>
          </a:stretch>
        </p:blipFill>
        <p:spPr bwMode="auto">
          <a:xfrm>
            <a:off x="1187450" y="3357563"/>
            <a:ext cx="180975" cy="180975"/>
          </a:xfrm>
          <a:prstGeom prst="rect">
            <a:avLst/>
          </a:prstGeom>
          <a:noFill/>
          <a:ln w="9525">
            <a:noFill/>
            <a:miter lim="800000"/>
            <a:headEnd/>
            <a:tailEnd/>
          </a:ln>
        </p:spPr>
      </p:pic>
      <p:pic>
        <p:nvPicPr>
          <p:cNvPr id="56331" name="Рисунок 448" descr="http://woweb.ucoz.ru/flist/gif/501/64.gif"/>
          <p:cNvPicPr>
            <a:picLocks noChangeAspect="1" noChangeArrowheads="1"/>
          </p:cNvPicPr>
          <p:nvPr/>
        </p:nvPicPr>
        <p:blipFill>
          <a:blip r:embed="rId2" cstate="print"/>
          <a:srcRect/>
          <a:stretch>
            <a:fillRect/>
          </a:stretch>
        </p:blipFill>
        <p:spPr bwMode="auto">
          <a:xfrm>
            <a:off x="1187450" y="4797425"/>
            <a:ext cx="180975" cy="180975"/>
          </a:xfrm>
          <a:prstGeom prst="rect">
            <a:avLst/>
          </a:prstGeom>
          <a:noFill/>
          <a:ln w="9525">
            <a:noFill/>
            <a:miter lim="800000"/>
            <a:headEnd/>
            <a:tailEnd/>
          </a:ln>
        </p:spPr>
      </p:pic>
      <p:pic>
        <p:nvPicPr>
          <p:cNvPr id="56332" name="Рисунок 496" descr="http://woweb.ucoz.ru/flist/gif/501/36.gif"/>
          <p:cNvPicPr>
            <a:picLocks noChangeAspect="1" noChangeArrowheads="1"/>
          </p:cNvPicPr>
          <p:nvPr/>
        </p:nvPicPr>
        <p:blipFill>
          <a:blip r:embed="rId3" cstate="print"/>
          <a:srcRect/>
          <a:stretch>
            <a:fillRect/>
          </a:stretch>
        </p:blipFill>
        <p:spPr bwMode="auto">
          <a:xfrm>
            <a:off x="1331913" y="0"/>
            <a:ext cx="1295400" cy="14128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 calcmode="lin" valueType="num">
                                      <p:cBhvr additive="base">
                                        <p:cTn id="25"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 calcmode="lin" valueType="num">
                                      <p:cBhvr additive="base">
                                        <p:cTn id="31"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6323">
                                            <p:txEl>
                                              <p:pRg st="5" end="5"/>
                                            </p:txEl>
                                          </p:spTgt>
                                        </p:tgtEl>
                                        <p:attrNameLst>
                                          <p:attrName>style.visibility</p:attrName>
                                        </p:attrNameLst>
                                      </p:cBhvr>
                                      <p:to>
                                        <p:strVal val="visible"/>
                                      </p:to>
                                    </p:set>
                                    <p:anim calcmode="lin" valueType="num">
                                      <p:cBhvr additive="base">
                                        <p:cTn id="37"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3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6323">
                                            <p:txEl>
                                              <p:pRg st="6" end="6"/>
                                            </p:txEl>
                                          </p:spTgt>
                                        </p:tgtEl>
                                        <p:attrNameLst>
                                          <p:attrName>style.visibility</p:attrName>
                                        </p:attrNameLst>
                                      </p:cBhvr>
                                      <p:to>
                                        <p:strVal val="visible"/>
                                      </p:to>
                                    </p:set>
                                    <p:anim calcmode="lin" valueType="num">
                                      <p:cBhvr additive="base">
                                        <p:cTn id="43" dur="500" fill="hold"/>
                                        <p:tgtEl>
                                          <p:spTgt spid="563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3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6323">
                                            <p:txEl>
                                              <p:pRg st="7" end="7"/>
                                            </p:txEl>
                                          </p:spTgt>
                                        </p:tgtEl>
                                        <p:attrNameLst>
                                          <p:attrName>style.visibility</p:attrName>
                                        </p:attrNameLst>
                                      </p:cBhvr>
                                      <p:to>
                                        <p:strVal val="visible"/>
                                      </p:to>
                                    </p:set>
                                    <p:anim calcmode="lin" valueType="num">
                                      <p:cBhvr additive="base">
                                        <p:cTn id="49" dur="500" fill="hold"/>
                                        <p:tgtEl>
                                          <p:spTgt spid="563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3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ru-RU" sz="2800">
                <a:effectLst/>
              </a:rPr>
              <a:t>Морфологически вводные слова и сочетания слов выражаются</a:t>
            </a:r>
          </a:p>
        </p:txBody>
      </p:sp>
      <p:sp>
        <p:nvSpPr>
          <p:cNvPr id="14340" name="Rectangle 4"/>
          <p:cNvSpPr>
            <a:spLocks noGrp="1" noChangeArrowheads="1"/>
          </p:cNvSpPr>
          <p:nvPr>
            <p:ph type="body" idx="1"/>
          </p:nvPr>
        </p:nvSpPr>
        <p:spPr/>
        <p:txBody>
          <a:bodyPr/>
          <a:lstStyle/>
          <a:p>
            <a:pPr marL="609600" indent="-609600">
              <a:buFont typeface="Wingdings" pitchFamily="2" charset="2"/>
              <a:buAutoNum type="arabicPeriod"/>
            </a:pPr>
            <a:r>
              <a:rPr lang="ru-RU">
                <a:effectLst/>
              </a:rPr>
              <a:t>Специальными словами, которые употребляются только как вводные</a:t>
            </a:r>
          </a:p>
          <a:p>
            <a:pPr marL="609600" indent="-609600" algn="ctr">
              <a:buFont typeface="Wingdings" pitchFamily="2" charset="2"/>
              <a:buNone/>
            </a:pPr>
            <a:r>
              <a:rPr lang="ru-RU">
                <a:effectLst/>
              </a:rPr>
              <a:t>итак</a:t>
            </a:r>
          </a:p>
          <a:p>
            <a:pPr marL="609600" indent="-609600" algn="ctr">
              <a:buFont typeface="Wingdings" pitchFamily="2" charset="2"/>
              <a:buNone/>
            </a:pPr>
            <a:r>
              <a:rPr lang="ru-RU">
                <a:effectLst/>
              </a:rPr>
              <a:t>пожалуйста</a:t>
            </a:r>
          </a:p>
          <a:p>
            <a:pPr marL="609600" indent="-609600" algn="ctr">
              <a:buFont typeface="Wingdings" pitchFamily="2" charset="2"/>
              <a:buNone/>
            </a:pPr>
            <a:r>
              <a:rPr lang="ru-RU">
                <a:effectLst/>
              </a:rPr>
              <a:t>по-видимому</a:t>
            </a:r>
          </a:p>
          <a:p>
            <a:pPr marL="609600" indent="-609600" algn="ctr">
              <a:buFont typeface="Wingdings" pitchFamily="2" charset="2"/>
              <a:buNone/>
            </a:pPr>
            <a:r>
              <a:rPr lang="ru-RU">
                <a:effectLst/>
              </a:rPr>
              <a:t>впрочем</a:t>
            </a:r>
          </a:p>
          <a:p>
            <a:pPr marL="609600" indent="-609600" algn="ctr">
              <a:buFont typeface="Wingdings" pitchFamily="2" charset="2"/>
              <a:buNone/>
            </a:pPr>
            <a:r>
              <a:rPr lang="ru-RU">
                <a:effectLst/>
              </a:rPr>
              <a:t>следовательно</a:t>
            </a:r>
          </a:p>
          <a:p>
            <a:pPr marL="609600" indent="-609600" algn="ctr">
              <a:buFont typeface="Wingdings" pitchFamily="2" charset="2"/>
              <a:buNone/>
            </a:pPr>
            <a:endParaRPr lang="ru-RU" i="1">
              <a:effectLst/>
            </a:endParaRPr>
          </a:p>
        </p:txBody>
      </p:sp>
      <p:pic>
        <p:nvPicPr>
          <p:cNvPr id="14342" name="i-main-pic" descr="Картинка 43 из 137">
            <a:hlinkClick r:id="rId2"/>
          </p:cNvPr>
          <p:cNvPicPr>
            <a:picLocks noChangeAspect="1" noChangeArrowheads="1"/>
          </p:cNvPicPr>
          <p:nvPr/>
        </p:nvPicPr>
        <p:blipFill>
          <a:blip r:embed="rId3" cstate="print"/>
          <a:srcRect/>
          <a:stretch>
            <a:fillRect/>
          </a:stretch>
        </p:blipFill>
        <p:spPr bwMode="auto">
          <a:xfrm>
            <a:off x="7812088" y="5661025"/>
            <a:ext cx="936625" cy="863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4338"/>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4340">
                                            <p:txEl>
                                              <p:pRg st="0" end="0"/>
                                            </p:txEl>
                                          </p:spTgt>
                                        </p:tgtEl>
                                        <p:attrNameLst>
                                          <p:attrName>style.visibility</p:attrName>
                                        </p:attrNameLst>
                                      </p:cBhvr>
                                      <p:to>
                                        <p:strVal val="visible"/>
                                      </p:to>
                                    </p:set>
                                    <p:anim calcmode="lin" valueType="num">
                                      <p:cBhvr additive="base">
                                        <p:cTn id="11"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340">
                                            <p:txEl>
                                              <p:pRg st="1" end="1"/>
                                            </p:txEl>
                                          </p:spTgt>
                                        </p:tgtEl>
                                        <p:attrNameLst>
                                          <p:attrName>style.visibility</p:attrName>
                                        </p:attrNameLst>
                                      </p:cBhvr>
                                      <p:to>
                                        <p:strVal val="visible"/>
                                      </p:to>
                                    </p:set>
                                    <p:anim calcmode="lin" valueType="num">
                                      <p:cBhvr additive="base">
                                        <p:cTn id="17"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340">
                                            <p:txEl>
                                              <p:pRg st="2" end="2"/>
                                            </p:txEl>
                                          </p:spTgt>
                                        </p:tgtEl>
                                        <p:attrNameLst>
                                          <p:attrName>style.visibility</p:attrName>
                                        </p:attrNameLst>
                                      </p:cBhvr>
                                      <p:to>
                                        <p:strVal val="visible"/>
                                      </p:to>
                                    </p:set>
                                    <p:anim calcmode="lin" valueType="num">
                                      <p:cBhvr additive="base">
                                        <p:cTn id="23"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340">
                                            <p:txEl>
                                              <p:pRg st="3" end="3"/>
                                            </p:txEl>
                                          </p:spTgt>
                                        </p:tgtEl>
                                        <p:attrNameLst>
                                          <p:attrName>style.visibility</p:attrName>
                                        </p:attrNameLst>
                                      </p:cBhvr>
                                      <p:to>
                                        <p:strVal val="visible"/>
                                      </p:to>
                                    </p:set>
                                    <p:anim calcmode="lin" valueType="num">
                                      <p:cBhvr additive="base">
                                        <p:cTn id="29"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4340">
                                            <p:txEl>
                                              <p:pRg st="4" end="4"/>
                                            </p:txEl>
                                          </p:spTgt>
                                        </p:tgtEl>
                                        <p:attrNameLst>
                                          <p:attrName>style.visibility</p:attrName>
                                        </p:attrNameLst>
                                      </p:cBhvr>
                                      <p:to>
                                        <p:strVal val="visible"/>
                                      </p:to>
                                    </p:set>
                                    <p:anim calcmode="lin" valueType="num">
                                      <p:cBhvr additive="base">
                                        <p:cTn id="35"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340">
                                            <p:txEl>
                                              <p:pRg st="5" end="5"/>
                                            </p:txEl>
                                          </p:spTgt>
                                        </p:tgtEl>
                                        <p:attrNameLst>
                                          <p:attrName>style.visibility</p:attrName>
                                        </p:attrNameLst>
                                      </p:cBhvr>
                                      <p:to>
                                        <p:strVal val="visible"/>
                                      </p:to>
                                    </p:set>
                                    <p:anim calcmode="lin" valueType="num">
                                      <p:cBhvr additive="base">
                                        <p:cTn id="41"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1042988" y="333375"/>
            <a:ext cx="7777162" cy="6335713"/>
          </a:xfrm>
        </p:spPr>
        <p:txBody>
          <a:bodyPr/>
          <a:lstStyle/>
          <a:p>
            <a:pPr marL="274638" indent="0">
              <a:buFont typeface="Wingdings" pitchFamily="2" charset="2"/>
              <a:buNone/>
            </a:pPr>
            <a:r>
              <a:rPr lang="ru-RU" sz="1800" dirty="0">
                <a:effectLst/>
              </a:rPr>
              <a:t>Жучка поднялась на задние лапы и</a:t>
            </a:r>
            <a:r>
              <a:rPr lang="ru-RU" sz="1800" b="1" dirty="0">
                <a:solidFill>
                  <a:srgbClr val="00FFFF"/>
                </a:solidFill>
                <a:effectLst/>
              </a:rPr>
              <a:t>,</a:t>
            </a:r>
            <a:r>
              <a:rPr lang="ru-RU" sz="1800" dirty="0">
                <a:effectLst/>
              </a:rPr>
              <a:t> </a:t>
            </a:r>
            <a:r>
              <a:rPr lang="ru-RU" sz="1800" b="1" dirty="0">
                <a:solidFill>
                  <a:srgbClr val="FFFF00"/>
                </a:solidFill>
                <a:effectLst/>
              </a:rPr>
              <a:t>к величайшему удовольствию собравшихся</a:t>
            </a:r>
            <a:r>
              <a:rPr lang="ru-RU" sz="1800" b="1" dirty="0">
                <a:solidFill>
                  <a:srgbClr val="00FFFF"/>
                </a:solidFill>
                <a:effectLst/>
              </a:rPr>
              <a:t>, </a:t>
            </a:r>
            <a:r>
              <a:rPr lang="ru-RU" sz="1800" dirty="0">
                <a:effectLst/>
              </a:rPr>
              <a:t>исполнила собачий вальс.</a:t>
            </a:r>
          </a:p>
          <a:p>
            <a:pPr marL="274638" indent="0">
              <a:buFont typeface="Wingdings" pitchFamily="2" charset="2"/>
              <a:buNone/>
            </a:pPr>
            <a:r>
              <a:rPr lang="ru-RU" sz="1800" dirty="0">
                <a:effectLst/>
              </a:rPr>
              <a:t>Черепахи</a:t>
            </a:r>
            <a:r>
              <a:rPr lang="ru-RU" sz="1800" b="1" dirty="0">
                <a:solidFill>
                  <a:srgbClr val="00FFFF"/>
                </a:solidFill>
                <a:effectLst/>
              </a:rPr>
              <a:t>,</a:t>
            </a:r>
            <a:r>
              <a:rPr lang="ru-RU" sz="1800" dirty="0">
                <a:effectLst/>
              </a:rPr>
              <a:t> </a:t>
            </a:r>
            <a:r>
              <a:rPr lang="ru-RU" sz="1800" b="1" dirty="0">
                <a:solidFill>
                  <a:srgbClr val="FFFF00"/>
                </a:solidFill>
                <a:effectLst/>
              </a:rPr>
              <a:t>несомненно</a:t>
            </a:r>
            <a:r>
              <a:rPr lang="ru-RU" sz="1800" b="1" dirty="0">
                <a:solidFill>
                  <a:srgbClr val="00FFFF"/>
                </a:solidFill>
                <a:effectLst/>
              </a:rPr>
              <a:t>,</a:t>
            </a:r>
            <a:r>
              <a:rPr lang="ru-RU" sz="1800" dirty="0">
                <a:effectLst/>
              </a:rPr>
              <a:t> относятся к самым долговечным животным. Некоторые считают</a:t>
            </a:r>
            <a:r>
              <a:rPr lang="ru-RU" sz="1800" b="1" dirty="0">
                <a:solidFill>
                  <a:srgbClr val="00FFFF"/>
                </a:solidFill>
                <a:effectLst/>
              </a:rPr>
              <a:t>, </a:t>
            </a:r>
            <a:r>
              <a:rPr lang="ru-RU" sz="1800" dirty="0">
                <a:effectLst/>
              </a:rPr>
              <a:t>что они живут до пятисот лет</a:t>
            </a:r>
            <a:r>
              <a:rPr lang="ru-RU" sz="1800" b="1" dirty="0">
                <a:solidFill>
                  <a:srgbClr val="00FFFF"/>
                </a:solidFill>
                <a:effectLst/>
              </a:rPr>
              <a:t>,</a:t>
            </a:r>
            <a:r>
              <a:rPr lang="ru-RU" sz="1800" dirty="0">
                <a:effectLst/>
              </a:rPr>
              <a:t> но это</a:t>
            </a:r>
            <a:r>
              <a:rPr lang="ru-RU" sz="1800" b="1" dirty="0">
                <a:solidFill>
                  <a:srgbClr val="00FFFF"/>
                </a:solidFill>
                <a:effectLst/>
              </a:rPr>
              <a:t>, </a:t>
            </a:r>
            <a:r>
              <a:rPr lang="ru-RU" sz="1800" b="1" dirty="0">
                <a:solidFill>
                  <a:srgbClr val="FFFF00"/>
                </a:solidFill>
                <a:effectLst/>
              </a:rPr>
              <a:t>скорее всего</a:t>
            </a:r>
            <a:r>
              <a:rPr lang="ru-RU" sz="1800" b="1" dirty="0">
                <a:solidFill>
                  <a:srgbClr val="00FFFF"/>
                </a:solidFill>
                <a:effectLst/>
              </a:rPr>
              <a:t>,</a:t>
            </a:r>
            <a:r>
              <a:rPr lang="ru-RU" sz="1800" dirty="0">
                <a:effectLst/>
              </a:rPr>
              <a:t> преувеличение.</a:t>
            </a:r>
          </a:p>
          <a:p>
            <a:pPr marL="274638" indent="0">
              <a:buFont typeface="Wingdings" pitchFamily="2" charset="2"/>
              <a:buNone/>
            </a:pPr>
            <a:r>
              <a:rPr lang="ru-RU" sz="1800" dirty="0">
                <a:effectLst/>
              </a:rPr>
              <a:t>Колумб должен был под испанским флагом плыть на запад</a:t>
            </a:r>
            <a:r>
              <a:rPr lang="ru-RU" sz="1800" b="1" dirty="0">
                <a:solidFill>
                  <a:srgbClr val="00FFFF"/>
                </a:solidFill>
                <a:effectLst/>
              </a:rPr>
              <a:t>,</a:t>
            </a:r>
            <a:r>
              <a:rPr lang="ru-RU" sz="1800" dirty="0">
                <a:effectLst/>
              </a:rPr>
              <a:t> пока не достигнет сказочных стран</a:t>
            </a:r>
            <a:r>
              <a:rPr lang="ru-RU" sz="1800" b="1" dirty="0">
                <a:solidFill>
                  <a:srgbClr val="00FFFF"/>
                </a:solidFill>
                <a:effectLst/>
              </a:rPr>
              <a:t>, </a:t>
            </a:r>
            <a:r>
              <a:rPr lang="ru-RU" sz="1800" dirty="0">
                <a:effectLst/>
              </a:rPr>
              <a:t>где</a:t>
            </a:r>
            <a:r>
              <a:rPr lang="ru-RU" sz="1800" b="1" dirty="0">
                <a:solidFill>
                  <a:srgbClr val="00FFFF"/>
                </a:solidFill>
                <a:effectLst/>
              </a:rPr>
              <a:t>,</a:t>
            </a:r>
            <a:r>
              <a:rPr lang="ru-RU" sz="1800" dirty="0">
                <a:effectLst/>
              </a:rPr>
              <a:t> </a:t>
            </a:r>
            <a:r>
              <a:rPr lang="ru-RU" sz="1800" b="1" dirty="0">
                <a:solidFill>
                  <a:srgbClr val="FFFF00"/>
                </a:solidFill>
                <a:effectLst/>
              </a:rPr>
              <a:t>по слухам</a:t>
            </a:r>
            <a:r>
              <a:rPr lang="ru-RU" sz="1800" b="1" dirty="0">
                <a:solidFill>
                  <a:srgbClr val="00FFFF"/>
                </a:solidFill>
                <a:effectLst/>
              </a:rPr>
              <a:t>,</a:t>
            </a:r>
            <a:r>
              <a:rPr lang="ru-RU" sz="1800" dirty="0">
                <a:effectLst/>
              </a:rPr>
              <a:t> находились клады.</a:t>
            </a:r>
          </a:p>
          <a:p>
            <a:pPr marL="274638" indent="0">
              <a:buFont typeface="Wingdings" pitchFamily="2" charset="2"/>
              <a:buNone/>
            </a:pPr>
            <a:r>
              <a:rPr lang="ru-RU" sz="1800" dirty="0">
                <a:effectLst/>
              </a:rPr>
              <a:t>Долго плыли мореплаватели в поисках золотого руна и</a:t>
            </a:r>
            <a:r>
              <a:rPr lang="ru-RU" sz="1800" b="1" dirty="0">
                <a:solidFill>
                  <a:srgbClr val="00FFFF"/>
                </a:solidFill>
                <a:effectLst/>
              </a:rPr>
              <a:t>,</a:t>
            </a:r>
            <a:r>
              <a:rPr lang="ru-RU" sz="1800" dirty="0">
                <a:effectLst/>
              </a:rPr>
              <a:t> </a:t>
            </a:r>
            <a:r>
              <a:rPr lang="ru-RU" sz="1800" b="1" dirty="0">
                <a:solidFill>
                  <a:srgbClr val="FFFF00"/>
                </a:solidFill>
                <a:effectLst/>
              </a:rPr>
              <a:t>наконец</a:t>
            </a:r>
            <a:r>
              <a:rPr lang="ru-RU" sz="1800" dirty="0">
                <a:solidFill>
                  <a:srgbClr val="00FFFF"/>
                </a:solidFill>
                <a:effectLst/>
              </a:rPr>
              <a:t>,</a:t>
            </a:r>
            <a:r>
              <a:rPr lang="ru-RU" sz="1800" dirty="0">
                <a:effectLst/>
              </a:rPr>
              <a:t> приплыли в Колхиду. </a:t>
            </a:r>
          </a:p>
          <a:p>
            <a:pPr marL="274638" indent="0">
              <a:buFont typeface="Wingdings" pitchFamily="2" charset="2"/>
              <a:buNone/>
            </a:pPr>
            <a:r>
              <a:rPr lang="ru-RU" sz="1800" dirty="0">
                <a:effectLst/>
              </a:rPr>
              <a:t>Герострат не обладал никакими талантами</a:t>
            </a:r>
            <a:r>
              <a:rPr lang="ru-RU" sz="1800" b="1" dirty="0">
                <a:solidFill>
                  <a:srgbClr val="00FFFF"/>
                </a:solidFill>
                <a:effectLst/>
              </a:rPr>
              <a:t>,</a:t>
            </a:r>
            <a:r>
              <a:rPr lang="ru-RU" sz="1800" dirty="0">
                <a:effectLst/>
              </a:rPr>
              <a:t> однако хотел прославиться. Наконец он сжёг храм богини Артемиды</a:t>
            </a:r>
            <a:r>
              <a:rPr lang="ru-RU" sz="1800" dirty="0">
                <a:solidFill>
                  <a:srgbClr val="00FFFF"/>
                </a:solidFill>
                <a:effectLst/>
              </a:rPr>
              <a:t>, </a:t>
            </a:r>
            <a:r>
              <a:rPr lang="ru-RU" sz="1800" dirty="0">
                <a:effectLst/>
              </a:rPr>
              <a:t>который считался чудом искусства.</a:t>
            </a:r>
          </a:p>
          <a:p>
            <a:pPr marL="274638" indent="0">
              <a:buFont typeface="Wingdings" pitchFamily="2" charset="2"/>
              <a:buNone/>
            </a:pPr>
            <a:endParaRPr lang="ru-RU" sz="2800" dirty="0">
              <a:effectLst/>
            </a:endParaRPr>
          </a:p>
        </p:txBody>
      </p:sp>
      <p:pic>
        <p:nvPicPr>
          <p:cNvPr id="57349" name="Рисунок 448" descr="http://woweb.ucoz.ru/flist/gif/501/64.gif"/>
          <p:cNvPicPr>
            <a:picLocks noChangeAspect="1" noChangeArrowheads="1"/>
          </p:cNvPicPr>
          <p:nvPr/>
        </p:nvPicPr>
        <p:blipFill>
          <a:blip r:embed="rId2" cstate="print"/>
          <a:srcRect/>
          <a:stretch>
            <a:fillRect/>
          </a:stretch>
        </p:blipFill>
        <p:spPr bwMode="auto">
          <a:xfrm>
            <a:off x="1116013" y="5084763"/>
            <a:ext cx="180975" cy="180975"/>
          </a:xfrm>
          <a:prstGeom prst="rect">
            <a:avLst/>
          </a:prstGeom>
          <a:noFill/>
          <a:ln w="9525">
            <a:noFill/>
            <a:miter lim="800000"/>
            <a:headEnd/>
            <a:tailEnd/>
          </a:ln>
        </p:spPr>
      </p:pic>
      <p:pic>
        <p:nvPicPr>
          <p:cNvPr id="57350" name="Рисунок 448" descr="http://woweb.ucoz.ru/flist/gif/501/64.gif"/>
          <p:cNvPicPr>
            <a:picLocks noChangeAspect="1" noChangeArrowheads="1"/>
          </p:cNvPicPr>
          <p:nvPr/>
        </p:nvPicPr>
        <p:blipFill>
          <a:blip r:embed="rId2" cstate="print"/>
          <a:srcRect/>
          <a:stretch>
            <a:fillRect/>
          </a:stretch>
        </p:blipFill>
        <p:spPr bwMode="auto">
          <a:xfrm>
            <a:off x="1116013" y="4365625"/>
            <a:ext cx="180975" cy="180975"/>
          </a:xfrm>
          <a:prstGeom prst="rect">
            <a:avLst/>
          </a:prstGeom>
          <a:noFill/>
          <a:ln w="9525">
            <a:noFill/>
            <a:miter lim="800000"/>
            <a:headEnd/>
            <a:tailEnd/>
          </a:ln>
        </p:spPr>
      </p:pic>
      <p:pic>
        <p:nvPicPr>
          <p:cNvPr id="57351" name="Рисунок 448" descr="http://woweb.ucoz.ru/flist/gif/501/64.gif"/>
          <p:cNvPicPr>
            <a:picLocks noChangeAspect="1" noChangeArrowheads="1"/>
          </p:cNvPicPr>
          <p:nvPr/>
        </p:nvPicPr>
        <p:blipFill>
          <a:blip r:embed="rId2" cstate="print"/>
          <a:srcRect/>
          <a:stretch>
            <a:fillRect/>
          </a:stretch>
        </p:blipFill>
        <p:spPr bwMode="auto">
          <a:xfrm>
            <a:off x="1116013" y="3141663"/>
            <a:ext cx="180975" cy="180975"/>
          </a:xfrm>
          <a:prstGeom prst="rect">
            <a:avLst/>
          </a:prstGeom>
          <a:noFill/>
          <a:ln w="9525">
            <a:noFill/>
            <a:miter lim="800000"/>
            <a:headEnd/>
            <a:tailEnd/>
          </a:ln>
        </p:spPr>
      </p:pic>
      <p:pic>
        <p:nvPicPr>
          <p:cNvPr id="57352" name="Рисунок 448" descr="http://woweb.ucoz.ru/flist/gif/501/64.gif"/>
          <p:cNvPicPr>
            <a:picLocks noChangeAspect="1" noChangeArrowheads="1"/>
          </p:cNvPicPr>
          <p:nvPr/>
        </p:nvPicPr>
        <p:blipFill>
          <a:blip r:embed="rId2" cstate="print"/>
          <a:srcRect/>
          <a:stretch>
            <a:fillRect/>
          </a:stretch>
        </p:blipFill>
        <p:spPr bwMode="auto">
          <a:xfrm>
            <a:off x="1116013" y="1628775"/>
            <a:ext cx="180975" cy="180975"/>
          </a:xfrm>
          <a:prstGeom prst="rect">
            <a:avLst/>
          </a:prstGeom>
          <a:noFill/>
          <a:ln w="9525">
            <a:noFill/>
            <a:miter lim="800000"/>
            <a:headEnd/>
            <a:tailEnd/>
          </a:ln>
        </p:spPr>
      </p:pic>
      <p:pic>
        <p:nvPicPr>
          <p:cNvPr id="57353" name="Рисунок 448" descr="http://woweb.ucoz.ru/flist/gif/501/64.gif"/>
          <p:cNvPicPr>
            <a:picLocks noChangeAspect="1" noChangeArrowheads="1"/>
          </p:cNvPicPr>
          <p:nvPr/>
        </p:nvPicPr>
        <p:blipFill>
          <a:blip r:embed="rId2" cstate="print"/>
          <a:srcRect/>
          <a:stretch>
            <a:fillRect/>
          </a:stretch>
        </p:blipFill>
        <p:spPr bwMode="auto">
          <a:xfrm>
            <a:off x="1116013" y="404813"/>
            <a:ext cx="180975" cy="1809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 calcmode="lin" valueType="num">
                                      <p:cBhvr additive="base">
                                        <p:cTn id="31"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304800"/>
            <a:ext cx="7543800" cy="963613"/>
          </a:xfrm>
        </p:spPr>
        <p:txBody>
          <a:bodyPr/>
          <a:lstStyle/>
          <a:p>
            <a:pPr algn="ctr"/>
            <a:r>
              <a:rPr lang="ru-RU" sz="2800">
                <a:effectLst/>
              </a:rPr>
              <a:t>Карточка 2. Вставьте пропущенные вводные слова</a:t>
            </a:r>
          </a:p>
        </p:txBody>
      </p:sp>
      <p:sp>
        <p:nvSpPr>
          <p:cNvPr id="59395" name="Rectangle 3"/>
          <p:cNvSpPr>
            <a:spLocks noGrp="1" noChangeArrowheads="1"/>
          </p:cNvSpPr>
          <p:nvPr>
            <p:ph type="body" idx="1"/>
          </p:nvPr>
        </p:nvSpPr>
        <p:spPr>
          <a:xfrm>
            <a:off x="1066800" y="1981200"/>
            <a:ext cx="7543800" cy="4687888"/>
          </a:xfrm>
        </p:spPr>
        <p:txBody>
          <a:bodyPr/>
          <a:lstStyle/>
          <a:p>
            <a:pPr marL="182563" indent="-182563">
              <a:lnSpc>
                <a:spcPct val="80000"/>
              </a:lnSpc>
              <a:buFont typeface="Wingdings" pitchFamily="2" charset="2"/>
              <a:buNone/>
            </a:pPr>
            <a:r>
              <a:rPr lang="ru-RU" sz="2800" dirty="0">
                <a:effectLst/>
              </a:rPr>
              <a:t>  </a:t>
            </a:r>
            <a:r>
              <a:rPr lang="ru-RU" sz="2400" dirty="0">
                <a:effectLst/>
              </a:rPr>
              <a:t>… завтра будет хорошая погода.</a:t>
            </a:r>
          </a:p>
          <a:p>
            <a:pPr marL="182563" indent="-182563">
              <a:lnSpc>
                <a:spcPct val="80000"/>
              </a:lnSpc>
              <a:buFont typeface="Wingdings" pitchFamily="2" charset="2"/>
              <a:buNone/>
            </a:pPr>
            <a:r>
              <a:rPr lang="ru-RU" sz="2400" dirty="0">
                <a:effectLst/>
              </a:rPr>
              <a:t>  Если мы поторопимся, то … успеем в театр.</a:t>
            </a:r>
          </a:p>
          <a:p>
            <a:pPr marL="182563" indent="-182563">
              <a:lnSpc>
                <a:spcPct val="80000"/>
              </a:lnSpc>
              <a:buFont typeface="Wingdings" pitchFamily="2" charset="2"/>
              <a:buNone/>
            </a:pPr>
            <a:r>
              <a:rPr lang="ru-RU" sz="2400" dirty="0">
                <a:effectLst/>
              </a:rPr>
              <a:t>  Путешествие по узкой горной тропе … закончилось благополучно.</a:t>
            </a:r>
          </a:p>
          <a:p>
            <a:pPr marL="182563" indent="-182563">
              <a:lnSpc>
                <a:spcPct val="80000"/>
              </a:lnSpc>
              <a:buFont typeface="Wingdings" pitchFamily="2" charset="2"/>
              <a:buNone/>
            </a:pPr>
            <a:r>
              <a:rPr lang="ru-RU" sz="2400" dirty="0">
                <a:effectLst/>
              </a:rPr>
              <a:t>  Туристы долго обсуждали маршрут и … выбрали путь к разрушенному замку.</a:t>
            </a:r>
          </a:p>
          <a:p>
            <a:pPr marL="182563" indent="-182563">
              <a:lnSpc>
                <a:spcPct val="80000"/>
              </a:lnSpc>
              <a:buFont typeface="Wingdings" pitchFamily="2" charset="2"/>
              <a:buNone/>
            </a:pPr>
            <a:r>
              <a:rPr lang="ru-RU" sz="2400" dirty="0">
                <a:effectLst/>
              </a:rPr>
              <a:t>  По пути к клетке павлина мы ожидали увидеть прекрасную птицу, и … птица оказалась великолепной.</a:t>
            </a:r>
          </a:p>
          <a:p>
            <a:pPr marL="182563" indent="-182563">
              <a:lnSpc>
                <a:spcPct val="80000"/>
              </a:lnSpc>
              <a:buFont typeface="Wingdings" pitchFamily="2" charset="2"/>
              <a:buNone/>
            </a:pPr>
            <a:r>
              <a:rPr lang="ru-RU" sz="2800" dirty="0">
                <a:effectLst/>
              </a:rPr>
              <a:t>  </a:t>
            </a:r>
          </a:p>
        </p:txBody>
      </p:sp>
      <p:pic>
        <p:nvPicPr>
          <p:cNvPr id="59396" name="Рисунок 475" descr="http://woweb.ucoz.ru/flist/gif/501/60.gif"/>
          <p:cNvPicPr>
            <a:picLocks noChangeAspect="1" noChangeArrowheads="1"/>
          </p:cNvPicPr>
          <p:nvPr/>
        </p:nvPicPr>
        <p:blipFill>
          <a:blip r:embed="rId2" cstate="print"/>
          <a:srcRect/>
          <a:stretch>
            <a:fillRect/>
          </a:stretch>
        </p:blipFill>
        <p:spPr bwMode="auto">
          <a:xfrm>
            <a:off x="971550" y="4076700"/>
            <a:ext cx="219075" cy="219075"/>
          </a:xfrm>
          <a:prstGeom prst="rect">
            <a:avLst/>
          </a:prstGeom>
          <a:noFill/>
          <a:ln w="9525">
            <a:noFill/>
            <a:miter lim="800000"/>
            <a:headEnd/>
            <a:tailEnd/>
          </a:ln>
        </p:spPr>
      </p:pic>
      <p:pic>
        <p:nvPicPr>
          <p:cNvPr id="59397" name="Рисунок 475" descr="http://woweb.ucoz.ru/flist/gif/501/60.gif"/>
          <p:cNvPicPr>
            <a:picLocks noChangeAspect="1" noChangeArrowheads="1"/>
          </p:cNvPicPr>
          <p:nvPr/>
        </p:nvPicPr>
        <p:blipFill>
          <a:blip r:embed="rId2" cstate="print"/>
          <a:srcRect/>
          <a:stretch>
            <a:fillRect/>
          </a:stretch>
        </p:blipFill>
        <p:spPr bwMode="auto">
          <a:xfrm>
            <a:off x="971550" y="3284538"/>
            <a:ext cx="219075" cy="219075"/>
          </a:xfrm>
          <a:prstGeom prst="rect">
            <a:avLst/>
          </a:prstGeom>
          <a:noFill/>
          <a:ln w="9525">
            <a:noFill/>
            <a:miter lim="800000"/>
            <a:headEnd/>
            <a:tailEnd/>
          </a:ln>
        </p:spPr>
      </p:pic>
      <p:pic>
        <p:nvPicPr>
          <p:cNvPr id="59398" name="Рисунок 475" descr="http://woweb.ucoz.ru/flist/gif/501/60.gif"/>
          <p:cNvPicPr>
            <a:picLocks noChangeAspect="1" noChangeArrowheads="1"/>
          </p:cNvPicPr>
          <p:nvPr/>
        </p:nvPicPr>
        <p:blipFill>
          <a:blip r:embed="rId2" cstate="print"/>
          <a:srcRect/>
          <a:stretch>
            <a:fillRect/>
          </a:stretch>
        </p:blipFill>
        <p:spPr bwMode="auto">
          <a:xfrm>
            <a:off x="971550" y="2492375"/>
            <a:ext cx="219075" cy="219075"/>
          </a:xfrm>
          <a:prstGeom prst="rect">
            <a:avLst/>
          </a:prstGeom>
          <a:noFill/>
          <a:ln w="9525">
            <a:noFill/>
            <a:miter lim="800000"/>
            <a:headEnd/>
            <a:tailEnd/>
          </a:ln>
        </p:spPr>
      </p:pic>
      <p:pic>
        <p:nvPicPr>
          <p:cNvPr id="59399" name="Рисунок 475" descr="http://woweb.ucoz.ru/flist/gif/501/60.gif"/>
          <p:cNvPicPr>
            <a:picLocks noChangeAspect="1" noChangeArrowheads="1"/>
          </p:cNvPicPr>
          <p:nvPr/>
        </p:nvPicPr>
        <p:blipFill>
          <a:blip r:embed="rId2" cstate="print"/>
          <a:srcRect/>
          <a:stretch>
            <a:fillRect/>
          </a:stretch>
        </p:blipFill>
        <p:spPr bwMode="auto">
          <a:xfrm>
            <a:off x="971550" y="1989138"/>
            <a:ext cx="219075" cy="219075"/>
          </a:xfrm>
          <a:prstGeom prst="rect">
            <a:avLst/>
          </a:prstGeom>
          <a:noFill/>
          <a:ln w="9525">
            <a:noFill/>
            <a:miter lim="800000"/>
            <a:headEnd/>
            <a:tailEnd/>
          </a:ln>
        </p:spPr>
      </p:pic>
      <p:pic>
        <p:nvPicPr>
          <p:cNvPr id="59400" name="Рисунок 475" descr="http://woweb.ucoz.ru/flist/gif/501/60.gif"/>
          <p:cNvPicPr>
            <a:picLocks noChangeAspect="1" noChangeArrowheads="1"/>
          </p:cNvPicPr>
          <p:nvPr/>
        </p:nvPicPr>
        <p:blipFill>
          <a:blip r:embed="rId2" cstate="print"/>
          <a:srcRect/>
          <a:stretch>
            <a:fillRect/>
          </a:stretch>
        </p:blipFill>
        <p:spPr bwMode="auto">
          <a:xfrm>
            <a:off x="971550" y="4797425"/>
            <a:ext cx="219075" cy="219075"/>
          </a:xfrm>
          <a:prstGeom prst="rect">
            <a:avLst/>
          </a:prstGeom>
          <a:noFill/>
          <a:ln w="9525">
            <a:noFill/>
            <a:miter lim="800000"/>
            <a:headEnd/>
            <a:tailEnd/>
          </a:ln>
        </p:spPr>
      </p:pic>
      <p:pic>
        <p:nvPicPr>
          <p:cNvPr id="59401" name="Рисунок 1" descr="http://woweb.ucoz.ru/flist/gif/486/5.gif"/>
          <p:cNvPicPr>
            <a:picLocks noChangeAspect="1" noChangeArrowheads="1"/>
          </p:cNvPicPr>
          <p:nvPr/>
        </p:nvPicPr>
        <p:blipFill>
          <a:blip r:embed="rId3" cstate="print"/>
          <a:srcRect/>
          <a:stretch>
            <a:fillRect/>
          </a:stretch>
        </p:blipFill>
        <p:spPr bwMode="auto">
          <a:xfrm>
            <a:off x="7235825" y="5876925"/>
            <a:ext cx="1728788" cy="9810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066800" y="304800"/>
            <a:ext cx="7543800" cy="963613"/>
          </a:xfrm>
        </p:spPr>
        <p:txBody>
          <a:bodyPr/>
          <a:lstStyle/>
          <a:p>
            <a:pPr algn="ctr"/>
            <a:r>
              <a:rPr lang="ru-RU" sz="2800">
                <a:effectLst/>
              </a:rPr>
              <a:t>Карточка 3. Поработайте корректором! Исправьте пунктуационные ошибки</a:t>
            </a:r>
          </a:p>
        </p:txBody>
      </p:sp>
      <p:sp>
        <p:nvSpPr>
          <p:cNvPr id="60419" name="Rectangle 3"/>
          <p:cNvSpPr>
            <a:spLocks noGrp="1" noChangeArrowheads="1"/>
          </p:cNvSpPr>
          <p:nvPr>
            <p:ph type="body" idx="1"/>
          </p:nvPr>
        </p:nvSpPr>
        <p:spPr>
          <a:xfrm>
            <a:off x="684213" y="2015753"/>
            <a:ext cx="8280400" cy="5373687"/>
          </a:xfrm>
        </p:spPr>
        <p:txBody>
          <a:bodyPr/>
          <a:lstStyle/>
          <a:p>
            <a:pPr indent="22225">
              <a:buFont typeface="Wingdings" pitchFamily="2" charset="2"/>
              <a:buNone/>
            </a:pPr>
            <a:r>
              <a:rPr lang="ru-RU" sz="1800" dirty="0">
                <a:effectLst/>
              </a:rPr>
              <a:t>Вероятно это, и была первая любовь. Мне было, я думаю пять лет. Девочка пожалуй была старше но не слишком. Помню сумерки на улице перед оградой, какой-то садик. Вероятно поблизости взрослые, но мы, с ними не общаемся.</a:t>
            </a:r>
          </a:p>
          <a:p>
            <a:pPr indent="22225">
              <a:buFont typeface="Wingdings" pitchFamily="2" charset="2"/>
              <a:buNone/>
            </a:pPr>
            <a:r>
              <a:rPr lang="ru-RU" sz="1800" dirty="0">
                <a:effectLst/>
              </a:rPr>
              <a:t>Отца я можно сказать помню совсем молодым. Пожалуй ему нет ещё и тридцати лет, когда я уже знаю что это мой отец. Передо мной, как вспоминаю я теперь стоит молодой человек я вижу как молодо поворачивается его плечо. В детстве мне говорили что я похож на отца. Когда я уже научился понимать, что зеркало отражает, именно меня, я наоборот увидел сходство с матерью (Ю. </a:t>
            </a:r>
            <a:r>
              <a:rPr lang="ru-RU" sz="1800" dirty="0" err="1">
                <a:effectLst/>
              </a:rPr>
              <a:t>Олеша</a:t>
            </a:r>
            <a:r>
              <a:rPr lang="ru-RU" sz="1800" dirty="0">
                <a:effectLst/>
              </a:rPr>
              <a:t>).</a:t>
            </a:r>
            <a:endParaRPr lang="ru-RU" sz="1800" dirty="0"/>
          </a:p>
        </p:txBody>
      </p:sp>
      <p:pic>
        <p:nvPicPr>
          <p:cNvPr id="60420" name="Рисунок 151" descr="http://woweb.ucoz.ru/flist/gif/502/11.gif"/>
          <p:cNvPicPr>
            <a:picLocks noChangeAspect="1" noChangeArrowheads="1"/>
          </p:cNvPicPr>
          <p:nvPr/>
        </p:nvPicPr>
        <p:blipFill>
          <a:blip r:embed="rId2" cstate="print"/>
          <a:srcRect/>
          <a:stretch>
            <a:fillRect/>
          </a:stretch>
        </p:blipFill>
        <p:spPr bwMode="auto">
          <a:xfrm rot="10800000">
            <a:off x="250825" y="1557338"/>
            <a:ext cx="476250" cy="361950"/>
          </a:xfrm>
          <a:prstGeom prst="rect">
            <a:avLst/>
          </a:prstGeom>
          <a:noFill/>
          <a:ln w="9525">
            <a:noFill/>
            <a:miter lim="800000"/>
            <a:headEnd/>
            <a:tailEnd/>
          </a:ln>
        </p:spPr>
      </p:pic>
      <p:pic>
        <p:nvPicPr>
          <p:cNvPr id="60421" name="Рисунок 151" descr="http://woweb.ucoz.ru/flist/gif/502/11.gif"/>
          <p:cNvPicPr>
            <a:picLocks noChangeAspect="1" noChangeArrowheads="1"/>
          </p:cNvPicPr>
          <p:nvPr/>
        </p:nvPicPr>
        <p:blipFill>
          <a:blip r:embed="rId2" cstate="print"/>
          <a:srcRect/>
          <a:stretch>
            <a:fillRect/>
          </a:stretch>
        </p:blipFill>
        <p:spPr bwMode="auto">
          <a:xfrm rot="10800000">
            <a:off x="250825" y="3500438"/>
            <a:ext cx="476250" cy="361950"/>
          </a:xfrm>
          <a:prstGeom prst="rect">
            <a:avLst/>
          </a:prstGeom>
          <a:noFill/>
          <a:ln w="9525">
            <a:noFill/>
            <a:miter lim="800000"/>
            <a:headEnd/>
            <a:tailEnd/>
          </a:ln>
        </p:spPr>
      </p:pic>
      <p:pic>
        <p:nvPicPr>
          <p:cNvPr id="60422" name="Рисунок 1" descr="http://woweb.ucoz.ru/flist/gif/486/5.gif"/>
          <p:cNvPicPr>
            <a:picLocks noChangeAspect="1" noChangeArrowheads="1"/>
          </p:cNvPicPr>
          <p:nvPr/>
        </p:nvPicPr>
        <p:blipFill>
          <a:blip r:embed="rId3" cstate="print"/>
          <a:srcRect/>
          <a:stretch>
            <a:fillRect/>
          </a:stretch>
        </p:blipFill>
        <p:spPr bwMode="auto">
          <a:xfrm>
            <a:off x="7524750" y="6092825"/>
            <a:ext cx="1409700" cy="5905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066800" y="304800"/>
            <a:ext cx="7543800" cy="892175"/>
          </a:xfrm>
        </p:spPr>
        <p:txBody>
          <a:bodyPr/>
          <a:lstStyle/>
          <a:p>
            <a:pPr algn="ctr"/>
            <a:r>
              <a:rPr lang="ru-RU" sz="3200">
                <a:effectLst/>
              </a:rPr>
              <a:t>Ключ к карточке 3</a:t>
            </a:r>
          </a:p>
        </p:txBody>
      </p:sp>
      <p:sp>
        <p:nvSpPr>
          <p:cNvPr id="61443" name="Rectangle 3"/>
          <p:cNvSpPr>
            <a:spLocks noGrp="1" noChangeArrowheads="1"/>
          </p:cNvSpPr>
          <p:nvPr>
            <p:ph type="body" idx="1"/>
          </p:nvPr>
        </p:nvSpPr>
        <p:spPr>
          <a:xfrm>
            <a:off x="611188" y="1845195"/>
            <a:ext cx="7999412" cy="5256213"/>
          </a:xfrm>
        </p:spPr>
        <p:txBody>
          <a:bodyPr/>
          <a:lstStyle/>
          <a:p>
            <a:pPr>
              <a:lnSpc>
                <a:spcPct val="90000"/>
              </a:lnSpc>
              <a:buFont typeface="Wingdings" pitchFamily="2" charset="2"/>
              <a:buNone/>
            </a:pPr>
            <a:r>
              <a:rPr lang="ru-RU" sz="2400" dirty="0">
                <a:effectLst/>
              </a:rPr>
              <a:t>    </a:t>
            </a:r>
            <a:r>
              <a:rPr lang="ru-RU" sz="1800" dirty="0">
                <a:effectLst/>
              </a:rPr>
              <a:t>Вероятно</a:t>
            </a:r>
            <a:r>
              <a:rPr lang="ru-RU" sz="1800" b="1" dirty="0">
                <a:solidFill>
                  <a:srgbClr val="00FFFF"/>
                </a:solidFill>
                <a:effectLst/>
              </a:rPr>
              <a:t>, </a:t>
            </a:r>
            <a:r>
              <a:rPr lang="ru-RU" sz="1800" dirty="0">
                <a:effectLst/>
              </a:rPr>
              <a:t>это и была первая любовь. Мне было</a:t>
            </a:r>
            <a:r>
              <a:rPr lang="ru-RU" sz="1800" b="1" dirty="0">
                <a:solidFill>
                  <a:srgbClr val="00FFFF"/>
                </a:solidFill>
                <a:effectLst/>
              </a:rPr>
              <a:t>,</a:t>
            </a:r>
            <a:r>
              <a:rPr lang="ru-RU" sz="1800" dirty="0">
                <a:effectLst/>
              </a:rPr>
              <a:t> я думаю</a:t>
            </a:r>
            <a:r>
              <a:rPr lang="ru-RU" sz="1800" b="1" dirty="0">
                <a:solidFill>
                  <a:srgbClr val="00FFFF"/>
                </a:solidFill>
                <a:effectLst/>
              </a:rPr>
              <a:t>,</a:t>
            </a:r>
            <a:r>
              <a:rPr lang="ru-RU" sz="1800" dirty="0">
                <a:effectLst/>
              </a:rPr>
              <a:t> пять лет. Девочка</a:t>
            </a:r>
            <a:r>
              <a:rPr lang="ru-RU" sz="1800" b="1" dirty="0">
                <a:solidFill>
                  <a:srgbClr val="00FFFF"/>
                </a:solidFill>
                <a:effectLst/>
              </a:rPr>
              <a:t>,</a:t>
            </a:r>
            <a:r>
              <a:rPr lang="ru-RU" sz="1800" dirty="0">
                <a:effectLst/>
              </a:rPr>
              <a:t> пожалуй</a:t>
            </a:r>
            <a:r>
              <a:rPr lang="ru-RU" sz="1800" b="1" dirty="0">
                <a:solidFill>
                  <a:srgbClr val="00FFFF"/>
                </a:solidFill>
                <a:effectLst/>
              </a:rPr>
              <a:t>, </a:t>
            </a:r>
            <a:r>
              <a:rPr lang="ru-RU" sz="1800" dirty="0">
                <a:effectLst/>
              </a:rPr>
              <a:t>была старше</a:t>
            </a:r>
            <a:r>
              <a:rPr lang="ru-RU" sz="1800" b="1" dirty="0">
                <a:solidFill>
                  <a:srgbClr val="00FFFF"/>
                </a:solidFill>
                <a:effectLst/>
              </a:rPr>
              <a:t>,</a:t>
            </a:r>
            <a:r>
              <a:rPr lang="ru-RU" sz="1800" dirty="0">
                <a:effectLst/>
              </a:rPr>
              <a:t> но  не слишком. Помню</a:t>
            </a:r>
            <a:r>
              <a:rPr lang="ru-RU" sz="1800" b="1" dirty="0">
                <a:solidFill>
                  <a:srgbClr val="00FFFF"/>
                </a:solidFill>
                <a:effectLst/>
              </a:rPr>
              <a:t>,</a:t>
            </a:r>
            <a:r>
              <a:rPr lang="ru-RU" sz="1800" dirty="0">
                <a:effectLst/>
              </a:rPr>
              <a:t> сумерки</a:t>
            </a:r>
            <a:r>
              <a:rPr lang="ru-RU" sz="1800" b="1" dirty="0">
                <a:solidFill>
                  <a:srgbClr val="00FFFF"/>
                </a:solidFill>
                <a:effectLst/>
              </a:rPr>
              <a:t>,</a:t>
            </a:r>
            <a:r>
              <a:rPr lang="ru-RU" sz="1800" dirty="0">
                <a:effectLst/>
              </a:rPr>
              <a:t> на улице перед оградой какой-то садик. Вероятно</a:t>
            </a:r>
            <a:r>
              <a:rPr lang="ru-RU" sz="1800" b="1" dirty="0">
                <a:solidFill>
                  <a:srgbClr val="00FFFF"/>
                </a:solidFill>
                <a:effectLst/>
              </a:rPr>
              <a:t>,</a:t>
            </a:r>
            <a:r>
              <a:rPr lang="ru-RU" sz="1800" dirty="0">
                <a:effectLst/>
              </a:rPr>
              <a:t> поблизости взрослые</a:t>
            </a:r>
            <a:r>
              <a:rPr lang="ru-RU" sz="1800" b="1" dirty="0">
                <a:solidFill>
                  <a:srgbClr val="00FFFF"/>
                </a:solidFill>
                <a:effectLst/>
              </a:rPr>
              <a:t>,</a:t>
            </a:r>
            <a:r>
              <a:rPr lang="ru-RU" sz="1800" dirty="0">
                <a:effectLst/>
              </a:rPr>
              <a:t> но мы с ними не общаемся.</a:t>
            </a:r>
          </a:p>
          <a:p>
            <a:pPr>
              <a:lnSpc>
                <a:spcPct val="90000"/>
              </a:lnSpc>
              <a:buFont typeface="Wingdings" pitchFamily="2" charset="2"/>
              <a:buNone/>
            </a:pPr>
            <a:r>
              <a:rPr lang="ru-RU" sz="1800" dirty="0">
                <a:effectLst/>
              </a:rPr>
              <a:t>    Отца я</a:t>
            </a:r>
            <a:r>
              <a:rPr lang="ru-RU" sz="1800" b="1" dirty="0">
                <a:solidFill>
                  <a:srgbClr val="00FFFF"/>
                </a:solidFill>
                <a:effectLst/>
              </a:rPr>
              <a:t>, </a:t>
            </a:r>
            <a:r>
              <a:rPr lang="ru-RU" sz="1800" dirty="0">
                <a:effectLst/>
              </a:rPr>
              <a:t>можно сказать</a:t>
            </a:r>
            <a:r>
              <a:rPr lang="ru-RU" sz="1800" b="1" dirty="0">
                <a:solidFill>
                  <a:srgbClr val="00FFFF"/>
                </a:solidFill>
                <a:effectLst/>
              </a:rPr>
              <a:t>,</a:t>
            </a:r>
            <a:r>
              <a:rPr lang="ru-RU" sz="1800" dirty="0">
                <a:effectLst/>
              </a:rPr>
              <a:t> помню совсем молодым. Пожалуй</a:t>
            </a:r>
            <a:r>
              <a:rPr lang="ru-RU" sz="1800" b="1" dirty="0">
                <a:solidFill>
                  <a:srgbClr val="00FFFF"/>
                </a:solidFill>
                <a:effectLst/>
              </a:rPr>
              <a:t>, </a:t>
            </a:r>
            <a:r>
              <a:rPr lang="ru-RU" sz="1800" dirty="0">
                <a:effectLst/>
              </a:rPr>
              <a:t>ему нет ещё и тридцати лет</a:t>
            </a:r>
            <a:r>
              <a:rPr lang="ru-RU" sz="1800" b="1" dirty="0">
                <a:solidFill>
                  <a:srgbClr val="00FFFF"/>
                </a:solidFill>
                <a:effectLst/>
              </a:rPr>
              <a:t>, </a:t>
            </a:r>
            <a:r>
              <a:rPr lang="ru-RU" sz="1800" dirty="0">
                <a:effectLst/>
              </a:rPr>
              <a:t>когда я уже знаю</a:t>
            </a:r>
            <a:r>
              <a:rPr lang="ru-RU" sz="1800" b="1" dirty="0">
                <a:solidFill>
                  <a:srgbClr val="00FFFF"/>
                </a:solidFill>
                <a:effectLst/>
              </a:rPr>
              <a:t>,</a:t>
            </a:r>
            <a:r>
              <a:rPr lang="ru-RU" sz="1800" dirty="0">
                <a:effectLst/>
              </a:rPr>
              <a:t> что это мой отец. Передо мной</a:t>
            </a:r>
            <a:r>
              <a:rPr lang="ru-RU" sz="1800" b="1" dirty="0">
                <a:solidFill>
                  <a:srgbClr val="00FFFF"/>
                </a:solidFill>
                <a:effectLst/>
              </a:rPr>
              <a:t>,</a:t>
            </a:r>
            <a:r>
              <a:rPr lang="ru-RU" sz="1800" dirty="0">
                <a:effectLst/>
              </a:rPr>
              <a:t> как вспоминаю я теперь</a:t>
            </a:r>
            <a:r>
              <a:rPr lang="ru-RU" sz="1800" dirty="0">
                <a:solidFill>
                  <a:srgbClr val="00FFFF"/>
                </a:solidFill>
                <a:effectLst/>
              </a:rPr>
              <a:t>,</a:t>
            </a:r>
            <a:r>
              <a:rPr lang="ru-RU" sz="1800" dirty="0">
                <a:effectLst/>
              </a:rPr>
              <a:t> стоит молодой человек</a:t>
            </a:r>
            <a:r>
              <a:rPr lang="ru-RU" sz="1800" dirty="0">
                <a:solidFill>
                  <a:srgbClr val="00FFFF"/>
                </a:solidFill>
                <a:effectLst/>
              </a:rPr>
              <a:t>, </a:t>
            </a:r>
            <a:r>
              <a:rPr lang="ru-RU" sz="1800" dirty="0">
                <a:effectLst/>
              </a:rPr>
              <a:t>я вижу</a:t>
            </a:r>
            <a:r>
              <a:rPr lang="ru-RU" sz="1800" dirty="0">
                <a:solidFill>
                  <a:srgbClr val="00FFFF"/>
                </a:solidFill>
                <a:effectLst/>
              </a:rPr>
              <a:t>, </a:t>
            </a:r>
            <a:r>
              <a:rPr lang="ru-RU" sz="1800" dirty="0">
                <a:effectLst/>
              </a:rPr>
              <a:t>как молодо поворачивается его плечо. В детстве мне говорили</a:t>
            </a:r>
            <a:r>
              <a:rPr lang="ru-RU" sz="1800" b="1" dirty="0">
                <a:solidFill>
                  <a:srgbClr val="00FFFF"/>
                </a:solidFill>
                <a:effectLst/>
              </a:rPr>
              <a:t>,</a:t>
            </a:r>
            <a:r>
              <a:rPr lang="ru-RU" sz="1800" dirty="0">
                <a:effectLst/>
              </a:rPr>
              <a:t> что я похож на отца. Когда я уже научился понимать</a:t>
            </a:r>
            <a:r>
              <a:rPr lang="ru-RU" sz="1800" b="1" dirty="0">
                <a:solidFill>
                  <a:srgbClr val="00FFFF"/>
                </a:solidFill>
                <a:effectLst/>
              </a:rPr>
              <a:t>,</a:t>
            </a:r>
            <a:r>
              <a:rPr lang="ru-RU" sz="1800" dirty="0">
                <a:effectLst/>
              </a:rPr>
              <a:t> что зеркало отражает именно меня</a:t>
            </a:r>
            <a:r>
              <a:rPr lang="ru-RU" sz="1800" b="1" dirty="0">
                <a:solidFill>
                  <a:srgbClr val="00FFFF"/>
                </a:solidFill>
                <a:effectLst/>
              </a:rPr>
              <a:t>, </a:t>
            </a:r>
            <a:r>
              <a:rPr lang="ru-RU" sz="1800" dirty="0">
                <a:effectLst/>
              </a:rPr>
              <a:t>я</a:t>
            </a:r>
            <a:r>
              <a:rPr lang="ru-RU" sz="1800" b="1" dirty="0">
                <a:solidFill>
                  <a:srgbClr val="00FFFF"/>
                </a:solidFill>
                <a:effectLst/>
              </a:rPr>
              <a:t>,</a:t>
            </a:r>
            <a:r>
              <a:rPr lang="ru-RU" sz="1800" dirty="0">
                <a:effectLst/>
              </a:rPr>
              <a:t> наоборот</a:t>
            </a:r>
            <a:r>
              <a:rPr lang="ru-RU" sz="1800" b="1" dirty="0">
                <a:solidFill>
                  <a:srgbClr val="00FFFF"/>
                </a:solidFill>
                <a:effectLst/>
              </a:rPr>
              <a:t>,</a:t>
            </a:r>
            <a:r>
              <a:rPr lang="ru-RU" sz="1800" dirty="0">
                <a:effectLst/>
              </a:rPr>
              <a:t> увидел сходство с матерью (Ю. </a:t>
            </a:r>
            <a:r>
              <a:rPr lang="ru-RU" sz="1800" dirty="0" err="1">
                <a:effectLst/>
              </a:rPr>
              <a:t>Олеша</a:t>
            </a:r>
            <a:r>
              <a:rPr lang="ru-RU" sz="1800" dirty="0">
                <a:effectLst/>
              </a:rPr>
              <a:t>).</a:t>
            </a:r>
            <a:endParaRPr lang="ru-RU" sz="1800" dirty="0"/>
          </a:p>
        </p:txBody>
      </p:sp>
      <p:pic>
        <p:nvPicPr>
          <p:cNvPr id="61445" name="Рисунок 151" descr="http://woweb.ucoz.ru/flist/gif/502/11.gif"/>
          <p:cNvPicPr>
            <a:picLocks noChangeAspect="1" noChangeArrowheads="1"/>
          </p:cNvPicPr>
          <p:nvPr/>
        </p:nvPicPr>
        <p:blipFill>
          <a:blip r:embed="rId2" cstate="print"/>
          <a:srcRect/>
          <a:stretch>
            <a:fillRect/>
          </a:stretch>
        </p:blipFill>
        <p:spPr bwMode="auto">
          <a:xfrm rot="10800000">
            <a:off x="250825" y="1484313"/>
            <a:ext cx="476250" cy="361950"/>
          </a:xfrm>
          <a:prstGeom prst="rect">
            <a:avLst/>
          </a:prstGeom>
          <a:noFill/>
          <a:ln w="9525">
            <a:noFill/>
            <a:miter lim="800000"/>
            <a:headEnd/>
            <a:tailEnd/>
          </a:ln>
        </p:spPr>
      </p:pic>
      <p:pic>
        <p:nvPicPr>
          <p:cNvPr id="61446" name="Рисунок 151" descr="http://woweb.ucoz.ru/flist/gif/502/11.gif"/>
          <p:cNvPicPr>
            <a:picLocks noChangeAspect="1" noChangeArrowheads="1"/>
          </p:cNvPicPr>
          <p:nvPr/>
        </p:nvPicPr>
        <p:blipFill>
          <a:blip r:embed="rId2" cstate="print"/>
          <a:srcRect/>
          <a:stretch>
            <a:fillRect/>
          </a:stretch>
        </p:blipFill>
        <p:spPr bwMode="auto">
          <a:xfrm rot="10800000">
            <a:off x="250825" y="3141663"/>
            <a:ext cx="476250" cy="361950"/>
          </a:xfrm>
          <a:prstGeom prst="rect">
            <a:avLst/>
          </a:prstGeom>
          <a:noFill/>
          <a:ln w="9525">
            <a:noFill/>
            <a:miter lim="800000"/>
            <a:headEnd/>
            <a:tailEnd/>
          </a:ln>
        </p:spPr>
      </p:pic>
      <p:pic>
        <p:nvPicPr>
          <p:cNvPr id="61447" name="Рисунок 496" descr="http://woweb.ucoz.ru/flist/gif/501/36.gif"/>
          <p:cNvPicPr>
            <a:picLocks noChangeAspect="1" noChangeArrowheads="1"/>
          </p:cNvPicPr>
          <p:nvPr/>
        </p:nvPicPr>
        <p:blipFill>
          <a:blip r:embed="rId3" cstate="print"/>
          <a:srcRect/>
          <a:stretch>
            <a:fillRect/>
          </a:stretch>
        </p:blipFill>
        <p:spPr bwMode="auto">
          <a:xfrm>
            <a:off x="1619250" y="0"/>
            <a:ext cx="1152525" cy="14128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66800" y="0"/>
            <a:ext cx="7543800" cy="1125538"/>
          </a:xfrm>
        </p:spPr>
        <p:txBody>
          <a:bodyPr/>
          <a:lstStyle/>
          <a:p>
            <a:pPr algn="ctr"/>
            <a:r>
              <a:rPr lang="ru-RU" sz="2400">
                <a:effectLst/>
              </a:rPr>
              <a:t>Домашнее задание. Карточка 4. расставьте недостающие знаки препинания</a:t>
            </a:r>
          </a:p>
        </p:txBody>
      </p:sp>
      <p:sp>
        <p:nvSpPr>
          <p:cNvPr id="63491" name="Rectangle 3"/>
          <p:cNvSpPr>
            <a:spLocks noGrp="1" noChangeArrowheads="1"/>
          </p:cNvSpPr>
          <p:nvPr>
            <p:ph type="body" idx="1"/>
          </p:nvPr>
        </p:nvSpPr>
        <p:spPr>
          <a:xfrm>
            <a:off x="395288" y="1799853"/>
            <a:ext cx="8215312" cy="5589587"/>
          </a:xfrm>
        </p:spPr>
        <p:txBody>
          <a:bodyPr/>
          <a:lstStyle/>
          <a:p>
            <a:pPr>
              <a:buClr>
                <a:schemeClr val="accent1"/>
              </a:buClr>
              <a:buFont typeface="Wingdings" pitchFamily="2" charset="2"/>
              <a:buChar char="q"/>
            </a:pPr>
            <a:r>
              <a:rPr lang="ru-RU" sz="1600" dirty="0">
                <a:effectLst/>
              </a:rPr>
              <a:t>К счастью всё необходимое оказалось под рукой.</a:t>
            </a:r>
          </a:p>
          <a:p>
            <a:pPr>
              <a:buClr>
                <a:schemeClr val="accent1"/>
              </a:buClr>
              <a:buFont typeface="Wingdings" pitchFamily="2" charset="2"/>
              <a:buChar char="q"/>
            </a:pPr>
            <a:r>
              <a:rPr lang="ru-RU" sz="1600" dirty="0">
                <a:effectLst/>
              </a:rPr>
              <a:t>К счастью стремится каждый человек.</a:t>
            </a:r>
          </a:p>
          <a:p>
            <a:pPr>
              <a:buClr>
                <a:schemeClr val="accent1"/>
              </a:buClr>
              <a:buFont typeface="Wingdings" pitchFamily="2" charset="2"/>
              <a:buChar char="q"/>
            </a:pPr>
            <a:r>
              <a:rPr lang="ru-RU" sz="1600" dirty="0">
                <a:effectLst/>
              </a:rPr>
              <a:t>Он может быть моим другом.</a:t>
            </a:r>
          </a:p>
          <a:p>
            <a:pPr>
              <a:buClr>
                <a:schemeClr val="accent1"/>
              </a:buClr>
              <a:buFont typeface="Wingdings" pitchFamily="2" charset="2"/>
              <a:buChar char="q"/>
            </a:pPr>
            <a:r>
              <a:rPr lang="ru-RU" sz="1600" dirty="0">
                <a:effectLst/>
              </a:rPr>
              <a:t>Может быть мы станем друзьями.</a:t>
            </a:r>
          </a:p>
          <a:p>
            <a:pPr>
              <a:buClr>
                <a:schemeClr val="accent1"/>
              </a:buClr>
              <a:buFont typeface="Wingdings" pitchFamily="2" charset="2"/>
              <a:buChar char="q"/>
            </a:pPr>
            <a:r>
              <a:rPr lang="ru-RU" sz="1600" dirty="0">
                <a:effectLst/>
              </a:rPr>
              <a:t>Действительно завтра открывается молодёжный фестиваль.</a:t>
            </a:r>
          </a:p>
          <a:p>
            <a:pPr>
              <a:buClr>
                <a:schemeClr val="accent1"/>
              </a:buClr>
              <a:buFont typeface="Wingdings" pitchFamily="2" charset="2"/>
              <a:buChar char="q"/>
            </a:pPr>
            <a:r>
              <a:rPr lang="ru-RU" sz="1600" dirty="0">
                <a:effectLst/>
              </a:rPr>
              <a:t>Приглашение действительно на всю неделю.</a:t>
            </a:r>
          </a:p>
          <a:p>
            <a:pPr>
              <a:buClr>
                <a:schemeClr val="accent1"/>
              </a:buClr>
              <a:buFont typeface="Wingdings" pitchFamily="2" charset="2"/>
              <a:buChar char="q"/>
            </a:pPr>
            <a:r>
              <a:rPr lang="ru-RU" sz="1600" dirty="0">
                <a:effectLst/>
              </a:rPr>
              <a:t>Дерево в хлопьях снега кажется Дедом Морозом.</a:t>
            </a:r>
          </a:p>
          <a:p>
            <a:pPr>
              <a:buClr>
                <a:schemeClr val="accent1"/>
              </a:buClr>
              <a:buFont typeface="Wingdings" pitchFamily="2" charset="2"/>
              <a:buChar char="q"/>
            </a:pPr>
            <a:r>
              <a:rPr lang="ru-RU" sz="1600" dirty="0">
                <a:effectLst/>
              </a:rPr>
              <a:t>Кажется и Снегурочка где-то рядом.</a:t>
            </a:r>
          </a:p>
          <a:p>
            <a:pPr>
              <a:buClr>
                <a:schemeClr val="accent1"/>
              </a:buClr>
              <a:buFont typeface="Wingdings" pitchFamily="2" charset="2"/>
              <a:buChar char="q"/>
            </a:pPr>
            <a:r>
              <a:rPr lang="ru-RU" sz="1600" dirty="0">
                <a:effectLst/>
              </a:rPr>
              <a:t>Вероятно мы сумеем поехать в экспедицию</a:t>
            </a:r>
          </a:p>
          <a:p>
            <a:pPr>
              <a:buClr>
                <a:schemeClr val="accent1"/>
              </a:buClr>
              <a:buFont typeface="Wingdings" pitchFamily="2" charset="2"/>
              <a:buChar char="q"/>
            </a:pPr>
            <a:r>
              <a:rPr lang="ru-RU" sz="1600" dirty="0">
                <a:effectLst/>
              </a:rPr>
              <a:t>Такое развитие событий вполне вероятно.</a:t>
            </a:r>
          </a:p>
          <a:p>
            <a:pPr>
              <a:buClr>
                <a:schemeClr val="accent1"/>
              </a:buClr>
              <a:buFont typeface="Wingdings" pitchFamily="2" charset="2"/>
              <a:buChar char="q"/>
            </a:pPr>
            <a:r>
              <a:rPr lang="ru-RU" sz="1600" dirty="0">
                <a:effectLst/>
              </a:rPr>
              <a:t>По-моему всё идёт хорошо.</a:t>
            </a:r>
          </a:p>
          <a:p>
            <a:pPr>
              <a:buClr>
                <a:schemeClr val="accent1"/>
              </a:buClr>
              <a:buFont typeface="Wingdings" pitchFamily="2" charset="2"/>
              <a:buChar char="q"/>
            </a:pPr>
            <a:r>
              <a:rPr lang="ru-RU" sz="1600" dirty="0">
                <a:effectLst/>
              </a:rPr>
              <a:t>Всё идёт по моему плану.</a:t>
            </a:r>
          </a:p>
          <a:p>
            <a:pPr>
              <a:buClr>
                <a:schemeClr val="accent1"/>
              </a:buClr>
              <a:buFont typeface="Wingdings" pitchFamily="2" charset="2"/>
              <a:buChar char="q"/>
            </a:pPr>
            <a:r>
              <a:rPr lang="ru-RU" sz="1600" dirty="0">
                <a:effectLst/>
              </a:rPr>
              <a:t>Ты мог сказать это другими словами.</a:t>
            </a:r>
          </a:p>
          <a:p>
            <a:pPr>
              <a:buClr>
                <a:schemeClr val="accent1"/>
              </a:buClr>
              <a:buFont typeface="Wingdings" pitchFamily="2" charset="2"/>
              <a:buChar char="q"/>
            </a:pPr>
            <a:r>
              <a:rPr lang="ru-RU" sz="1600" dirty="0">
                <a:effectLst/>
              </a:rPr>
              <a:t>Другими словами ты отказываешься отвечать.</a:t>
            </a:r>
          </a:p>
        </p:txBody>
      </p:sp>
      <p:pic>
        <p:nvPicPr>
          <p:cNvPr id="63492" name="Рисунок 172" descr="http://woweb.ucoz.ru/flist/gif/502/164.gif"/>
          <p:cNvPicPr>
            <a:picLocks noChangeAspect="1" noChangeArrowheads="1"/>
          </p:cNvPicPr>
          <p:nvPr/>
        </p:nvPicPr>
        <p:blipFill>
          <a:blip r:embed="rId2" cstate="print"/>
          <a:srcRect/>
          <a:stretch>
            <a:fillRect/>
          </a:stretch>
        </p:blipFill>
        <p:spPr bwMode="auto">
          <a:xfrm>
            <a:off x="395288" y="188913"/>
            <a:ext cx="717550" cy="7207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68313" y="1269181"/>
            <a:ext cx="8142287" cy="6264275"/>
          </a:xfrm>
        </p:spPr>
        <p:txBody>
          <a:bodyPr/>
          <a:lstStyle/>
          <a:p>
            <a:pPr>
              <a:buClr>
                <a:schemeClr val="accent1"/>
              </a:buClr>
              <a:buFont typeface="Wingdings" pitchFamily="2" charset="2"/>
              <a:buChar char="q"/>
            </a:pPr>
            <a:r>
              <a:rPr lang="ru-RU" sz="1600" dirty="0">
                <a:effectLst/>
              </a:rPr>
              <a:t>К радости ребят в доме появилась пушистая ёлка.</a:t>
            </a:r>
          </a:p>
          <a:p>
            <a:pPr>
              <a:buClr>
                <a:schemeClr val="accent1"/>
              </a:buClr>
              <a:buFont typeface="Wingdings" pitchFamily="2" charset="2"/>
              <a:buChar char="q"/>
            </a:pPr>
            <a:r>
              <a:rPr lang="ru-RU" sz="1600" dirty="0">
                <a:effectLst/>
              </a:rPr>
              <a:t>Допустим в город приедут туристы.</a:t>
            </a:r>
          </a:p>
          <a:p>
            <a:pPr>
              <a:buClr>
                <a:schemeClr val="accent1"/>
              </a:buClr>
              <a:buFont typeface="Wingdings" pitchFamily="2" charset="2"/>
              <a:buChar char="q"/>
            </a:pPr>
            <a:r>
              <a:rPr lang="ru-RU" sz="1600" dirty="0">
                <a:effectLst/>
              </a:rPr>
              <a:t>Мы их допустим на территорию монастыря.</a:t>
            </a:r>
          </a:p>
          <a:p>
            <a:pPr>
              <a:buClr>
                <a:schemeClr val="accent1"/>
              </a:buClr>
              <a:buFont typeface="Wingdings" pitchFamily="2" charset="2"/>
              <a:buChar char="q"/>
            </a:pPr>
            <a:r>
              <a:rPr lang="ru-RU" sz="1600" dirty="0">
                <a:effectLst/>
              </a:rPr>
              <a:t>Тебе это только кажется.</a:t>
            </a:r>
          </a:p>
          <a:p>
            <a:pPr>
              <a:buClr>
                <a:schemeClr val="accent1"/>
              </a:buClr>
              <a:buFont typeface="Wingdings" pitchFamily="2" charset="2"/>
              <a:buChar char="q"/>
            </a:pPr>
            <a:r>
              <a:rPr lang="ru-RU" sz="1600" dirty="0">
                <a:effectLst/>
              </a:rPr>
              <a:t>Кажется я опоздала.</a:t>
            </a:r>
          </a:p>
          <a:p>
            <a:pPr>
              <a:buClr>
                <a:schemeClr val="accent1"/>
              </a:buClr>
              <a:buFont typeface="Wingdings" pitchFamily="2" charset="2"/>
              <a:buChar char="q"/>
            </a:pPr>
            <a:r>
              <a:rPr lang="ru-RU" sz="1600" dirty="0">
                <a:effectLst/>
              </a:rPr>
              <a:t>Напротив села девочка из соседнего класса.</a:t>
            </a:r>
          </a:p>
          <a:p>
            <a:pPr>
              <a:buClr>
                <a:schemeClr val="accent1"/>
              </a:buClr>
              <a:buFont typeface="Wingdings" pitchFamily="2" charset="2"/>
              <a:buChar char="q"/>
            </a:pPr>
            <a:r>
              <a:rPr lang="ru-RU" sz="1600" dirty="0">
                <a:effectLst/>
              </a:rPr>
              <a:t>Напротив ты угадал.</a:t>
            </a:r>
          </a:p>
          <a:p>
            <a:pPr>
              <a:buClr>
                <a:schemeClr val="accent1"/>
              </a:buClr>
              <a:buFont typeface="Wingdings" pitchFamily="2" charset="2"/>
              <a:buChar char="q"/>
            </a:pPr>
            <a:r>
              <a:rPr lang="ru-RU" sz="1600" dirty="0">
                <a:effectLst/>
              </a:rPr>
              <a:t>Правда я выиграла?</a:t>
            </a:r>
          </a:p>
          <a:p>
            <a:pPr>
              <a:buClr>
                <a:schemeClr val="accent1"/>
              </a:buClr>
              <a:buFont typeface="Wingdings" pitchFamily="2" charset="2"/>
              <a:buChar char="q"/>
            </a:pPr>
            <a:r>
              <a:rPr lang="ru-RU" sz="1600" dirty="0">
                <a:effectLst/>
              </a:rPr>
              <a:t>У каждого своя правда.</a:t>
            </a:r>
          </a:p>
          <a:p>
            <a:pPr>
              <a:buClr>
                <a:schemeClr val="accent1"/>
              </a:buClr>
              <a:buFont typeface="Wingdings" pitchFamily="2" charset="2"/>
              <a:buChar char="q"/>
            </a:pPr>
            <a:r>
              <a:rPr lang="ru-RU" sz="1600" dirty="0">
                <a:effectLst/>
              </a:rPr>
              <a:t>Словом всё закончилось хорошо.</a:t>
            </a:r>
          </a:p>
          <a:p>
            <a:pPr>
              <a:buClr>
                <a:schemeClr val="accent1"/>
              </a:buClr>
              <a:buFont typeface="Wingdings" pitchFamily="2" charset="2"/>
              <a:buChar char="q"/>
            </a:pPr>
            <a:r>
              <a:rPr lang="ru-RU" sz="1600" dirty="0">
                <a:effectLst/>
              </a:rPr>
              <a:t>Этим словом теперь редко пользуются.</a:t>
            </a:r>
          </a:p>
          <a:p>
            <a:pPr>
              <a:buClr>
                <a:schemeClr val="accent1"/>
              </a:buClr>
              <a:buFont typeface="Wingdings" pitchFamily="2" charset="2"/>
              <a:buChar char="q"/>
            </a:pPr>
            <a:r>
              <a:rPr lang="ru-RU" sz="1600" dirty="0">
                <a:effectLst/>
              </a:rPr>
              <a:t>С одной стороны ты поступил правильно.</a:t>
            </a:r>
          </a:p>
          <a:p>
            <a:pPr>
              <a:buClr>
                <a:schemeClr val="accent1"/>
              </a:buClr>
              <a:buFont typeface="Wingdings" pitchFamily="2" charset="2"/>
              <a:buChar char="q"/>
            </a:pPr>
            <a:r>
              <a:rPr lang="ru-RU" sz="1600" dirty="0">
                <a:effectLst/>
              </a:rPr>
              <a:t>Здание просматривалось с одной стороны.</a:t>
            </a:r>
          </a:p>
          <a:p>
            <a:pPr>
              <a:buClr>
                <a:schemeClr val="accent1"/>
              </a:buClr>
              <a:buFont typeface="Wingdings" pitchFamily="2" charset="2"/>
              <a:buChar char="q"/>
            </a:pPr>
            <a:r>
              <a:rPr lang="ru-RU" sz="1600" dirty="0">
                <a:effectLst/>
              </a:rPr>
              <a:t>Я повторяю эту в последний раз.</a:t>
            </a:r>
          </a:p>
          <a:p>
            <a:pPr>
              <a:buClr>
                <a:schemeClr val="accent1"/>
              </a:buClr>
              <a:buFont typeface="Wingdings" pitchFamily="2" charset="2"/>
              <a:buChar char="q"/>
            </a:pPr>
            <a:r>
              <a:rPr lang="ru-RU" sz="1600" dirty="0">
                <a:effectLst/>
              </a:rPr>
              <a:t>Ты повторяю ошибся.</a:t>
            </a:r>
          </a:p>
          <a:p>
            <a:pPr>
              <a:buClr>
                <a:schemeClr val="accent1"/>
              </a:buClr>
              <a:buFont typeface="Wingdings" pitchFamily="2" charset="2"/>
              <a:buChar char="q"/>
            </a:pPr>
            <a:r>
              <a:rPr lang="ru-RU" sz="1600" dirty="0">
                <a:effectLst/>
              </a:rPr>
              <a:t>Однако всё произошло по-другому.</a:t>
            </a:r>
          </a:p>
          <a:p>
            <a:pPr>
              <a:buClr>
                <a:schemeClr val="accent1"/>
              </a:buClr>
              <a:buFont typeface="Wingdings" pitchFamily="2" charset="2"/>
              <a:buChar char="q"/>
            </a:pPr>
            <a:r>
              <a:rPr lang="ru-RU" sz="1600" dirty="0">
                <a:effectLst/>
              </a:rPr>
              <a:t>Ты однако фрукт.</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066800" y="304800"/>
            <a:ext cx="7543800" cy="747713"/>
          </a:xfrm>
        </p:spPr>
        <p:txBody>
          <a:bodyPr/>
          <a:lstStyle/>
          <a:p>
            <a:pPr algn="ctr"/>
            <a:r>
              <a:rPr lang="ru-RU" sz="2800">
                <a:effectLst/>
              </a:rPr>
              <a:t>Ключ к карточке 4</a:t>
            </a:r>
          </a:p>
        </p:txBody>
      </p:sp>
      <p:sp>
        <p:nvSpPr>
          <p:cNvPr id="65539" name="Rectangle 3"/>
          <p:cNvSpPr>
            <a:spLocks noGrp="1" noChangeArrowheads="1"/>
          </p:cNvSpPr>
          <p:nvPr>
            <p:ph type="body" idx="1"/>
          </p:nvPr>
        </p:nvSpPr>
        <p:spPr>
          <a:xfrm>
            <a:off x="539750" y="1656531"/>
            <a:ext cx="8070850" cy="5876925"/>
          </a:xfrm>
        </p:spPr>
        <p:txBody>
          <a:bodyPr/>
          <a:lstStyle/>
          <a:p>
            <a:pPr>
              <a:buClr>
                <a:schemeClr val="accent1"/>
              </a:buClr>
              <a:buFont typeface="Wingdings" pitchFamily="2" charset="2"/>
              <a:buChar char="q"/>
            </a:pPr>
            <a:r>
              <a:rPr lang="ru-RU" sz="1600" b="1" dirty="0">
                <a:solidFill>
                  <a:srgbClr val="FFFF00"/>
                </a:solidFill>
                <a:effectLst/>
              </a:rPr>
              <a:t>К счастью,</a:t>
            </a:r>
            <a:r>
              <a:rPr lang="ru-RU" sz="1600" dirty="0">
                <a:effectLst/>
              </a:rPr>
              <a:t> всё необходимое оказалось под рукой.</a:t>
            </a:r>
          </a:p>
          <a:p>
            <a:pPr>
              <a:buClr>
                <a:schemeClr val="accent1"/>
              </a:buClr>
              <a:buFont typeface="Wingdings" pitchFamily="2" charset="2"/>
              <a:buChar char="q"/>
            </a:pPr>
            <a:r>
              <a:rPr lang="ru-RU" sz="1600" dirty="0">
                <a:effectLst/>
              </a:rPr>
              <a:t>К счастью стремится каждый человек.</a:t>
            </a:r>
          </a:p>
          <a:p>
            <a:pPr>
              <a:buClr>
                <a:schemeClr val="accent1"/>
              </a:buClr>
              <a:buFont typeface="Wingdings" pitchFamily="2" charset="2"/>
              <a:buChar char="q"/>
            </a:pPr>
            <a:r>
              <a:rPr lang="ru-RU" sz="1600" dirty="0">
                <a:effectLst/>
              </a:rPr>
              <a:t>Он может быть моим другом.</a:t>
            </a:r>
          </a:p>
          <a:p>
            <a:pPr>
              <a:buClr>
                <a:schemeClr val="accent1"/>
              </a:buClr>
              <a:buFont typeface="Wingdings" pitchFamily="2" charset="2"/>
              <a:buChar char="q"/>
            </a:pPr>
            <a:r>
              <a:rPr lang="ru-RU" sz="1600" b="1" dirty="0">
                <a:solidFill>
                  <a:srgbClr val="FFFF00"/>
                </a:solidFill>
                <a:effectLst/>
              </a:rPr>
              <a:t>Может быть,</a:t>
            </a:r>
            <a:r>
              <a:rPr lang="ru-RU" sz="1600" dirty="0">
                <a:effectLst/>
              </a:rPr>
              <a:t> мы станем друзьями.</a:t>
            </a:r>
          </a:p>
          <a:p>
            <a:pPr>
              <a:buClr>
                <a:schemeClr val="accent1"/>
              </a:buClr>
              <a:buFont typeface="Wingdings" pitchFamily="2" charset="2"/>
              <a:buChar char="q"/>
            </a:pPr>
            <a:r>
              <a:rPr lang="ru-RU" sz="1600" b="1" dirty="0">
                <a:solidFill>
                  <a:srgbClr val="FFFF00"/>
                </a:solidFill>
                <a:effectLst/>
              </a:rPr>
              <a:t>Действительно,</a:t>
            </a:r>
            <a:r>
              <a:rPr lang="ru-RU" sz="1600" dirty="0">
                <a:effectLst/>
              </a:rPr>
              <a:t> завтра открывается молодёжный фестиваль.</a:t>
            </a:r>
          </a:p>
          <a:p>
            <a:pPr>
              <a:buClr>
                <a:schemeClr val="accent1"/>
              </a:buClr>
              <a:buFont typeface="Wingdings" pitchFamily="2" charset="2"/>
              <a:buChar char="q"/>
            </a:pPr>
            <a:r>
              <a:rPr lang="ru-RU" sz="1600" dirty="0">
                <a:effectLst/>
              </a:rPr>
              <a:t>Приглашение действительно на всю неделю.</a:t>
            </a:r>
          </a:p>
          <a:p>
            <a:pPr>
              <a:buClr>
                <a:schemeClr val="accent1"/>
              </a:buClr>
              <a:buFont typeface="Wingdings" pitchFamily="2" charset="2"/>
              <a:buChar char="q"/>
            </a:pPr>
            <a:r>
              <a:rPr lang="ru-RU" sz="1600" dirty="0">
                <a:effectLst/>
              </a:rPr>
              <a:t>Дерево в хлопьях снега кажется Дедом Морозом.</a:t>
            </a:r>
          </a:p>
          <a:p>
            <a:pPr>
              <a:buClr>
                <a:schemeClr val="accent1"/>
              </a:buClr>
              <a:buFont typeface="Wingdings" pitchFamily="2" charset="2"/>
              <a:buChar char="q"/>
            </a:pPr>
            <a:r>
              <a:rPr lang="ru-RU" sz="1600" b="1" dirty="0">
                <a:solidFill>
                  <a:srgbClr val="FFFF00"/>
                </a:solidFill>
                <a:effectLst/>
              </a:rPr>
              <a:t>Кажется,</a:t>
            </a:r>
            <a:r>
              <a:rPr lang="ru-RU" sz="1600" dirty="0">
                <a:effectLst/>
              </a:rPr>
              <a:t> и Снегурочка где-то рядом.</a:t>
            </a:r>
          </a:p>
          <a:p>
            <a:pPr>
              <a:buClr>
                <a:schemeClr val="accent1"/>
              </a:buClr>
              <a:buFont typeface="Wingdings" pitchFamily="2" charset="2"/>
              <a:buChar char="q"/>
            </a:pPr>
            <a:r>
              <a:rPr lang="ru-RU" sz="1600" b="1" dirty="0">
                <a:solidFill>
                  <a:srgbClr val="FFFF00"/>
                </a:solidFill>
                <a:effectLst/>
              </a:rPr>
              <a:t>Вероятно,</a:t>
            </a:r>
            <a:r>
              <a:rPr lang="ru-RU" sz="1600" dirty="0">
                <a:effectLst/>
              </a:rPr>
              <a:t> мы сумеем поехать в экспедицию</a:t>
            </a:r>
          </a:p>
          <a:p>
            <a:pPr>
              <a:buClr>
                <a:schemeClr val="accent1"/>
              </a:buClr>
              <a:buFont typeface="Wingdings" pitchFamily="2" charset="2"/>
              <a:buChar char="q"/>
            </a:pPr>
            <a:r>
              <a:rPr lang="ru-RU" sz="1600" dirty="0">
                <a:effectLst/>
              </a:rPr>
              <a:t>Такое развитие событий вполне вероятно.</a:t>
            </a:r>
          </a:p>
          <a:p>
            <a:pPr>
              <a:buClr>
                <a:schemeClr val="accent1"/>
              </a:buClr>
              <a:buFont typeface="Wingdings" pitchFamily="2" charset="2"/>
              <a:buChar char="q"/>
            </a:pPr>
            <a:r>
              <a:rPr lang="ru-RU" sz="1600" b="1" dirty="0">
                <a:solidFill>
                  <a:srgbClr val="FFFF00"/>
                </a:solidFill>
                <a:effectLst/>
              </a:rPr>
              <a:t>По-моему,</a:t>
            </a:r>
            <a:r>
              <a:rPr lang="ru-RU" sz="1600" dirty="0">
                <a:effectLst/>
              </a:rPr>
              <a:t> всё идёт хорошо.</a:t>
            </a:r>
          </a:p>
          <a:p>
            <a:pPr>
              <a:buClr>
                <a:schemeClr val="accent1"/>
              </a:buClr>
              <a:buFont typeface="Wingdings" pitchFamily="2" charset="2"/>
              <a:buChar char="q"/>
            </a:pPr>
            <a:r>
              <a:rPr lang="ru-RU" sz="1600" dirty="0">
                <a:effectLst/>
              </a:rPr>
              <a:t>Всё идёт по моему плану.</a:t>
            </a:r>
          </a:p>
          <a:p>
            <a:pPr>
              <a:buClr>
                <a:schemeClr val="accent1"/>
              </a:buClr>
              <a:buFont typeface="Wingdings" pitchFamily="2" charset="2"/>
              <a:buChar char="q"/>
            </a:pPr>
            <a:r>
              <a:rPr lang="ru-RU" sz="1600" dirty="0">
                <a:effectLst/>
              </a:rPr>
              <a:t>Ты мог сказать это другими словами.</a:t>
            </a:r>
          </a:p>
          <a:p>
            <a:pPr>
              <a:buClr>
                <a:schemeClr val="accent1"/>
              </a:buClr>
              <a:buFont typeface="Wingdings" pitchFamily="2" charset="2"/>
              <a:buChar char="q"/>
            </a:pPr>
            <a:r>
              <a:rPr lang="ru-RU" sz="1600" b="1" dirty="0">
                <a:solidFill>
                  <a:srgbClr val="FFFF00"/>
                </a:solidFill>
                <a:effectLst/>
              </a:rPr>
              <a:t>Другими словами,</a:t>
            </a:r>
            <a:r>
              <a:rPr lang="ru-RU" sz="1600" dirty="0">
                <a:effectLst/>
              </a:rPr>
              <a:t> ты отказываешься отвечать.</a:t>
            </a:r>
          </a:p>
          <a:p>
            <a:endParaRPr lang="ru-RU" sz="2800" dirty="0"/>
          </a:p>
        </p:txBody>
      </p:sp>
      <p:pic>
        <p:nvPicPr>
          <p:cNvPr id="65540" name="Рисунок 172" descr="http://woweb.ucoz.ru/flist/gif/502/164.gif"/>
          <p:cNvPicPr>
            <a:picLocks noChangeAspect="1" noChangeArrowheads="1"/>
          </p:cNvPicPr>
          <p:nvPr/>
        </p:nvPicPr>
        <p:blipFill>
          <a:blip r:embed="rId2" cstate="print"/>
          <a:srcRect/>
          <a:stretch>
            <a:fillRect/>
          </a:stretch>
        </p:blipFill>
        <p:spPr bwMode="auto">
          <a:xfrm>
            <a:off x="971550" y="0"/>
            <a:ext cx="863600" cy="9810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900113" y="1053157"/>
            <a:ext cx="7710487" cy="6264275"/>
          </a:xfrm>
        </p:spPr>
        <p:txBody>
          <a:bodyPr/>
          <a:lstStyle/>
          <a:p>
            <a:pPr>
              <a:buClr>
                <a:schemeClr val="accent1"/>
              </a:buClr>
              <a:buFont typeface="Wingdings" pitchFamily="2" charset="2"/>
              <a:buChar char="q"/>
            </a:pPr>
            <a:r>
              <a:rPr lang="ru-RU" sz="1600" b="1" dirty="0">
                <a:solidFill>
                  <a:srgbClr val="FFFF00"/>
                </a:solidFill>
                <a:effectLst/>
              </a:rPr>
              <a:t>К радости ребят,</a:t>
            </a:r>
            <a:r>
              <a:rPr lang="ru-RU" sz="1600" dirty="0">
                <a:effectLst/>
              </a:rPr>
              <a:t> в доме появилась пушистая ёлка.</a:t>
            </a:r>
          </a:p>
          <a:p>
            <a:pPr>
              <a:buClr>
                <a:schemeClr val="accent1"/>
              </a:buClr>
              <a:buFont typeface="Wingdings" pitchFamily="2" charset="2"/>
              <a:buChar char="q"/>
            </a:pPr>
            <a:r>
              <a:rPr lang="ru-RU" sz="1600" b="1" dirty="0">
                <a:solidFill>
                  <a:srgbClr val="FFFF00"/>
                </a:solidFill>
                <a:effectLst/>
              </a:rPr>
              <a:t>Допустим,</a:t>
            </a:r>
            <a:r>
              <a:rPr lang="ru-RU" sz="1600" dirty="0">
                <a:effectLst/>
              </a:rPr>
              <a:t> в город приедут туристы.</a:t>
            </a:r>
          </a:p>
          <a:p>
            <a:pPr>
              <a:buClr>
                <a:schemeClr val="accent1"/>
              </a:buClr>
              <a:buFont typeface="Wingdings" pitchFamily="2" charset="2"/>
              <a:buChar char="q"/>
            </a:pPr>
            <a:r>
              <a:rPr lang="ru-RU" sz="1600" dirty="0">
                <a:effectLst/>
              </a:rPr>
              <a:t>Мы их допустим на территорию монастыря.</a:t>
            </a:r>
          </a:p>
          <a:p>
            <a:pPr>
              <a:buClr>
                <a:schemeClr val="accent1"/>
              </a:buClr>
              <a:buFont typeface="Wingdings" pitchFamily="2" charset="2"/>
              <a:buChar char="q"/>
            </a:pPr>
            <a:r>
              <a:rPr lang="ru-RU" sz="1600" dirty="0">
                <a:effectLst/>
              </a:rPr>
              <a:t>Тебе это только кажется.</a:t>
            </a:r>
          </a:p>
          <a:p>
            <a:pPr>
              <a:buClr>
                <a:schemeClr val="accent1"/>
              </a:buClr>
              <a:buFont typeface="Wingdings" pitchFamily="2" charset="2"/>
              <a:buChar char="q"/>
            </a:pPr>
            <a:r>
              <a:rPr lang="ru-RU" sz="1600" b="1" dirty="0">
                <a:solidFill>
                  <a:srgbClr val="FFFF00"/>
                </a:solidFill>
                <a:effectLst/>
              </a:rPr>
              <a:t>Кажется,</a:t>
            </a:r>
            <a:r>
              <a:rPr lang="ru-RU" sz="1600" dirty="0">
                <a:effectLst/>
              </a:rPr>
              <a:t> я опоздала.</a:t>
            </a:r>
          </a:p>
          <a:p>
            <a:pPr>
              <a:buClr>
                <a:schemeClr val="accent1"/>
              </a:buClr>
              <a:buFont typeface="Wingdings" pitchFamily="2" charset="2"/>
              <a:buChar char="q"/>
            </a:pPr>
            <a:r>
              <a:rPr lang="ru-RU" sz="1600" dirty="0">
                <a:effectLst/>
              </a:rPr>
              <a:t>Напротив села девочка из соседнего класса.</a:t>
            </a:r>
          </a:p>
          <a:p>
            <a:pPr>
              <a:buClr>
                <a:schemeClr val="accent1"/>
              </a:buClr>
              <a:buFont typeface="Wingdings" pitchFamily="2" charset="2"/>
              <a:buChar char="q"/>
            </a:pPr>
            <a:r>
              <a:rPr lang="ru-RU" sz="1600" b="1" dirty="0">
                <a:solidFill>
                  <a:srgbClr val="FFFF00"/>
                </a:solidFill>
                <a:effectLst/>
              </a:rPr>
              <a:t>Напротив,</a:t>
            </a:r>
            <a:r>
              <a:rPr lang="ru-RU" sz="1600" dirty="0">
                <a:effectLst/>
              </a:rPr>
              <a:t> ты угадал.</a:t>
            </a:r>
          </a:p>
          <a:p>
            <a:pPr>
              <a:buClr>
                <a:schemeClr val="accent1"/>
              </a:buClr>
              <a:buFont typeface="Wingdings" pitchFamily="2" charset="2"/>
              <a:buChar char="q"/>
            </a:pPr>
            <a:r>
              <a:rPr lang="ru-RU" sz="1600" b="1" dirty="0">
                <a:solidFill>
                  <a:srgbClr val="FFFF00"/>
                </a:solidFill>
                <a:effectLst/>
              </a:rPr>
              <a:t>Правда,</a:t>
            </a:r>
            <a:r>
              <a:rPr lang="ru-RU" sz="1600" dirty="0">
                <a:effectLst/>
              </a:rPr>
              <a:t> я выиграла?</a:t>
            </a:r>
          </a:p>
          <a:p>
            <a:pPr>
              <a:buClr>
                <a:schemeClr val="accent1"/>
              </a:buClr>
              <a:buFont typeface="Wingdings" pitchFamily="2" charset="2"/>
              <a:buChar char="q"/>
            </a:pPr>
            <a:r>
              <a:rPr lang="ru-RU" sz="1600" dirty="0">
                <a:effectLst/>
              </a:rPr>
              <a:t>У каждого своя правда.</a:t>
            </a:r>
          </a:p>
          <a:p>
            <a:pPr>
              <a:buClr>
                <a:schemeClr val="accent1"/>
              </a:buClr>
              <a:buFont typeface="Wingdings" pitchFamily="2" charset="2"/>
              <a:buChar char="q"/>
            </a:pPr>
            <a:r>
              <a:rPr lang="ru-RU" sz="1600" b="1" dirty="0">
                <a:solidFill>
                  <a:srgbClr val="FFFF00"/>
                </a:solidFill>
                <a:effectLst/>
              </a:rPr>
              <a:t>Словом,</a:t>
            </a:r>
            <a:r>
              <a:rPr lang="ru-RU" sz="1600" dirty="0">
                <a:effectLst/>
              </a:rPr>
              <a:t> всё закончилось хорошо.</a:t>
            </a:r>
          </a:p>
          <a:p>
            <a:pPr>
              <a:buClr>
                <a:schemeClr val="accent1"/>
              </a:buClr>
              <a:buFont typeface="Wingdings" pitchFamily="2" charset="2"/>
              <a:buChar char="q"/>
            </a:pPr>
            <a:r>
              <a:rPr lang="ru-RU" sz="1600" dirty="0">
                <a:effectLst/>
              </a:rPr>
              <a:t>Этим словом теперь редко пользуются.</a:t>
            </a:r>
          </a:p>
          <a:p>
            <a:pPr>
              <a:buClr>
                <a:schemeClr val="accent1"/>
              </a:buClr>
              <a:buFont typeface="Wingdings" pitchFamily="2" charset="2"/>
              <a:buChar char="q"/>
            </a:pPr>
            <a:r>
              <a:rPr lang="ru-RU" sz="1600" b="1" dirty="0">
                <a:solidFill>
                  <a:srgbClr val="FFFF00"/>
                </a:solidFill>
                <a:effectLst/>
              </a:rPr>
              <a:t>С одной стороны,</a:t>
            </a:r>
            <a:r>
              <a:rPr lang="ru-RU" sz="1600" dirty="0">
                <a:effectLst/>
              </a:rPr>
              <a:t> ты поступил правильно.</a:t>
            </a:r>
          </a:p>
          <a:p>
            <a:pPr>
              <a:buClr>
                <a:schemeClr val="accent1"/>
              </a:buClr>
              <a:buFont typeface="Wingdings" pitchFamily="2" charset="2"/>
              <a:buChar char="q"/>
            </a:pPr>
            <a:r>
              <a:rPr lang="ru-RU" sz="1600" dirty="0">
                <a:effectLst/>
              </a:rPr>
              <a:t>Здание просматривалось с одной стороны.</a:t>
            </a:r>
          </a:p>
          <a:p>
            <a:pPr>
              <a:buClr>
                <a:schemeClr val="accent1"/>
              </a:buClr>
              <a:buFont typeface="Wingdings" pitchFamily="2" charset="2"/>
              <a:buChar char="q"/>
            </a:pPr>
            <a:r>
              <a:rPr lang="ru-RU" sz="1600" dirty="0">
                <a:effectLst/>
              </a:rPr>
              <a:t>Я повторяю эту в последний раз.</a:t>
            </a:r>
          </a:p>
          <a:p>
            <a:pPr>
              <a:buClr>
                <a:schemeClr val="accent1"/>
              </a:buClr>
              <a:buFont typeface="Wingdings" pitchFamily="2" charset="2"/>
              <a:buChar char="q"/>
            </a:pPr>
            <a:r>
              <a:rPr lang="ru-RU" sz="1600" dirty="0">
                <a:effectLst/>
              </a:rPr>
              <a:t>Ты</a:t>
            </a:r>
            <a:r>
              <a:rPr lang="ru-RU" sz="1600" b="1" dirty="0">
                <a:solidFill>
                  <a:srgbClr val="FFFF00"/>
                </a:solidFill>
                <a:effectLst/>
              </a:rPr>
              <a:t>, повторяю,</a:t>
            </a:r>
            <a:r>
              <a:rPr lang="ru-RU" sz="1600" dirty="0">
                <a:effectLst/>
              </a:rPr>
              <a:t> ошибся.</a:t>
            </a:r>
          </a:p>
          <a:p>
            <a:pPr>
              <a:buClr>
                <a:schemeClr val="accent1"/>
              </a:buClr>
              <a:buFont typeface="Wingdings" pitchFamily="2" charset="2"/>
              <a:buChar char="q"/>
            </a:pPr>
            <a:r>
              <a:rPr lang="ru-RU" sz="1600" dirty="0">
                <a:effectLst/>
              </a:rPr>
              <a:t>Однако всё произошло по-другому.</a:t>
            </a:r>
          </a:p>
          <a:p>
            <a:pPr>
              <a:buClr>
                <a:schemeClr val="accent1"/>
              </a:buClr>
              <a:buFont typeface="Wingdings" pitchFamily="2" charset="2"/>
              <a:buChar char="q"/>
            </a:pPr>
            <a:r>
              <a:rPr lang="ru-RU" sz="1600" dirty="0">
                <a:effectLst/>
              </a:rPr>
              <a:t>Ты</a:t>
            </a:r>
            <a:r>
              <a:rPr lang="ru-RU" sz="1600" b="1" dirty="0">
                <a:solidFill>
                  <a:srgbClr val="FFFF00"/>
                </a:solidFill>
                <a:effectLst/>
              </a:rPr>
              <a:t>, однако,</a:t>
            </a:r>
            <a:r>
              <a:rPr lang="ru-RU" sz="1600" dirty="0">
                <a:effectLst/>
              </a:rPr>
              <a:t> фрукт.</a:t>
            </a:r>
          </a:p>
          <a:p>
            <a:pPr>
              <a:buFont typeface="Wingdings" pitchFamily="2" charset="2"/>
              <a:buNone/>
            </a:pPr>
            <a:endParaRPr lang="ru-RU" sz="2800" dirty="0">
              <a:effectLst/>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066800" y="304800"/>
            <a:ext cx="7543800" cy="531813"/>
          </a:xfrm>
        </p:spPr>
        <p:txBody>
          <a:bodyPr/>
          <a:lstStyle/>
          <a:p>
            <a:pPr algn="ctr"/>
            <a:r>
              <a:rPr lang="ru-RU" sz="2400">
                <a:effectLst/>
              </a:rPr>
              <a:t>Тест. Найдите правильный вариант ответа. Расставьте знаки препинания</a:t>
            </a:r>
          </a:p>
        </p:txBody>
      </p:sp>
      <p:sp>
        <p:nvSpPr>
          <p:cNvPr id="73731" name="Rectangle 3"/>
          <p:cNvSpPr>
            <a:spLocks noGrp="1" noChangeArrowheads="1"/>
          </p:cNvSpPr>
          <p:nvPr>
            <p:ph type="body" idx="1"/>
          </p:nvPr>
        </p:nvSpPr>
        <p:spPr>
          <a:xfrm>
            <a:off x="250825" y="1701304"/>
            <a:ext cx="8713788" cy="5472112"/>
          </a:xfrm>
        </p:spPr>
        <p:txBody>
          <a:bodyPr/>
          <a:lstStyle/>
          <a:p>
            <a:pPr marL="609600" indent="-609600">
              <a:buFont typeface="Wingdings" pitchFamily="2" charset="2"/>
              <a:buAutoNum type="arabicPeriod"/>
            </a:pPr>
            <a:r>
              <a:rPr lang="ru-RU" sz="1800" dirty="0">
                <a:effectLst/>
              </a:rPr>
              <a:t>Предложение с вводным словом.</a:t>
            </a:r>
          </a:p>
          <a:p>
            <a:pPr marL="609600" indent="-609600">
              <a:buFont typeface="Wingdings" pitchFamily="2" charset="2"/>
              <a:buNone/>
            </a:pPr>
            <a:r>
              <a:rPr lang="ru-RU" sz="1800" dirty="0">
                <a:effectLst/>
              </a:rPr>
              <a:t>      а) Может это и правда а может и нет.</a:t>
            </a:r>
          </a:p>
          <a:p>
            <a:pPr marL="609600" indent="-609600">
              <a:buFont typeface="Wingdings" pitchFamily="2" charset="2"/>
              <a:buNone/>
            </a:pPr>
            <a:r>
              <a:rPr lang="ru-RU" sz="1800" dirty="0">
                <a:effectLst/>
              </a:rPr>
              <a:t>      б) Он вполне может успеть на поезд.</a:t>
            </a:r>
          </a:p>
          <a:p>
            <a:pPr marL="609600" indent="-609600">
              <a:buFont typeface="Wingdings" pitchFamily="2" charset="2"/>
              <a:buNone/>
            </a:pPr>
            <a:r>
              <a:rPr lang="ru-RU" sz="1800" dirty="0">
                <a:effectLst/>
              </a:rPr>
              <a:t>      в) В сущности проблемы разобраться нелегко.</a:t>
            </a:r>
          </a:p>
          <a:p>
            <a:pPr marL="609600" indent="-609600">
              <a:buFont typeface="Wingdings" pitchFamily="2" charset="2"/>
              <a:buAutoNum type="arabicPeriod" startAt="2"/>
            </a:pPr>
            <a:r>
              <a:rPr lang="ru-RU" sz="1800" dirty="0">
                <a:effectLst/>
              </a:rPr>
              <a:t>Предложение со словом омонимичным вводному.</a:t>
            </a:r>
          </a:p>
          <a:p>
            <a:pPr marL="609600" indent="-609600">
              <a:buFont typeface="Wingdings" pitchFamily="2" charset="2"/>
              <a:buNone/>
            </a:pPr>
            <a:r>
              <a:rPr lang="ru-RU" sz="1800" dirty="0">
                <a:effectLst/>
              </a:rPr>
              <a:t>      а) Я наверное никогда не обманывалась на твой счёт.</a:t>
            </a:r>
          </a:p>
          <a:p>
            <a:pPr marL="609600" indent="-609600">
              <a:buFont typeface="Wingdings" pitchFamily="2" charset="2"/>
              <a:buNone/>
            </a:pPr>
            <a:r>
              <a:rPr lang="ru-RU" sz="1800" dirty="0">
                <a:effectLst/>
              </a:rPr>
              <a:t>      б) Такое решение вполне вероятно.</a:t>
            </a:r>
          </a:p>
          <a:p>
            <a:pPr marL="609600" indent="-609600">
              <a:buFont typeface="Wingdings" pitchFamily="2" charset="2"/>
              <a:buNone/>
            </a:pPr>
            <a:r>
              <a:rPr lang="ru-RU" sz="1800" dirty="0">
                <a:effectLst/>
              </a:rPr>
              <a:t>      в) Вероятно ты выполнишь мою просьбу.</a:t>
            </a:r>
          </a:p>
          <a:p>
            <a:pPr marL="609600" indent="-609600">
              <a:buFont typeface="Wingdings" pitchFamily="2" charset="2"/>
              <a:buAutoNum type="arabicPeriod" startAt="3"/>
            </a:pPr>
            <a:r>
              <a:rPr lang="ru-RU" sz="1800" dirty="0">
                <a:effectLst/>
              </a:rPr>
              <a:t>Предложение со словом однако в роли вводного.</a:t>
            </a:r>
          </a:p>
          <a:p>
            <a:pPr marL="609600" indent="-609600">
              <a:buFont typeface="Wingdings" pitchFamily="2" charset="2"/>
              <a:buNone/>
            </a:pPr>
            <a:r>
              <a:rPr lang="ru-RU" sz="1800" dirty="0">
                <a:effectLst/>
              </a:rPr>
              <a:t>      а) Он глуп однако хитёр.</a:t>
            </a:r>
          </a:p>
          <a:p>
            <a:pPr marL="609600" indent="-609600">
              <a:buFont typeface="Wingdings" pitchFamily="2" charset="2"/>
              <a:buNone/>
            </a:pPr>
            <a:r>
              <a:rPr lang="ru-RU" sz="1800" dirty="0">
                <a:effectLst/>
              </a:rPr>
              <a:t>      б) Однако ты </a:t>
            </a:r>
            <a:r>
              <a:rPr lang="ru-RU" sz="1800" dirty="0" err="1">
                <a:effectLst/>
              </a:rPr>
              <a:t>невесел</a:t>
            </a:r>
            <a:r>
              <a:rPr lang="ru-RU" sz="1800" dirty="0">
                <a:effectLst/>
              </a:rPr>
              <a:t>.</a:t>
            </a:r>
          </a:p>
          <a:p>
            <a:pPr marL="609600" indent="-609600">
              <a:buFont typeface="Wingdings" pitchFamily="2" charset="2"/>
              <a:buNone/>
            </a:pPr>
            <a:r>
              <a:rPr lang="ru-RU" sz="1800" dirty="0">
                <a:effectLst/>
              </a:rPr>
              <a:t>      в) Скоро однако мы увидим море.</a:t>
            </a:r>
          </a:p>
        </p:txBody>
      </p:sp>
      <p:pic>
        <p:nvPicPr>
          <p:cNvPr id="73732" name="i-main-pic" descr="Картинка 131 из 138"/>
          <p:cNvPicPr>
            <a:picLocks noChangeAspect="1" noChangeArrowheads="1"/>
          </p:cNvPicPr>
          <p:nvPr/>
        </p:nvPicPr>
        <p:blipFill>
          <a:blip r:embed="rId2" cstate="print"/>
          <a:srcRect/>
          <a:stretch>
            <a:fillRect/>
          </a:stretch>
        </p:blipFill>
        <p:spPr bwMode="auto">
          <a:xfrm>
            <a:off x="7164388" y="5300663"/>
            <a:ext cx="1428750" cy="12001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7373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animEffect transition="in" filter="checkerboard(across)">
                                      <p:cBhvr>
                                        <p:cTn id="11" dur="500"/>
                                        <p:tgtEl>
                                          <p:spTgt spid="73731">
                                            <p:txEl>
                                              <p:pRg st="0" end="0"/>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73731">
                                            <p:txEl>
                                              <p:pRg st="1" end="1"/>
                                            </p:txEl>
                                          </p:spTgt>
                                        </p:tgtEl>
                                        <p:attrNameLst>
                                          <p:attrName>style.visibility</p:attrName>
                                        </p:attrNameLst>
                                      </p:cBhvr>
                                      <p:to>
                                        <p:strVal val="visible"/>
                                      </p:to>
                                    </p:set>
                                    <p:animEffect transition="in" filter="checkerboard(across)">
                                      <p:cBhvr>
                                        <p:cTn id="14" dur="500"/>
                                        <p:tgtEl>
                                          <p:spTgt spid="73731">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checkerboard(across)">
                                      <p:cBhvr>
                                        <p:cTn id="17" dur="500"/>
                                        <p:tgtEl>
                                          <p:spTgt spid="73731">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73731">
                                            <p:txEl>
                                              <p:pRg st="3" end="3"/>
                                            </p:txEl>
                                          </p:spTgt>
                                        </p:tgtEl>
                                        <p:attrNameLst>
                                          <p:attrName>style.visibility</p:attrName>
                                        </p:attrNameLst>
                                      </p:cBhvr>
                                      <p:to>
                                        <p:strVal val="visible"/>
                                      </p:to>
                                    </p:set>
                                    <p:animEffect transition="in" filter="checkerboard(across)">
                                      <p:cBhvr>
                                        <p:cTn id="20" dur="500"/>
                                        <p:tgtEl>
                                          <p:spTgt spid="7373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73731">
                                            <p:txEl>
                                              <p:pRg st="4" end="4"/>
                                            </p:txEl>
                                          </p:spTgt>
                                        </p:tgtEl>
                                        <p:attrNameLst>
                                          <p:attrName>style.visibility</p:attrName>
                                        </p:attrNameLst>
                                      </p:cBhvr>
                                      <p:to>
                                        <p:strVal val="visible"/>
                                      </p:to>
                                    </p:set>
                                    <p:animEffect transition="in" filter="checkerboard(across)">
                                      <p:cBhvr>
                                        <p:cTn id="25" dur="500"/>
                                        <p:tgtEl>
                                          <p:spTgt spid="73731">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73731">
                                            <p:txEl>
                                              <p:pRg st="5" end="5"/>
                                            </p:txEl>
                                          </p:spTgt>
                                        </p:tgtEl>
                                        <p:attrNameLst>
                                          <p:attrName>style.visibility</p:attrName>
                                        </p:attrNameLst>
                                      </p:cBhvr>
                                      <p:to>
                                        <p:strVal val="visible"/>
                                      </p:to>
                                    </p:set>
                                    <p:animEffect transition="in" filter="checkerboard(across)">
                                      <p:cBhvr>
                                        <p:cTn id="28" dur="500"/>
                                        <p:tgtEl>
                                          <p:spTgt spid="73731">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73731">
                                            <p:txEl>
                                              <p:pRg st="6" end="6"/>
                                            </p:txEl>
                                          </p:spTgt>
                                        </p:tgtEl>
                                        <p:attrNameLst>
                                          <p:attrName>style.visibility</p:attrName>
                                        </p:attrNameLst>
                                      </p:cBhvr>
                                      <p:to>
                                        <p:strVal val="visible"/>
                                      </p:to>
                                    </p:set>
                                    <p:animEffect transition="in" filter="checkerboard(across)">
                                      <p:cBhvr>
                                        <p:cTn id="31" dur="500"/>
                                        <p:tgtEl>
                                          <p:spTgt spid="73731">
                                            <p:txEl>
                                              <p:pRg st="6" end="6"/>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73731">
                                            <p:txEl>
                                              <p:pRg st="7" end="7"/>
                                            </p:txEl>
                                          </p:spTgt>
                                        </p:tgtEl>
                                        <p:attrNameLst>
                                          <p:attrName>style.visibility</p:attrName>
                                        </p:attrNameLst>
                                      </p:cBhvr>
                                      <p:to>
                                        <p:strVal val="visible"/>
                                      </p:to>
                                    </p:set>
                                    <p:animEffect transition="in" filter="checkerboard(across)">
                                      <p:cBhvr>
                                        <p:cTn id="34" dur="500"/>
                                        <p:tgtEl>
                                          <p:spTgt spid="73731">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73731">
                                            <p:txEl>
                                              <p:pRg st="8" end="8"/>
                                            </p:txEl>
                                          </p:spTgt>
                                        </p:tgtEl>
                                        <p:attrNameLst>
                                          <p:attrName>style.visibility</p:attrName>
                                        </p:attrNameLst>
                                      </p:cBhvr>
                                      <p:to>
                                        <p:strVal val="visible"/>
                                      </p:to>
                                    </p:set>
                                    <p:animEffect transition="in" filter="checkerboard(across)">
                                      <p:cBhvr>
                                        <p:cTn id="39" dur="500"/>
                                        <p:tgtEl>
                                          <p:spTgt spid="73731">
                                            <p:txEl>
                                              <p:pRg st="8" end="8"/>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73731">
                                            <p:txEl>
                                              <p:pRg st="9" end="9"/>
                                            </p:txEl>
                                          </p:spTgt>
                                        </p:tgtEl>
                                        <p:attrNameLst>
                                          <p:attrName>style.visibility</p:attrName>
                                        </p:attrNameLst>
                                      </p:cBhvr>
                                      <p:to>
                                        <p:strVal val="visible"/>
                                      </p:to>
                                    </p:set>
                                    <p:animEffect transition="in" filter="checkerboard(across)">
                                      <p:cBhvr>
                                        <p:cTn id="42" dur="500"/>
                                        <p:tgtEl>
                                          <p:spTgt spid="73731">
                                            <p:txEl>
                                              <p:pRg st="9" end="9"/>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73731">
                                            <p:txEl>
                                              <p:pRg st="10" end="10"/>
                                            </p:txEl>
                                          </p:spTgt>
                                        </p:tgtEl>
                                        <p:attrNameLst>
                                          <p:attrName>style.visibility</p:attrName>
                                        </p:attrNameLst>
                                      </p:cBhvr>
                                      <p:to>
                                        <p:strVal val="visible"/>
                                      </p:to>
                                    </p:set>
                                    <p:animEffect transition="in" filter="checkerboard(across)">
                                      <p:cBhvr>
                                        <p:cTn id="45" dur="500"/>
                                        <p:tgtEl>
                                          <p:spTgt spid="73731">
                                            <p:txEl>
                                              <p:pRg st="10" end="10"/>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73731">
                                            <p:txEl>
                                              <p:pRg st="11" end="11"/>
                                            </p:txEl>
                                          </p:spTgt>
                                        </p:tgtEl>
                                        <p:attrNameLst>
                                          <p:attrName>style.visibility</p:attrName>
                                        </p:attrNameLst>
                                      </p:cBhvr>
                                      <p:to>
                                        <p:strVal val="visible"/>
                                      </p:to>
                                    </p:set>
                                    <p:animEffect transition="in" filter="checkerboard(across)">
                                      <p:cBhvr>
                                        <p:cTn id="48" dur="500"/>
                                        <p:tgtEl>
                                          <p:spTgt spid="737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250825" y="260350"/>
            <a:ext cx="8713788" cy="6597650"/>
          </a:xfrm>
        </p:spPr>
        <p:txBody>
          <a:bodyPr/>
          <a:lstStyle/>
          <a:p>
            <a:pPr marL="609600" indent="-609600">
              <a:buFont typeface="Wingdings" pitchFamily="2" charset="2"/>
              <a:buAutoNum type="arabicPeriod" startAt="4"/>
            </a:pPr>
            <a:r>
              <a:rPr lang="ru-RU" sz="2400" dirty="0">
                <a:effectLst/>
              </a:rPr>
              <a:t>Предложение с противительным союзом и вводным словом, которое можно переставить.</a:t>
            </a:r>
          </a:p>
          <a:p>
            <a:pPr marL="609600" indent="-609600">
              <a:buFont typeface="Wingdings" pitchFamily="2" charset="2"/>
              <a:buNone/>
            </a:pPr>
            <a:r>
              <a:rPr lang="ru-RU" sz="2400" dirty="0">
                <a:effectLst/>
              </a:rPr>
              <a:t>      </a:t>
            </a:r>
            <a:r>
              <a:rPr lang="ru-RU" sz="1800" dirty="0" smtClean="0">
                <a:effectLst/>
              </a:rPr>
              <a:t>а</a:t>
            </a:r>
            <a:r>
              <a:rPr lang="ru-RU" sz="1800" dirty="0">
                <a:effectLst/>
              </a:rPr>
              <a:t>) Ты не сразу сказал мне о случившемся </a:t>
            </a:r>
            <a:r>
              <a:rPr lang="ru-RU" sz="1800" dirty="0" smtClean="0">
                <a:effectLst/>
              </a:rPr>
              <a:t>следовательно </a:t>
            </a:r>
            <a:r>
              <a:rPr lang="ru-RU" sz="1800" dirty="0">
                <a:effectLst/>
              </a:rPr>
              <a:t>боялся признаться.</a:t>
            </a:r>
          </a:p>
          <a:p>
            <a:pPr marL="609600" indent="-609600">
              <a:buFont typeface="Wingdings" pitchFamily="2" charset="2"/>
              <a:buNone/>
            </a:pPr>
            <a:r>
              <a:rPr lang="ru-RU" sz="1800" dirty="0">
                <a:effectLst/>
              </a:rPr>
              <a:t>      б) Он не мог знать об этом а значит не беспокоился.</a:t>
            </a:r>
          </a:p>
          <a:p>
            <a:pPr marL="609600" indent="-609600">
              <a:buFont typeface="Wingdings" pitchFamily="2" charset="2"/>
              <a:buNone/>
            </a:pPr>
            <a:r>
              <a:rPr lang="ru-RU" sz="1800" dirty="0">
                <a:effectLst/>
              </a:rPr>
              <a:t>      в) Он придёт не один а похоже со всей семьёй.</a:t>
            </a:r>
          </a:p>
          <a:p>
            <a:pPr marL="609600" indent="-609600">
              <a:buFont typeface="Wingdings" pitchFamily="2" charset="2"/>
              <a:buAutoNum type="arabicPeriod" startAt="5"/>
            </a:pPr>
            <a:r>
              <a:rPr lang="ru-RU" sz="1800" dirty="0">
                <a:effectLst/>
              </a:rPr>
              <a:t>Предложение с вводным словом внутри обособленного оборота, выделяющимся запятыми.</a:t>
            </a:r>
          </a:p>
          <a:p>
            <a:pPr marL="609600" indent="-609600">
              <a:buFont typeface="Wingdings" pitchFamily="2" charset="2"/>
              <a:buNone/>
            </a:pPr>
            <a:r>
              <a:rPr lang="ru-RU" sz="1800" dirty="0">
                <a:effectLst/>
              </a:rPr>
              <a:t>      а) Она спешила вероятно думая что опаздывает.</a:t>
            </a:r>
          </a:p>
          <a:p>
            <a:pPr marL="609600" indent="-609600">
              <a:buFont typeface="Wingdings" pitchFamily="2" charset="2"/>
              <a:buNone/>
            </a:pPr>
            <a:r>
              <a:rPr lang="ru-RU" sz="1800" dirty="0">
                <a:effectLst/>
              </a:rPr>
              <a:t>      б) Навстречу мне попался подросток по-видимому никого не замечающий вокруг.</a:t>
            </a:r>
          </a:p>
          <a:p>
            <a:pPr marL="609600" indent="-609600">
              <a:buFont typeface="Wingdings" pitchFamily="2" charset="2"/>
              <a:buNone/>
            </a:pPr>
            <a:r>
              <a:rPr lang="ru-RU" sz="1800" dirty="0">
                <a:effectLst/>
              </a:rPr>
              <a:t>      в) Мальчишка заметив что-то по его мнению необыкновенное помчался изо всех сил.</a:t>
            </a:r>
          </a:p>
          <a:p>
            <a:pPr marL="609600" indent="-609600">
              <a:buFont typeface="Wingdings" pitchFamily="2" charset="2"/>
              <a:buNone/>
            </a:pPr>
            <a:endParaRPr lang="ru-RU" sz="2400" dirty="0">
              <a:effectLst/>
            </a:endParaRPr>
          </a:p>
        </p:txBody>
      </p:sp>
      <p:pic>
        <p:nvPicPr>
          <p:cNvPr id="74756" name="i-main-pic" descr="Картинка 131 из 138"/>
          <p:cNvPicPr>
            <a:picLocks noChangeAspect="1" noChangeArrowheads="1"/>
          </p:cNvPicPr>
          <p:nvPr/>
        </p:nvPicPr>
        <p:blipFill>
          <a:blip r:embed="rId2" cstate="print"/>
          <a:srcRect/>
          <a:stretch>
            <a:fillRect/>
          </a:stretch>
        </p:blipFill>
        <p:spPr bwMode="auto">
          <a:xfrm>
            <a:off x="7308850" y="5373688"/>
            <a:ext cx="1428750" cy="12001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checkerboard(across)">
                                      <p:cBhvr>
                                        <p:cTn id="7" dur="500"/>
                                        <p:tgtEl>
                                          <p:spTgt spid="7475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checkerboard(across)">
                                      <p:cBhvr>
                                        <p:cTn id="10" dur="500"/>
                                        <p:tgtEl>
                                          <p:spTgt spid="7475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Effect transition="in" filter="checkerboard(across)">
                                      <p:cBhvr>
                                        <p:cTn id="13" dur="500"/>
                                        <p:tgtEl>
                                          <p:spTgt spid="74755">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4755">
                                            <p:txEl>
                                              <p:pRg st="3" end="3"/>
                                            </p:txEl>
                                          </p:spTgt>
                                        </p:tgtEl>
                                        <p:attrNameLst>
                                          <p:attrName>style.visibility</p:attrName>
                                        </p:attrNameLst>
                                      </p:cBhvr>
                                      <p:to>
                                        <p:strVal val="visible"/>
                                      </p:to>
                                    </p:set>
                                    <p:animEffect transition="in" filter="checkerboard(across)">
                                      <p:cBhvr>
                                        <p:cTn id="16" dur="500"/>
                                        <p:tgtEl>
                                          <p:spTgt spid="7475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74755">
                                            <p:txEl>
                                              <p:pRg st="4" end="4"/>
                                            </p:txEl>
                                          </p:spTgt>
                                        </p:tgtEl>
                                        <p:attrNameLst>
                                          <p:attrName>style.visibility</p:attrName>
                                        </p:attrNameLst>
                                      </p:cBhvr>
                                      <p:to>
                                        <p:strVal val="visible"/>
                                      </p:to>
                                    </p:set>
                                    <p:animEffect transition="in" filter="checkerboard(across)">
                                      <p:cBhvr>
                                        <p:cTn id="21" dur="500"/>
                                        <p:tgtEl>
                                          <p:spTgt spid="74755">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74755">
                                            <p:txEl>
                                              <p:pRg st="5" end="5"/>
                                            </p:txEl>
                                          </p:spTgt>
                                        </p:tgtEl>
                                        <p:attrNameLst>
                                          <p:attrName>style.visibility</p:attrName>
                                        </p:attrNameLst>
                                      </p:cBhvr>
                                      <p:to>
                                        <p:strVal val="visible"/>
                                      </p:to>
                                    </p:set>
                                    <p:animEffect transition="in" filter="checkerboard(across)">
                                      <p:cBhvr>
                                        <p:cTn id="24" dur="500"/>
                                        <p:tgtEl>
                                          <p:spTgt spid="74755">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animEffect transition="in" filter="checkerboard(across)">
                                      <p:cBhvr>
                                        <p:cTn id="27" dur="500"/>
                                        <p:tgtEl>
                                          <p:spTgt spid="74755">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74755">
                                            <p:txEl>
                                              <p:pRg st="7" end="7"/>
                                            </p:txEl>
                                          </p:spTgt>
                                        </p:tgtEl>
                                        <p:attrNameLst>
                                          <p:attrName>style.visibility</p:attrName>
                                        </p:attrNameLst>
                                      </p:cBhvr>
                                      <p:to>
                                        <p:strVal val="visible"/>
                                      </p:to>
                                    </p:set>
                                    <p:animEffect transition="in" filter="checkerboard(across)">
                                      <p:cBhvr>
                                        <p:cTn id="30" dur="500"/>
                                        <p:tgtEl>
                                          <p:spTgt spid="747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066800" y="260350"/>
            <a:ext cx="7543800" cy="5835650"/>
          </a:xfrm>
        </p:spPr>
        <p:txBody>
          <a:bodyPr/>
          <a:lstStyle/>
          <a:p>
            <a:pPr marL="609600" indent="-609600" algn="ctr">
              <a:buFont typeface="Wingdings" pitchFamily="2" charset="2"/>
              <a:buAutoNum type="arabicPeriod" startAt="2"/>
            </a:pPr>
            <a:r>
              <a:rPr lang="ru-RU" sz="2800" b="1">
                <a:effectLst/>
              </a:rPr>
              <a:t>Словами разных частей речи в особом употреблении</a:t>
            </a:r>
          </a:p>
          <a:p>
            <a:pPr marL="609600" indent="-609600">
              <a:buClr>
                <a:srgbClr val="FF0000"/>
              </a:buClr>
              <a:buFont typeface="Wingdings" pitchFamily="2" charset="2"/>
              <a:buChar char="v"/>
            </a:pPr>
            <a:r>
              <a:rPr lang="ru-RU" sz="2800"/>
              <a:t>Существительные, обычно в сочетании с предлогами: </a:t>
            </a:r>
            <a:r>
              <a:rPr lang="ru-RU" sz="2800" i="1">
                <a:effectLst/>
              </a:rPr>
              <a:t>словом, без сомнения</a:t>
            </a:r>
            <a:r>
              <a:rPr lang="ru-RU" sz="2800"/>
              <a:t>;</a:t>
            </a:r>
          </a:p>
          <a:p>
            <a:pPr marL="609600" indent="-609600">
              <a:buClr>
                <a:srgbClr val="FFFF00"/>
              </a:buClr>
              <a:buFont typeface="Wingdings" pitchFamily="2" charset="2"/>
              <a:buChar char="v"/>
            </a:pPr>
            <a:r>
              <a:rPr lang="ru-RU" sz="2800"/>
              <a:t>прилагательные: </a:t>
            </a:r>
            <a:r>
              <a:rPr lang="ru-RU" sz="2800" i="1">
                <a:effectLst/>
              </a:rPr>
              <a:t>самое главное</a:t>
            </a:r>
            <a:r>
              <a:rPr lang="ru-RU" sz="2800"/>
              <a:t>;</a:t>
            </a:r>
          </a:p>
          <a:p>
            <a:pPr marL="609600" indent="-609600">
              <a:buClr>
                <a:srgbClr val="FF0000"/>
              </a:buClr>
              <a:buFont typeface="Wingdings" pitchFamily="2" charset="2"/>
              <a:buChar char="v"/>
            </a:pPr>
            <a:r>
              <a:rPr lang="ru-RU" sz="2800"/>
              <a:t>наречия: </a:t>
            </a:r>
            <a:r>
              <a:rPr lang="ru-RU" sz="2800" i="1"/>
              <a:t>наконец, </a:t>
            </a:r>
            <a:r>
              <a:rPr lang="ru-RU" sz="2800" i="1">
                <a:effectLst/>
              </a:rPr>
              <a:t>наоборот, напротив;</a:t>
            </a:r>
            <a:endParaRPr lang="ru-RU" sz="2800">
              <a:effectLst/>
            </a:endParaRPr>
          </a:p>
          <a:p>
            <a:pPr marL="609600" indent="-609600">
              <a:buClr>
                <a:srgbClr val="FFFF00"/>
              </a:buClr>
              <a:buFont typeface="Wingdings" pitchFamily="2" charset="2"/>
              <a:buChar char="v"/>
            </a:pPr>
            <a:r>
              <a:rPr lang="ru-RU" sz="2800">
                <a:effectLst/>
              </a:rPr>
              <a:t>глагол в спрягаемой форме: </a:t>
            </a:r>
            <a:r>
              <a:rPr lang="ru-RU" sz="2800" i="1">
                <a:effectLst/>
              </a:rPr>
              <a:t>признаюсь;</a:t>
            </a:r>
            <a:endParaRPr lang="ru-RU" sz="2800">
              <a:effectLst/>
            </a:endParaRPr>
          </a:p>
          <a:p>
            <a:pPr marL="609600" indent="-609600">
              <a:buClr>
                <a:srgbClr val="FF0000"/>
              </a:buClr>
              <a:buFont typeface="Wingdings" pitchFamily="2" charset="2"/>
              <a:buChar char="v"/>
            </a:pPr>
            <a:r>
              <a:rPr lang="ru-RU" sz="2800">
                <a:effectLst/>
              </a:rPr>
              <a:t>глагол в форме инфинитива: </a:t>
            </a:r>
            <a:r>
              <a:rPr lang="ru-RU" sz="2800" i="1">
                <a:effectLst/>
              </a:rPr>
              <a:t>признаться;</a:t>
            </a:r>
            <a:endParaRPr lang="ru-RU" sz="2800">
              <a:effectLst/>
            </a:endParaRPr>
          </a:p>
          <a:p>
            <a:pPr marL="609600" indent="-609600">
              <a:buClr>
                <a:srgbClr val="FFFF00"/>
              </a:buClr>
              <a:buFont typeface="Wingdings" pitchFamily="2" charset="2"/>
              <a:buChar char="v"/>
            </a:pPr>
            <a:r>
              <a:rPr lang="ru-RU" sz="2800">
                <a:effectLst/>
              </a:rPr>
              <a:t>в форме деепричастного оборота: </a:t>
            </a:r>
            <a:r>
              <a:rPr lang="ru-RU" sz="2800" i="1">
                <a:effectLst/>
              </a:rPr>
              <a:t>по правде говоря, мягко выражаясь.</a:t>
            </a:r>
          </a:p>
          <a:p>
            <a:pPr marL="609600" indent="-609600">
              <a:buFont typeface="Wingdings" pitchFamily="2" charset="2"/>
              <a:buChar char="v"/>
            </a:pPr>
            <a:endParaRPr lang="ru-RU" sz="2800" i="1">
              <a:effectLst/>
            </a:endParaRPr>
          </a:p>
          <a:p>
            <a:pPr marL="609600" indent="-609600">
              <a:buFont typeface="Wingdings" pitchFamily="2" charset="2"/>
              <a:buAutoNum type="arabicPeriod" startAt="2"/>
            </a:pPr>
            <a:endParaRPr lang="ru-RU" sz="2800">
              <a:effectLst/>
            </a:endParaRPr>
          </a:p>
        </p:txBody>
      </p:sp>
      <p:pic>
        <p:nvPicPr>
          <p:cNvPr id="17412" name="i-main-pic" descr="Картинка 43 из 137">
            <a:hlinkClick r:id="rId2"/>
          </p:cNvPr>
          <p:cNvPicPr>
            <a:picLocks noChangeAspect="1" noChangeArrowheads="1"/>
          </p:cNvPicPr>
          <p:nvPr/>
        </p:nvPicPr>
        <p:blipFill>
          <a:blip r:embed="rId3" cstate="print"/>
          <a:srcRect/>
          <a:stretch>
            <a:fillRect/>
          </a:stretch>
        </p:blipFill>
        <p:spPr bwMode="auto">
          <a:xfrm>
            <a:off x="7956550" y="5805488"/>
            <a:ext cx="1008063" cy="9080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7411">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1" dur="500"/>
                                        <p:tgtEl>
                                          <p:spTgt spid="174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6" dur="500"/>
                                        <p:tgtEl>
                                          <p:spTgt spid="174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1" dur="500"/>
                                        <p:tgtEl>
                                          <p:spTgt spid="1741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6" dur="500"/>
                                        <p:tgtEl>
                                          <p:spTgt spid="1741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31" dur="500"/>
                                        <p:tgtEl>
                                          <p:spTgt spid="17411">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36"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ru-RU" sz="3200">
                <a:effectLst/>
              </a:rPr>
              <a:t>Ключ к тесту</a:t>
            </a:r>
          </a:p>
        </p:txBody>
      </p:sp>
      <p:graphicFrame>
        <p:nvGraphicFramePr>
          <p:cNvPr id="75868" name="Group 92"/>
          <p:cNvGraphicFramePr>
            <a:graphicFrameLocks noGrp="1"/>
          </p:cNvGraphicFramePr>
          <p:nvPr>
            <p:ph idx="1"/>
          </p:nvPr>
        </p:nvGraphicFramePr>
        <p:xfrm>
          <a:off x="1042988" y="1981200"/>
          <a:ext cx="7567612" cy="4114800"/>
        </p:xfrm>
        <a:graphic>
          <a:graphicData uri="http://schemas.openxmlformats.org/drawingml/2006/table">
            <a:tbl>
              <a:tblPr/>
              <a:tblGrid>
                <a:gridCol w="1531937"/>
                <a:gridCol w="1509713"/>
                <a:gridCol w="1508125"/>
                <a:gridCol w="1509712"/>
                <a:gridCol w="1508125"/>
              </a:tblGrid>
              <a:tr h="2057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bg1"/>
                          </a:solidFill>
                          <a:effectLst/>
                          <a:latin typeface="Tahoma" pitchFamily="34" charset="0"/>
                        </a:rPr>
                        <a:t>1</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bg1"/>
                          </a:solidFill>
                          <a:effectLst/>
                          <a:latin typeface="Tahoma" pitchFamily="34" charset="0"/>
                        </a:rPr>
                        <a:t>2</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bg1"/>
                          </a:solidFill>
                          <a:effectLst/>
                          <a:latin typeface="Tahoma" pitchFamily="34" charset="0"/>
                        </a:rPr>
                        <a:t>3</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bg1"/>
                          </a:solidFill>
                          <a:effectLst/>
                          <a:latin typeface="Tahoma" pitchFamily="34" charset="0"/>
                        </a:rPr>
                        <a:t>4</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bg1"/>
                          </a:solidFill>
                          <a:effectLst/>
                          <a:latin typeface="Tahoma" pitchFamily="34" charset="0"/>
                        </a:rPr>
                        <a:t>5</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r>
              <a:tr h="2057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tx1"/>
                          </a:solidFill>
                          <a:effectLst/>
                          <a:latin typeface="Tahoma" pitchFamily="34" charset="0"/>
                        </a:rPr>
                        <a:t>а</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2"/>
                        </a:gs>
                        <a:gs pos="100000">
                          <a:schemeClr val="accent2">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tx1"/>
                          </a:solidFill>
                          <a:effectLst/>
                          <a:latin typeface="Tahoma" pitchFamily="34" charset="0"/>
                        </a:rPr>
                        <a:t>б</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2"/>
                        </a:gs>
                        <a:gs pos="100000">
                          <a:schemeClr val="accent2">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tx1"/>
                          </a:solidFill>
                          <a:effectLst/>
                          <a:latin typeface="Tahoma" pitchFamily="34" charset="0"/>
                        </a:rPr>
                        <a:t>в</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2"/>
                        </a:gs>
                        <a:gs pos="100000">
                          <a:schemeClr val="accent2">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tx1"/>
                          </a:solidFill>
                          <a:effectLst/>
                          <a:latin typeface="Tahoma" pitchFamily="34" charset="0"/>
                        </a:rPr>
                        <a:t>в</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2"/>
                        </a:gs>
                        <a:gs pos="100000">
                          <a:schemeClr val="accent2">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36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3600" b="1" i="0" u="none" strike="noStrike" cap="none" normalizeH="0" baseline="0" smtClean="0">
                          <a:ln>
                            <a:noFill/>
                          </a:ln>
                          <a:solidFill>
                            <a:schemeClr val="tx1"/>
                          </a:solidFill>
                          <a:effectLst/>
                          <a:latin typeface="Tahoma" pitchFamily="34" charset="0"/>
                        </a:rPr>
                        <a:t>в</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2"/>
                        </a:gs>
                        <a:gs pos="100000">
                          <a:schemeClr val="accent2">
                            <a:gamma/>
                            <a:shade val="46275"/>
                            <a:invGamma/>
                          </a:schemeClr>
                        </a:gs>
                      </a:gsLst>
                      <a:lin ang="5400000" scaled="1"/>
                    </a:gradFill>
                  </a:tcPr>
                </a:tc>
              </a:tr>
            </a:tbl>
          </a:graphicData>
        </a:graphic>
      </p:graphicFrame>
      <p:pic>
        <p:nvPicPr>
          <p:cNvPr id="75870" name="Рисунок 496" descr="http://woweb.ucoz.ru/flist/gif/501/36.gif"/>
          <p:cNvPicPr>
            <a:picLocks noChangeAspect="1" noChangeArrowheads="1"/>
          </p:cNvPicPr>
          <p:nvPr/>
        </p:nvPicPr>
        <p:blipFill>
          <a:blip r:embed="rId2" cstate="print"/>
          <a:srcRect/>
          <a:stretch>
            <a:fillRect/>
          </a:stretch>
        </p:blipFill>
        <p:spPr bwMode="auto">
          <a:xfrm>
            <a:off x="1763713" y="188913"/>
            <a:ext cx="1295400" cy="15843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5868"/>
                                        </p:tgtEl>
                                        <p:attrNameLst>
                                          <p:attrName>style.visibility</p:attrName>
                                        </p:attrNameLst>
                                      </p:cBhvr>
                                      <p:to>
                                        <p:strVal val="visible"/>
                                      </p:to>
                                    </p:set>
                                    <p:anim calcmode="lin" valueType="num">
                                      <p:cBhvr additive="base">
                                        <p:cTn id="7" dur="500" fill="hold"/>
                                        <p:tgtEl>
                                          <p:spTgt spid="75868"/>
                                        </p:tgtEl>
                                        <p:attrNameLst>
                                          <p:attrName>ppt_x</p:attrName>
                                        </p:attrNameLst>
                                      </p:cBhvr>
                                      <p:tavLst>
                                        <p:tav tm="0">
                                          <p:val>
                                            <p:strVal val="#ppt_x"/>
                                          </p:val>
                                        </p:tav>
                                        <p:tav tm="100000">
                                          <p:val>
                                            <p:strVal val="#ppt_x"/>
                                          </p:val>
                                        </p:tav>
                                      </p:tavLst>
                                    </p:anim>
                                    <p:anim calcmode="lin" valueType="num">
                                      <p:cBhvr additive="base">
                                        <p:cTn id="8" dur="500" fill="hold"/>
                                        <p:tgtEl>
                                          <p:spTgt spid="758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066800" y="0"/>
            <a:ext cx="7543800" cy="620713"/>
          </a:xfrm>
        </p:spPr>
        <p:txBody>
          <a:bodyPr/>
          <a:lstStyle/>
          <a:p>
            <a:pPr algn="ctr"/>
            <a:r>
              <a:rPr lang="ru-RU" sz="3200">
                <a:effectLst/>
              </a:rPr>
              <a:t>Блиц-опрос</a:t>
            </a:r>
          </a:p>
        </p:txBody>
      </p:sp>
      <p:sp>
        <p:nvSpPr>
          <p:cNvPr id="77827" name="Rectangle 3"/>
          <p:cNvSpPr>
            <a:spLocks noGrp="1" noChangeArrowheads="1"/>
          </p:cNvSpPr>
          <p:nvPr>
            <p:ph type="body" idx="1"/>
          </p:nvPr>
        </p:nvSpPr>
        <p:spPr>
          <a:xfrm>
            <a:off x="0" y="1556965"/>
            <a:ext cx="9144000" cy="5832475"/>
          </a:xfrm>
        </p:spPr>
        <p:txBody>
          <a:bodyPr/>
          <a:lstStyle/>
          <a:p>
            <a:pPr marL="609600" indent="-609600">
              <a:buFont typeface="Wingdings" pitchFamily="2" charset="2"/>
              <a:buAutoNum type="arabicPeriod"/>
            </a:pPr>
            <a:r>
              <a:rPr lang="ru-RU" sz="1600" dirty="0">
                <a:effectLst/>
              </a:rPr>
              <a:t>В предложении </a:t>
            </a:r>
            <a:r>
              <a:rPr lang="ru-RU" sz="1600" b="1" dirty="0">
                <a:solidFill>
                  <a:srgbClr val="FFFF00"/>
                </a:solidFill>
                <a:effectLst/>
              </a:rPr>
              <a:t>Трудно привыкнуть к несчастью</a:t>
            </a:r>
            <a:r>
              <a:rPr lang="ru-RU" sz="1600" dirty="0">
                <a:effectLst/>
              </a:rPr>
              <a:t>:</a:t>
            </a:r>
          </a:p>
          <a:p>
            <a:pPr marL="609600" indent="-609600">
              <a:buFont typeface="Wingdings" pitchFamily="2" charset="2"/>
              <a:buNone/>
            </a:pPr>
            <a:r>
              <a:rPr lang="ru-RU" sz="1600" dirty="0">
                <a:effectLst/>
              </a:rPr>
              <a:t>а)    есть вводное слово </a:t>
            </a:r>
            <a:r>
              <a:rPr lang="ru-RU" sz="1600" b="1" dirty="0">
                <a:solidFill>
                  <a:srgbClr val="FF0000"/>
                </a:solidFill>
                <a:effectLst/>
              </a:rPr>
              <a:t>к несчастью</a:t>
            </a:r>
            <a:r>
              <a:rPr lang="ru-RU" sz="1600" dirty="0">
                <a:effectLst/>
              </a:rPr>
              <a:t>, так как к нему нельзя задать вопрос;</a:t>
            </a:r>
          </a:p>
          <a:p>
            <a:pPr marL="609600" indent="-609600">
              <a:buFont typeface="Wingdings" pitchFamily="2" charset="2"/>
              <a:buNone/>
            </a:pPr>
            <a:r>
              <a:rPr lang="ru-RU" sz="1600" dirty="0">
                <a:effectLst/>
              </a:rPr>
              <a:t>б)    нет вводного слово, так как можно задать вопрос </a:t>
            </a:r>
            <a:r>
              <a:rPr lang="ru-RU" sz="1600" b="1" dirty="0">
                <a:solidFill>
                  <a:srgbClr val="FF0000"/>
                </a:solidFill>
                <a:effectLst/>
              </a:rPr>
              <a:t>к чему?</a:t>
            </a:r>
            <a:r>
              <a:rPr lang="ru-RU" sz="1600" dirty="0">
                <a:solidFill>
                  <a:srgbClr val="FF0000"/>
                </a:solidFill>
                <a:effectLst/>
              </a:rPr>
              <a:t> – </a:t>
            </a:r>
            <a:r>
              <a:rPr lang="ru-RU" sz="1600" b="1" dirty="0">
                <a:solidFill>
                  <a:srgbClr val="FF0000"/>
                </a:solidFill>
                <a:effectLst/>
              </a:rPr>
              <a:t>к несчастью</a:t>
            </a:r>
            <a:r>
              <a:rPr lang="ru-RU" sz="1600" dirty="0">
                <a:effectLst/>
              </a:rPr>
              <a:t>. </a:t>
            </a:r>
          </a:p>
          <a:p>
            <a:pPr marL="609600" indent="-609600">
              <a:buFont typeface="Wingdings" pitchFamily="2" charset="2"/>
              <a:buAutoNum type="arabicPeriod" startAt="2"/>
            </a:pPr>
            <a:r>
              <a:rPr lang="ru-RU" sz="1600" dirty="0">
                <a:effectLst/>
              </a:rPr>
              <a:t>В предложении </a:t>
            </a:r>
            <a:r>
              <a:rPr lang="ru-RU" sz="1600" b="1" dirty="0">
                <a:solidFill>
                  <a:srgbClr val="FFFF00"/>
                </a:solidFill>
                <a:effectLst/>
              </a:rPr>
              <a:t>Девушка однако очень устала</a:t>
            </a:r>
            <a:r>
              <a:rPr lang="ru-RU" sz="1600" dirty="0">
                <a:effectLst/>
              </a:rPr>
              <a:t>:</a:t>
            </a:r>
          </a:p>
          <a:p>
            <a:pPr marL="609600" indent="-609600">
              <a:buFont typeface="Wingdings" pitchFamily="2" charset="2"/>
              <a:buNone/>
            </a:pPr>
            <a:r>
              <a:rPr lang="ru-RU" sz="1600" dirty="0">
                <a:effectLst/>
              </a:rPr>
              <a:t>а)    слово </a:t>
            </a:r>
            <a:r>
              <a:rPr lang="ru-RU" sz="1600" b="1" dirty="0">
                <a:solidFill>
                  <a:srgbClr val="FF0000"/>
                </a:solidFill>
                <a:effectLst/>
              </a:rPr>
              <a:t>однако</a:t>
            </a:r>
            <a:r>
              <a:rPr lang="ru-RU" sz="1600" dirty="0">
                <a:effectLst/>
              </a:rPr>
              <a:t> является вводным и выделяется запятыми, так как стоит в середине предложения;</a:t>
            </a:r>
          </a:p>
          <a:p>
            <a:pPr marL="609600" indent="-609600">
              <a:buFont typeface="Wingdings" pitchFamily="2" charset="2"/>
              <a:buNone/>
            </a:pPr>
            <a:r>
              <a:rPr lang="ru-RU" sz="1600" dirty="0">
                <a:effectLst/>
              </a:rPr>
              <a:t>б)    слово </a:t>
            </a:r>
            <a:r>
              <a:rPr lang="ru-RU" sz="1600" b="1" dirty="0">
                <a:solidFill>
                  <a:srgbClr val="FF0000"/>
                </a:solidFill>
                <a:effectLst/>
              </a:rPr>
              <a:t>однако</a:t>
            </a:r>
            <a:r>
              <a:rPr lang="ru-RU" sz="1600" dirty="0">
                <a:effectLst/>
              </a:rPr>
              <a:t> не является вводным, так как стоит в начале предложения.</a:t>
            </a:r>
          </a:p>
          <a:p>
            <a:pPr marL="609600" indent="-609600">
              <a:buFont typeface="Wingdings" pitchFamily="2" charset="2"/>
              <a:buAutoNum type="arabicPeriod" startAt="3"/>
            </a:pPr>
            <a:r>
              <a:rPr lang="ru-RU" sz="1600" dirty="0">
                <a:effectLst/>
              </a:rPr>
              <a:t>В предложении </a:t>
            </a:r>
            <a:r>
              <a:rPr lang="ru-RU" sz="1600" b="1" dirty="0">
                <a:solidFill>
                  <a:srgbClr val="FFFF00"/>
                </a:solidFill>
                <a:effectLst/>
              </a:rPr>
              <a:t>Он приедет не один а вероятно с друзьями</a:t>
            </a:r>
            <a:r>
              <a:rPr lang="ru-RU" sz="1600" dirty="0">
                <a:effectLst/>
              </a:rPr>
              <a:t>:</a:t>
            </a:r>
          </a:p>
          <a:p>
            <a:pPr marL="609600" indent="-609600">
              <a:buFont typeface="Wingdings" pitchFamily="2" charset="2"/>
              <a:buNone/>
            </a:pPr>
            <a:r>
              <a:rPr lang="ru-RU" sz="1600" dirty="0">
                <a:effectLst/>
              </a:rPr>
              <a:t>а)     после союза</a:t>
            </a:r>
            <a:r>
              <a:rPr lang="ru-RU" sz="1600" b="1" dirty="0">
                <a:effectLst/>
              </a:rPr>
              <a:t> </a:t>
            </a:r>
            <a:r>
              <a:rPr lang="ru-RU" sz="1600" b="1" dirty="0">
                <a:solidFill>
                  <a:srgbClr val="FF0000"/>
                </a:solidFill>
                <a:effectLst/>
              </a:rPr>
              <a:t>а</a:t>
            </a:r>
            <a:r>
              <a:rPr lang="ru-RU" sz="1600" dirty="0">
                <a:effectLst/>
              </a:rPr>
              <a:t> перед словом</a:t>
            </a:r>
            <a:r>
              <a:rPr lang="ru-RU" sz="1600" b="1" dirty="0">
                <a:effectLst/>
              </a:rPr>
              <a:t> </a:t>
            </a:r>
            <a:r>
              <a:rPr lang="ru-RU" sz="1600" b="1" dirty="0">
                <a:solidFill>
                  <a:srgbClr val="FF0000"/>
                </a:solidFill>
                <a:effectLst/>
              </a:rPr>
              <a:t>вероятно</a:t>
            </a:r>
            <a:r>
              <a:rPr lang="ru-RU" sz="1600" dirty="0">
                <a:effectLst/>
              </a:rPr>
              <a:t> нужно ставить запятую, так как вводное слово можно перенести в любое место предложения;</a:t>
            </a:r>
          </a:p>
          <a:p>
            <a:pPr marL="609600" indent="-609600">
              <a:buFont typeface="Wingdings" pitchFamily="2" charset="2"/>
              <a:buNone/>
            </a:pPr>
            <a:r>
              <a:rPr lang="ru-RU" sz="1600" dirty="0">
                <a:effectLst/>
              </a:rPr>
              <a:t>б)    после союза</a:t>
            </a:r>
            <a:r>
              <a:rPr lang="ru-RU" sz="1600" b="1" dirty="0">
                <a:effectLst/>
              </a:rPr>
              <a:t> </a:t>
            </a:r>
            <a:r>
              <a:rPr lang="ru-RU" sz="1600" b="1" dirty="0">
                <a:solidFill>
                  <a:srgbClr val="FF0000"/>
                </a:solidFill>
                <a:effectLst/>
              </a:rPr>
              <a:t>а</a:t>
            </a:r>
            <a:r>
              <a:rPr lang="ru-RU" sz="1600" dirty="0">
                <a:effectLst/>
              </a:rPr>
              <a:t> перед словом</a:t>
            </a:r>
            <a:r>
              <a:rPr lang="ru-RU" sz="1600" b="1" dirty="0">
                <a:effectLst/>
              </a:rPr>
              <a:t> </a:t>
            </a:r>
            <a:r>
              <a:rPr lang="ru-RU" sz="1600" b="1" dirty="0">
                <a:solidFill>
                  <a:srgbClr val="FF0000"/>
                </a:solidFill>
                <a:effectLst/>
              </a:rPr>
              <a:t>вероятно</a:t>
            </a:r>
            <a:r>
              <a:rPr lang="ru-RU" sz="1600" dirty="0">
                <a:effectLst/>
              </a:rPr>
              <a:t> не нужно ставить запятую, так как вводное слово нельзя перенести в другое место предложения.</a:t>
            </a:r>
          </a:p>
        </p:txBody>
      </p:sp>
      <p:pic>
        <p:nvPicPr>
          <p:cNvPr id="77828" name="i-main-pic" descr="Картинка 32 из 33">
            <a:hlinkClick r:id="rId2"/>
          </p:cNvPr>
          <p:cNvPicPr>
            <a:picLocks noChangeAspect="1" noChangeArrowheads="1"/>
          </p:cNvPicPr>
          <p:nvPr/>
        </p:nvPicPr>
        <p:blipFill>
          <a:blip r:embed="rId3" cstate="print"/>
          <a:srcRect/>
          <a:stretch>
            <a:fillRect/>
          </a:stretch>
        </p:blipFill>
        <p:spPr bwMode="auto">
          <a:xfrm>
            <a:off x="8101013" y="0"/>
            <a:ext cx="862012" cy="134143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77826"/>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nodeType="clickEffect">
                                  <p:stCondLst>
                                    <p:cond delay="0"/>
                                  </p:stCondLst>
                                  <p:childTnLst>
                                    <p:set>
                                      <p:cBhvr>
                                        <p:cTn id="10" dur="1" fill="hold">
                                          <p:stCondLst>
                                            <p:cond delay="0"/>
                                          </p:stCondLst>
                                        </p:cTn>
                                        <p:tgtEl>
                                          <p:spTgt spid="77827">
                                            <p:txEl>
                                              <p:pRg st="0" end="0"/>
                                            </p:txEl>
                                          </p:spTgt>
                                        </p:tgtEl>
                                        <p:attrNameLst>
                                          <p:attrName>style.visibility</p:attrName>
                                        </p:attrNameLst>
                                      </p:cBhvr>
                                      <p:to>
                                        <p:strVal val="visible"/>
                                      </p:to>
                                    </p:set>
                                    <p:animEffect transition="in" filter="strips(downLeft)">
                                      <p:cBhvr>
                                        <p:cTn id="11" dur="500"/>
                                        <p:tgtEl>
                                          <p:spTgt spid="77827">
                                            <p:txEl>
                                              <p:pRg st="0" end="0"/>
                                            </p:txEl>
                                          </p:spTgt>
                                        </p:tgtEl>
                                      </p:cBhvr>
                                    </p:animEffect>
                                  </p:childTnLst>
                                </p:cTn>
                              </p:par>
                              <p:par>
                                <p:cTn id="12" presetID="18" presetClass="entr" presetSubtype="12" fill="hold" nodeType="withEffect">
                                  <p:stCondLst>
                                    <p:cond delay="0"/>
                                  </p:stCondLst>
                                  <p:childTnLst>
                                    <p:set>
                                      <p:cBhvr>
                                        <p:cTn id="13" dur="1" fill="hold">
                                          <p:stCondLst>
                                            <p:cond delay="0"/>
                                          </p:stCondLst>
                                        </p:cTn>
                                        <p:tgtEl>
                                          <p:spTgt spid="77827">
                                            <p:txEl>
                                              <p:pRg st="1" end="1"/>
                                            </p:txEl>
                                          </p:spTgt>
                                        </p:tgtEl>
                                        <p:attrNameLst>
                                          <p:attrName>style.visibility</p:attrName>
                                        </p:attrNameLst>
                                      </p:cBhvr>
                                      <p:to>
                                        <p:strVal val="visible"/>
                                      </p:to>
                                    </p:set>
                                    <p:animEffect transition="in" filter="strips(downLeft)">
                                      <p:cBhvr>
                                        <p:cTn id="14" dur="500"/>
                                        <p:tgtEl>
                                          <p:spTgt spid="77827">
                                            <p:txEl>
                                              <p:pRg st="1" end="1"/>
                                            </p:txEl>
                                          </p:spTgt>
                                        </p:tgtEl>
                                      </p:cBhvr>
                                    </p:animEffect>
                                  </p:childTnLst>
                                </p:cTn>
                              </p:par>
                              <p:par>
                                <p:cTn id="15" presetID="18" presetClass="entr" presetSubtype="12" fill="hold" nodeType="with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strips(downLeft)">
                                      <p:cBhvr>
                                        <p:cTn id="17" dur="500"/>
                                        <p:tgtEl>
                                          <p:spTgt spid="77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strips(downLeft)">
                                      <p:cBhvr>
                                        <p:cTn id="22" dur="500"/>
                                        <p:tgtEl>
                                          <p:spTgt spid="77827">
                                            <p:txEl>
                                              <p:pRg st="3" end="3"/>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Effect transition="in" filter="strips(downLeft)">
                                      <p:cBhvr>
                                        <p:cTn id="25" dur="500"/>
                                        <p:tgtEl>
                                          <p:spTgt spid="77827">
                                            <p:txEl>
                                              <p:pRg st="4" end="4"/>
                                            </p:txEl>
                                          </p:spTgt>
                                        </p:tgtEl>
                                      </p:cBhvr>
                                    </p:animEffect>
                                  </p:childTnLst>
                                </p:cTn>
                              </p:par>
                              <p:par>
                                <p:cTn id="26" presetID="18" presetClass="entr" presetSubtype="12" fill="hold" nodeType="withEffect">
                                  <p:stCondLst>
                                    <p:cond delay="0"/>
                                  </p:stCondLst>
                                  <p:childTnLst>
                                    <p:set>
                                      <p:cBhvr>
                                        <p:cTn id="27" dur="1" fill="hold">
                                          <p:stCondLst>
                                            <p:cond delay="0"/>
                                          </p:stCondLst>
                                        </p:cTn>
                                        <p:tgtEl>
                                          <p:spTgt spid="77827">
                                            <p:txEl>
                                              <p:pRg st="5" end="5"/>
                                            </p:txEl>
                                          </p:spTgt>
                                        </p:tgtEl>
                                        <p:attrNameLst>
                                          <p:attrName>style.visibility</p:attrName>
                                        </p:attrNameLst>
                                      </p:cBhvr>
                                      <p:to>
                                        <p:strVal val="visible"/>
                                      </p:to>
                                    </p:set>
                                    <p:animEffect transition="in" filter="strips(downLeft)">
                                      <p:cBhvr>
                                        <p:cTn id="28" dur="500"/>
                                        <p:tgtEl>
                                          <p:spTgt spid="7782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77827">
                                            <p:txEl>
                                              <p:pRg st="6" end="6"/>
                                            </p:txEl>
                                          </p:spTgt>
                                        </p:tgtEl>
                                        <p:attrNameLst>
                                          <p:attrName>style.visibility</p:attrName>
                                        </p:attrNameLst>
                                      </p:cBhvr>
                                      <p:to>
                                        <p:strVal val="visible"/>
                                      </p:to>
                                    </p:set>
                                    <p:animEffect transition="in" filter="strips(downLeft)">
                                      <p:cBhvr>
                                        <p:cTn id="33" dur="500"/>
                                        <p:tgtEl>
                                          <p:spTgt spid="77827">
                                            <p:txEl>
                                              <p:pRg st="6" end="6"/>
                                            </p:txEl>
                                          </p:spTgt>
                                        </p:tgtEl>
                                      </p:cBhvr>
                                    </p:animEffect>
                                  </p:childTnLst>
                                </p:cTn>
                              </p:par>
                              <p:par>
                                <p:cTn id="34" presetID="18" presetClass="entr" presetSubtype="12" fill="hold" nodeType="withEffect">
                                  <p:stCondLst>
                                    <p:cond delay="0"/>
                                  </p:stCondLst>
                                  <p:childTnLst>
                                    <p:set>
                                      <p:cBhvr>
                                        <p:cTn id="35" dur="1" fill="hold">
                                          <p:stCondLst>
                                            <p:cond delay="0"/>
                                          </p:stCondLst>
                                        </p:cTn>
                                        <p:tgtEl>
                                          <p:spTgt spid="77827">
                                            <p:txEl>
                                              <p:pRg st="7" end="7"/>
                                            </p:txEl>
                                          </p:spTgt>
                                        </p:tgtEl>
                                        <p:attrNameLst>
                                          <p:attrName>style.visibility</p:attrName>
                                        </p:attrNameLst>
                                      </p:cBhvr>
                                      <p:to>
                                        <p:strVal val="visible"/>
                                      </p:to>
                                    </p:set>
                                    <p:animEffect transition="in" filter="strips(downLeft)">
                                      <p:cBhvr>
                                        <p:cTn id="36" dur="500"/>
                                        <p:tgtEl>
                                          <p:spTgt spid="77827">
                                            <p:txEl>
                                              <p:pRg st="7" end="7"/>
                                            </p:txEl>
                                          </p:spTgt>
                                        </p:tgtEl>
                                      </p:cBhvr>
                                    </p:animEffect>
                                  </p:childTnLst>
                                </p:cTn>
                              </p:par>
                              <p:par>
                                <p:cTn id="37" presetID="18" presetClass="entr" presetSubtype="12" fill="hold" nodeType="withEffect">
                                  <p:stCondLst>
                                    <p:cond delay="0"/>
                                  </p:stCondLst>
                                  <p:childTnLst>
                                    <p:set>
                                      <p:cBhvr>
                                        <p:cTn id="38" dur="1" fill="hold">
                                          <p:stCondLst>
                                            <p:cond delay="0"/>
                                          </p:stCondLst>
                                        </p:cTn>
                                        <p:tgtEl>
                                          <p:spTgt spid="77827">
                                            <p:txEl>
                                              <p:pRg st="8" end="8"/>
                                            </p:txEl>
                                          </p:spTgt>
                                        </p:tgtEl>
                                        <p:attrNameLst>
                                          <p:attrName>style.visibility</p:attrName>
                                        </p:attrNameLst>
                                      </p:cBhvr>
                                      <p:to>
                                        <p:strVal val="visible"/>
                                      </p:to>
                                    </p:set>
                                    <p:animEffect transition="in" filter="strips(downLeft)">
                                      <p:cBhvr>
                                        <p:cTn id="39" dur="500"/>
                                        <p:tgtEl>
                                          <p:spTgt spid="778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539750" y="260350"/>
            <a:ext cx="8208963" cy="6337300"/>
          </a:xfrm>
        </p:spPr>
        <p:txBody>
          <a:bodyPr/>
          <a:lstStyle/>
          <a:p>
            <a:pPr marL="609600" indent="-609600">
              <a:buFont typeface="Wingdings" pitchFamily="2" charset="2"/>
              <a:buAutoNum type="arabicPeriod" startAt="4"/>
            </a:pPr>
            <a:r>
              <a:rPr lang="ru-RU" sz="2400" dirty="0">
                <a:effectLst/>
              </a:rPr>
              <a:t>В предложении </a:t>
            </a:r>
            <a:r>
              <a:rPr lang="ru-RU" sz="2400" b="1" dirty="0">
                <a:solidFill>
                  <a:srgbClr val="FFFF00"/>
                </a:solidFill>
                <a:effectLst/>
              </a:rPr>
              <a:t>Она обратилась к тебе разумеется рассчитывая на твою помощь</a:t>
            </a:r>
            <a:r>
              <a:rPr lang="ru-RU" sz="2400" dirty="0">
                <a:effectLst/>
              </a:rPr>
              <a:t>:</a:t>
            </a:r>
          </a:p>
          <a:p>
            <a:pPr marL="609600" indent="-609600">
              <a:buFont typeface="Wingdings" pitchFamily="2" charset="2"/>
              <a:buNone/>
            </a:pPr>
            <a:r>
              <a:rPr lang="ru-RU" sz="1800" dirty="0">
                <a:effectLst/>
              </a:rPr>
              <a:t>а)   запятая после вводного слова </a:t>
            </a:r>
            <a:r>
              <a:rPr lang="ru-RU" sz="1800" b="1" dirty="0">
                <a:solidFill>
                  <a:srgbClr val="FF0000"/>
                </a:solidFill>
                <a:effectLst/>
              </a:rPr>
              <a:t>разумеется</a:t>
            </a:r>
            <a:r>
              <a:rPr lang="ru-RU" sz="1800" dirty="0">
                <a:solidFill>
                  <a:srgbClr val="FF0000"/>
                </a:solidFill>
                <a:effectLst/>
              </a:rPr>
              <a:t> </a:t>
            </a:r>
            <a:r>
              <a:rPr lang="ru-RU" sz="1800" dirty="0">
                <a:effectLst/>
              </a:rPr>
              <a:t>не ставится, так как оно стоит в начале обособленного обстоятельства </a:t>
            </a:r>
            <a:r>
              <a:rPr lang="ru-RU" sz="1800" b="1" dirty="0">
                <a:solidFill>
                  <a:srgbClr val="FF0000"/>
                </a:solidFill>
                <a:effectLst/>
              </a:rPr>
              <a:t>рассчитывая на твою помощь</a:t>
            </a:r>
            <a:r>
              <a:rPr lang="ru-RU" sz="1800" dirty="0">
                <a:effectLst/>
              </a:rPr>
              <a:t>;</a:t>
            </a:r>
          </a:p>
          <a:p>
            <a:pPr marL="609600" indent="-609600">
              <a:buFont typeface="Wingdings" pitchFamily="2" charset="2"/>
              <a:buNone/>
            </a:pPr>
            <a:r>
              <a:rPr lang="ru-RU" sz="1800" dirty="0">
                <a:effectLst/>
              </a:rPr>
              <a:t>б)   запятые до и после вводного слова </a:t>
            </a:r>
            <a:r>
              <a:rPr lang="ru-RU" sz="1800" b="1" dirty="0">
                <a:solidFill>
                  <a:srgbClr val="FF0000"/>
                </a:solidFill>
                <a:effectLst/>
              </a:rPr>
              <a:t>разумеется</a:t>
            </a:r>
            <a:r>
              <a:rPr lang="ru-RU" sz="1800" dirty="0">
                <a:solidFill>
                  <a:srgbClr val="FF0000"/>
                </a:solidFill>
                <a:effectLst/>
              </a:rPr>
              <a:t> </a:t>
            </a:r>
            <a:r>
              <a:rPr lang="ru-RU" sz="1800" dirty="0">
                <a:effectLst/>
              </a:rPr>
              <a:t>ставится, так как оно стоит внутри обособленного обстоятельства </a:t>
            </a:r>
            <a:r>
              <a:rPr lang="ru-RU" sz="1800" b="1" dirty="0">
                <a:solidFill>
                  <a:srgbClr val="FF0000"/>
                </a:solidFill>
                <a:effectLst/>
              </a:rPr>
              <a:t>рассчитывая на твою помощь</a:t>
            </a:r>
            <a:r>
              <a:rPr lang="ru-RU" sz="1800" dirty="0">
                <a:effectLst/>
              </a:rPr>
              <a:t>.</a:t>
            </a:r>
          </a:p>
          <a:p>
            <a:pPr marL="609600" indent="-609600">
              <a:buFont typeface="Wingdings" pitchFamily="2" charset="2"/>
              <a:buAutoNum type="arabicPeriod" startAt="5"/>
            </a:pPr>
            <a:r>
              <a:rPr lang="ru-RU" sz="1800" dirty="0">
                <a:effectLst/>
              </a:rPr>
              <a:t>В предложении </a:t>
            </a:r>
            <a:r>
              <a:rPr lang="ru-RU" sz="1800" b="1" dirty="0">
                <a:solidFill>
                  <a:srgbClr val="FFFF00"/>
                </a:solidFill>
                <a:effectLst/>
              </a:rPr>
              <a:t>Он бывало гостил у нас неделями</a:t>
            </a:r>
            <a:r>
              <a:rPr lang="ru-RU" sz="1800" dirty="0">
                <a:effectLst/>
              </a:rPr>
              <a:t>:</a:t>
            </a:r>
          </a:p>
          <a:p>
            <a:pPr marL="609600" indent="-609600">
              <a:buFont typeface="Wingdings" pitchFamily="2" charset="2"/>
              <a:buNone/>
            </a:pPr>
            <a:r>
              <a:rPr lang="ru-RU" sz="1800" dirty="0">
                <a:effectLst/>
              </a:rPr>
              <a:t>а)   частица </a:t>
            </a:r>
            <a:r>
              <a:rPr lang="ru-RU" sz="1800" b="1" dirty="0">
                <a:solidFill>
                  <a:srgbClr val="FF0000"/>
                </a:solidFill>
                <a:effectLst/>
              </a:rPr>
              <a:t>бывало</a:t>
            </a:r>
            <a:r>
              <a:rPr lang="ru-RU" sz="1800" b="1" dirty="0">
                <a:effectLst/>
              </a:rPr>
              <a:t> </a:t>
            </a:r>
            <a:r>
              <a:rPr lang="ru-RU" sz="1800" dirty="0">
                <a:effectLst/>
              </a:rPr>
              <a:t>запятыми не выделяется;</a:t>
            </a:r>
          </a:p>
          <a:p>
            <a:pPr marL="609600" indent="-609600">
              <a:buFont typeface="Wingdings" pitchFamily="2" charset="2"/>
              <a:buNone/>
            </a:pPr>
            <a:r>
              <a:rPr lang="ru-RU" sz="1800" dirty="0">
                <a:effectLst/>
              </a:rPr>
              <a:t>б)   частица </a:t>
            </a:r>
            <a:r>
              <a:rPr lang="ru-RU" sz="1800" b="1" dirty="0">
                <a:solidFill>
                  <a:srgbClr val="FF0000"/>
                </a:solidFill>
                <a:effectLst/>
              </a:rPr>
              <a:t>бывало</a:t>
            </a:r>
            <a:r>
              <a:rPr lang="ru-RU" sz="1800" b="1" dirty="0">
                <a:effectLst/>
              </a:rPr>
              <a:t> </a:t>
            </a:r>
            <a:r>
              <a:rPr lang="ru-RU" sz="1800" dirty="0">
                <a:effectLst/>
              </a:rPr>
              <a:t>запятыми выделяется.</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strips(downLeft)">
                                      <p:cBhvr>
                                        <p:cTn id="7" dur="500"/>
                                        <p:tgtEl>
                                          <p:spTgt spid="78851">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78851">
                                            <p:txEl>
                                              <p:pRg st="1" end="1"/>
                                            </p:txEl>
                                          </p:spTgt>
                                        </p:tgtEl>
                                        <p:attrNameLst>
                                          <p:attrName>style.visibility</p:attrName>
                                        </p:attrNameLst>
                                      </p:cBhvr>
                                      <p:to>
                                        <p:strVal val="visible"/>
                                      </p:to>
                                    </p:set>
                                    <p:animEffect transition="in" filter="strips(downLeft)">
                                      <p:cBhvr>
                                        <p:cTn id="10" dur="500"/>
                                        <p:tgtEl>
                                          <p:spTgt spid="78851">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78851">
                                            <p:txEl>
                                              <p:pRg st="2" end="2"/>
                                            </p:txEl>
                                          </p:spTgt>
                                        </p:tgtEl>
                                        <p:attrNameLst>
                                          <p:attrName>style.visibility</p:attrName>
                                        </p:attrNameLst>
                                      </p:cBhvr>
                                      <p:to>
                                        <p:strVal val="visible"/>
                                      </p:to>
                                    </p:set>
                                    <p:animEffect transition="in" filter="strips(downLeft)">
                                      <p:cBhvr>
                                        <p:cTn id="13" dur="500"/>
                                        <p:tgtEl>
                                          <p:spTgt spid="788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78851">
                                            <p:txEl>
                                              <p:pRg st="3" end="3"/>
                                            </p:txEl>
                                          </p:spTgt>
                                        </p:tgtEl>
                                        <p:attrNameLst>
                                          <p:attrName>style.visibility</p:attrName>
                                        </p:attrNameLst>
                                      </p:cBhvr>
                                      <p:to>
                                        <p:strVal val="visible"/>
                                      </p:to>
                                    </p:set>
                                    <p:animEffect transition="in" filter="strips(downLeft)">
                                      <p:cBhvr>
                                        <p:cTn id="18" dur="500"/>
                                        <p:tgtEl>
                                          <p:spTgt spid="78851">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78851">
                                            <p:txEl>
                                              <p:pRg st="4" end="4"/>
                                            </p:txEl>
                                          </p:spTgt>
                                        </p:tgtEl>
                                        <p:attrNameLst>
                                          <p:attrName>style.visibility</p:attrName>
                                        </p:attrNameLst>
                                      </p:cBhvr>
                                      <p:to>
                                        <p:strVal val="visible"/>
                                      </p:to>
                                    </p:set>
                                    <p:animEffect transition="in" filter="strips(downLeft)">
                                      <p:cBhvr>
                                        <p:cTn id="21" dur="500"/>
                                        <p:tgtEl>
                                          <p:spTgt spid="78851">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78851">
                                            <p:txEl>
                                              <p:pRg st="5" end="5"/>
                                            </p:txEl>
                                          </p:spTgt>
                                        </p:tgtEl>
                                        <p:attrNameLst>
                                          <p:attrName>style.visibility</p:attrName>
                                        </p:attrNameLst>
                                      </p:cBhvr>
                                      <p:to>
                                        <p:strVal val="visible"/>
                                      </p:to>
                                    </p:set>
                                    <p:animEffect transition="in" filter="strips(downLeft)">
                                      <p:cBhvr>
                                        <p:cTn id="24" dur="500"/>
                                        <p:tgtEl>
                                          <p:spTgt spid="78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a:r>
              <a:rPr lang="ru-RU" sz="3200">
                <a:effectLst/>
              </a:rPr>
              <a:t>Ключ к блиц-опросу</a:t>
            </a:r>
          </a:p>
        </p:txBody>
      </p:sp>
      <p:graphicFrame>
        <p:nvGraphicFramePr>
          <p:cNvPr id="79936" name="Group 64"/>
          <p:cNvGraphicFramePr>
            <a:graphicFrameLocks noGrp="1"/>
          </p:cNvGraphicFramePr>
          <p:nvPr>
            <p:ph idx="1"/>
          </p:nvPr>
        </p:nvGraphicFramePr>
        <p:xfrm>
          <a:off x="1066800" y="1981200"/>
          <a:ext cx="7543800" cy="4114800"/>
        </p:xfrm>
        <a:graphic>
          <a:graphicData uri="http://schemas.openxmlformats.org/drawingml/2006/table">
            <a:tbl>
              <a:tblPr/>
              <a:tblGrid>
                <a:gridCol w="1508125"/>
                <a:gridCol w="1509713"/>
                <a:gridCol w="1508125"/>
                <a:gridCol w="1509712"/>
                <a:gridCol w="1508125"/>
              </a:tblGrid>
              <a:tr h="2057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bg1"/>
                          </a:solidFill>
                          <a:effectLst/>
                          <a:latin typeface="Tahoma" pitchFamily="34" charset="0"/>
                        </a:rPr>
                        <a:t>1</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bg1"/>
                          </a:solidFill>
                          <a:effectLst/>
                          <a:latin typeface="Tahoma" pitchFamily="34" charset="0"/>
                        </a:rPr>
                        <a:t>2</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bg1"/>
                          </a:solidFill>
                          <a:effectLst/>
                          <a:latin typeface="Tahoma" pitchFamily="34" charset="0"/>
                        </a:rPr>
                        <a:t>3</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bg1"/>
                          </a:solidFill>
                          <a:effectLst/>
                          <a:latin typeface="Tahoma" pitchFamily="34" charset="0"/>
                        </a:rPr>
                        <a:t>4</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bg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bg1"/>
                          </a:solidFill>
                          <a:effectLst/>
                          <a:latin typeface="Tahoma" pitchFamily="34" charset="0"/>
                        </a:rPr>
                        <a:t>5</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100000">
                          <a:schemeClr val="accent1"/>
                        </a:gs>
                      </a:gsLst>
                      <a:lin ang="5400000" scaled="1"/>
                    </a:gradFill>
                  </a:tcPr>
                </a:tc>
              </a:tr>
              <a:tr h="2057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tx1"/>
                          </a:solidFill>
                          <a:effectLst/>
                          <a:latin typeface="Tahoma" pitchFamily="34" charset="0"/>
                        </a:rPr>
                        <a:t>б</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tx1"/>
                          </a:solidFill>
                          <a:effectLst/>
                          <a:latin typeface="Tahoma" pitchFamily="34" charset="0"/>
                        </a:rPr>
                        <a:t>а</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tx1"/>
                          </a:solidFill>
                          <a:effectLst/>
                          <a:latin typeface="Tahoma" pitchFamily="34" charset="0"/>
                        </a:rPr>
                        <a:t>а</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tx1"/>
                          </a:solidFill>
                          <a:effectLst/>
                          <a:latin typeface="Tahoma" pitchFamily="34" charset="0"/>
                        </a:rPr>
                        <a:t>а</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ru-RU" sz="5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5400" b="1" i="0" u="none" strike="noStrike" cap="none" normalizeH="0" baseline="0" smtClean="0">
                          <a:ln>
                            <a:noFill/>
                          </a:ln>
                          <a:solidFill>
                            <a:schemeClr val="tx1"/>
                          </a:solidFill>
                          <a:effectLst/>
                          <a:latin typeface="Tahoma" pitchFamily="34" charset="0"/>
                        </a:rPr>
                        <a:t>б</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gradFill rotWithShape="1">
                      <a:gsLst>
                        <a:gs pos="0">
                          <a:schemeClr val="accent1">
                            <a:gamma/>
                            <a:shade val="46275"/>
                            <a:invGamma/>
                          </a:schemeClr>
                        </a:gs>
                        <a:gs pos="50000">
                          <a:schemeClr val="accent1"/>
                        </a:gs>
                        <a:gs pos="100000">
                          <a:schemeClr val="accent1">
                            <a:gamma/>
                            <a:shade val="46275"/>
                            <a:invGamma/>
                          </a:schemeClr>
                        </a:gs>
                      </a:gsLst>
                      <a:lin ang="5400000" scaled="1"/>
                    </a:gradFill>
                  </a:tcPr>
                </a:tc>
              </a:tr>
            </a:tbl>
          </a:graphicData>
        </a:graphic>
      </p:graphicFrame>
      <p:pic>
        <p:nvPicPr>
          <p:cNvPr id="79937" name="Рисунок 496" descr="http://woweb.ucoz.ru/flist/gif/501/36.gif"/>
          <p:cNvPicPr>
            <a:picLocks noChangeAspect="1" noChangeArrowheads="1"/>
          </p:cNvPicPr>
          <p:nvPr/>
        </p:nvPicPr>
        <p:blipFill>
          <a:blip r:embed="rId2" cstate="print"/>
          <a:srcRect/>
          <a:stretch>
            <a:fillRect/>
          </a:stretch>
        </p:blipFill>
        <p:spPr bwMode="auto">
          <a:xfrm>
            <a:off x="1331913" y="188913"/>
            <a:ext cx="1295400" cy="15843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79874"/>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79936"/>
                                        </p:tgtEl>
                                        <p:attrNameLst>
                                          <p:attrName>style.visibility</p:attrName>
                                        </p:attrNameLst>
                                      </p:cBhvr>
                                      <p:to>
                                        <p:strVal val="visible"/>
                                      </p:to>
                                    </p:set>
                                    <p:animEffect transition="in" filter="box(in)">
                                      <p:cBhvr>
                                        <p:cTn id="11" dur="500"/>
                                        <p:tgtEl>
                                          <p:spTgt spid="79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23850" y="304800"/>
            <a:ext cx="8569325" cy="1431925"/>
          </a:xfrm>
        </p:spPr>
        <p:txBody>
          <a:bodyPr/>
          <a:lstStyle/>
          <a:p>
            <a:pPr algn="ctr"/>
            <a:r>
              <a:rPr lang="ru-RU" sz="3200" b="0">
                <a:effectLst/>
              </a:rPr>
              <a:t>Задание для тех, кто допустил ошибки. </a:t>
            </a:r>
            <a:br>
              <a:rPr lang="ru-RU" sz="3200" b="0">
                <a:effectLst/>
              </a:rPr>
            </a:br>
            <a:r>
              <a:rPr lang="ru-RU" sz="3200" b="0">
                <a:effectLst/>
              </a:rPr>
              <a:t>Карточка 5. Расставьте знаки препинания</a:t>
            </a:r>
          </a:p>
        </p:txBody>
      </p:sp>
      <p:sp>
        <p:nvSpPr>
          <p:cNvPr id="81923" name="Rectangle 3"/>
          <p:cNvSpPr>
            <a:spLocks noGrp="1" noChangeArrowheads="1"/>
          </p:cNvSpPr>
          <p:nvPr>
            <p:ph type="body" idx="1"/>
          </p:nvPr>
        </p:nvSpPr>
        <p:spPr>
          <a:xfrm>
            <a:off x="395288" y="2276872"/>
            <a:ext cx="8569325" cy="4616450"/>
          </a:xfrm>
        </p:spPr>
        <p:txBody>
          <a:bodyPr/>
          <a:lstStyle/>
          <a:p>
            <a:pPr>
              <a:lnSpc>
                <a:spcPct val="90000"/>
              </a:lnSpc>
            </a:pPr>
            <a:r>
              <a:rPr lang="ru-RU" sz="1800" dirty="0">
                <a:effectLst/>
              </a:rPr>
              <a:t>Его другом я конечно не была.</a:t>
            </a:r>
          </a:p>
          <a:p>
            <a:pPr>
              <a:lnSpc>
                <a:spcPct val="90000"/>
              </a:lnSpc>
            </a:pPr>
            <a:r>
              <a:rPr lang="ru-RU" sz="1800" dirty="0">
                <a:effectLst/>
              </a:rPr>
              <a:t>Но у Гумилёва вообще не было друга.</a:t>
            </a:r>
          </a:p>
          <a:p>
            <a:pPr>
              <a:lnSpc>
                <a:spcPct val="90000"/>
              </a:lnSpc>
            </a:pPr>
            <a:r>
              <a:rPr lang="ru-RU" sz="1800" dirty="0">
                <a:effectLst/>
              </a:rPr>
              <a:t>Это должно быть длилось только мгновение но мне показалось что очень долго.</a:t>
            </a:r>
          </a:p>
          <a:p>
            <a:pPr>
              <a:lnSpc>
                <a:spcPct val="90000"/>
              </a:lnSpc>
            </a:pPr>
            <a:r>
              <a:rPr lang="ru-RU" sz="1800" dirty="0">
                <a:effectLst/>
              </a:rPr>
              <a:t>Мне казалось напротив что я всё время сбиваюсь с шага.</a:t>
            </a:r>
          </a:p>
          <a:p>
            <a:pPr>
              <a:lnSpc>
                <a:spcPct val="90000"/>
              </a:lnSpc>
            </a:pPr>
            <a:r>
              <a:rPr lang="ru-RU" sz="1800" dirty="0">
                <a:effectLst/>
              </a:rPr>
              <a:t>Так однажды он достал с полки Блейка и протянул мне.</a:t>
            </a:r>
          </a:p>
          <a:p>
            <a:pPr>
              <a:lnSpc>
                <a:spcPct val="90000"/>
              </a:lnSpc>
            </a:pPr>
            <a:r>
              <a:rPr lang="ru-RU" sz="1800" dirty="0">
                <a:effectLst/>
              </a:rPr>
              <a:t>И всё-таки я ухитрялся забираться на самую верхушку ели.</a:t>
            </a:r>
          </a:p>
          <a:p>
            <a:pPr>
              <a:lnSpc>
                <a:spcPct val="90000"/>
              </a:lnSpc>
            </a:pPr>
            <a:r>
              <a:rPr lang="ru-RU" sz="1800" dirty="0">
                <a:effectLst/>
              </a:rPr>
              <a:t>Я на вас надеялся однако вы меня подвели.</a:t>
            </a:r>
          </a:p>
          <a:p>
            <a:pPr>
              <a:lnSpc>
                <a:spcPct val="90000"/>
              </a:lnSpc>
            </a:pPr>
            <a:r>
              <a:rPr lang="ru-RU" sz="1800" dirty="0">
                <a:effectLst/>
              </a:rPr>
              <a:t>Ты однако меня обманул.</a:t>
            </a:r>
          </a:p>
        </p:txBody>
      </p:sp>
      <p:pic>
        <p:nvPicPr>
          <p:cNvPr id="81924" name="Picture 4" descr="Картинка 78 из 212">
            <a:hlinkClick r:id="rId2"/>
          </p:cNvPr>
          <p:cNvPicPr>
            <a:picLocks noChangeAspect="1" noChangeArrowheads="1"/>
          </p:cNvPicPr>
          <p:nvPr/>
        </p:nvPicPr>
        <p:blipFill>
          <a:blip r:embed="rId3" r:link="rId4" cstate="print"/>
          <a:srcRect/>
          <a:stretch>
            <a:fillRect/>
          </a:stretch>
        </p:blipFill>
        <p:spPr bwMode="auto">
          <a:xfrm>
            <a:off x="7235825" y="5160963"/>
            <a:ext cx="1619250" cy="1697037"/>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8192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1923">
                                            <p:txEl>
                                              <p:pRg st="0" end="0"/>
                                            </p:txEl>
                                          </p:spTgt>
                                        </p:tgtEl>
                                        <p:attrNameLst>
                                          <p:attrName>style.visibility</p:attrName>
                                        </p:attrNameLst>
                                      </p:cBhvr>
                                      <p:to>
                                        <p:strVal val="visible"/>
                                      </p:to>
                                    </p:set>
                                    <p:anim calcmode="lin" valueType="num">
                                      <p:cBhvr additive="base">
                                        <p:cTn id="11"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1923">
                                            <p:txEl>
                                              <p:pRg st="1" end="1"/>
                                            </p:txEl>
                                          </p:spTgt>
                                        </p:tgtEl>
                                        <p:attrNameLst>
                                          <p:attrName>style.visibility</p:attrName>
                                        </p:attrNameLst>
                                      </p:cBhvr>
                                      <p:to>
                                        <p:strVal val="visible"/>
                                      </p:to>
                                    </p:set>
                                    <p:anim calcmode="lin" valueType="num">
                                      <p:cBhvr additive="base">
                                        <p:cTn id="17"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1923">
                                            <p:txEl>
                                              <p:pRg st="2" end="2"/>
                                            </p:txEl>
                                          </p:spTgt>
                                        </p:tgtEl>
                                        <p:attrNameLst>
                                          <p:attrName>style.visibility</p:attrName>
                                        </p:attrNameLst>
                                      </p:cBhvr>
                                      <p:to>
                                        <p:strVal val="visible"/>
                                      </p:to>
                                    </p:set>
                                    <p:anim calcmode="lin" valueType="num">
                                      <p:cBhvr additive="base">
                                        <p:cTn id="23"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1923">
                                            <p:txEl>
                                              <p:pRg st="3" end="3"/>
                                            </p:txEl>
                                          </p:spTgt>
                                        </p:tgtEl>
                                        <p:attrNameLst>
                                          <p:attrName>style.visibility</p:attrName>
                                        </p:attrNameLst>
                                      </p:cBhvr>
                                      <p:to>
                                        <p:strVal val="visible"/>
                                      </p:to>
                                    </p:set>
                                    <p:anim calcmode="lin" valueType="num">
                                      <p:cBhvr additive="base">
                                        <p:cTn id="29" dur="5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1923">
                                            <p:txEl>
                                              <p:pRg st="4" end="4"/>
                                            </p:txEl>
                                          </p:spTgt>
                                        </p:tgtEl>
                                        <p:attrNameLst>
                                          <p:attrName>style.visibility</p:attrName>
                                        </p:attrNameLst>
                                      </p:cBhvr>
                                      <p:to>
                                        <p:strVal val="visible"/>
                                      </p:to>
                                    </p:set>
                                    <p:anim calcmode="lin" valueType="num">
                                      <p:cBhvr additive="base">
                                        <p:cTn id="35" dur="5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19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1923">
                                            <p:txEl>
                                              <p:pRg st="5" end="5"/>
                                            </p:txEl>
                                          </p:spTgt>
                                        </p:tgtEl>
                                        <p:attrNameLst>
                                          <p:attrName>style.visibility</p:attrName>
                                        </p:attrNameLst>
                                      </p:cBhvr>
                                      <p:to>
                                        <p:strVal val="visible"/>
                                      </p:to>
                                    </p:set>
                                    <p:anim calcmode="lin" valueType="num">
                                      <p:cBhvr additive="base">
                                        <p:cTn id="41" dur="500" fill="hold"/>
                                        <p:tgtEl>
                                          <p:spTgt spid="8192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19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1923">
                                            <p:txEl>
                                              <p:pRg st="6" end="6"/>
                                            </p:txEl>
                                          </p:spTgt>
                                        </p:tgtEl>
                                        <p:attrNameLst>
                                          <p:attrName>style.visibility</p:attrName>
                                        </p:attrNameLst>
                                      </p:cBhvr>
                                      <p:to>
                                        <p:strVal val="visible"/>
                                      </p:to>
                                    </p:set>
                                    <p:anim calcmode="lin" valueType="num">
                                      <p:cBhvr additive="base">
                                        <p:cTn id="47" dur="500" fill="hold"/>
                                        <p:tgtEl>
                                          <p:spTgt spid="8192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19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81923">
                                            <p:txEl>
                                              <p:pRg st="7" end="7"/>
                                            </p:txEl>
                                          </p:spTgt>
                                        </p:tgtEl>
                                        <p:attrNameLst>
                                          <p:attrName>style.visibility</p:attrName>
                                        </p:attrNameLst>
                                      </p:cBhvr>
                                      <p:to>
                                        <p:strVal val="visible"/>
                                      </p:to>
                                    </p:set>
                                    <p:anim calcmode="lin" valueType="num">
                                      <p:cBhvr additive="base">
                                        <p:cTn id="53" dur="500" fill="hold"/>
                                        <p:tgtEl>
                                          <p:spTgt spid="8192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19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395288" y="690141"/>
            <a:ext cx="8215312" cy="5691187"/>
          </a:xfrm>
        </p:spPr>
        <p:txBody>
          <a:bodyPr/>
          <a:lstStyle/>
          <a:p>
            <a:r>
              <a:rPr lang="ru-RU" sz="1800" dirty="0">
                <a:effectLst/>
              </a:rPr>
              <a:t>Ты молчишь а значит ты неправ.</a:t>
            </a:r>
          </a:p>
          <a:p>
            <a:r>
              <a:rPr lang="ru-RU" sz="1800" dirty="0">
                <a:effectLst/>
              </a:rPr>
              <a:t>Ему об этом не говорили а значит он сам догадался.</a:t>
            </a:r>
          </a:p>
          <a:p>
            <a:r>
              <a:rPr lang="ru-RU" sz="1800" dirty="0">
                <a:effectLst/>
              </a:rPr>
              <a:t>Вызван был человек без сомнения имеющий к этому делу непосредственное отношение.</a:t>
            </a:r>
          </a:p>
          <a:p>
            <a:r>
              <a:rPr lang="ru-RU" sz="1800" dirty="0">
                <a:effectLst/>
              </a:rPr>
              <a:t>Вызван был человек имеющий к этому делу без сомнения непосредственное отношение.</a:t>
            </a:r>
          </a:p>
          <a:p>
            <a:r>
              <a:rPr lang="ru-RU" sz="1800" dirty="0">
                <a:effectLst/>
              </a:rPr>
              <a:t>Я мол всё понимаю.</a:t>
            </a:r>
          </a:p>
          <a:p>
            <a:r>
              <a:rPr lang="ru-RU" sz="1800" dirty="0">
                <a:effectLst/>
              </a:rPr>
              <a:t>Напротив есть ещё </a:t>
            </a:r>
            <a:r>
              <a:rPr lang="ru-RU" sz="1800" dirty="0" err="1">
                <a:effectLst/>
              </a:rPr>
              <a:t>палисадничек</a:t>
            </a:r>
            <a:r>
              <a:rPr lang="ru-RU" sz="1800" dirty="0">
                <a:effectLst/>
              </a:rPr>
              <a:t>.</a:t>
            </a:r>
          </a:p>
          <a:p>
            <a:r>
              <a:rPr lang="ru-RU" sz="1800" dirty="0">
                <a:effectLst/>
              </a:rPr>
              <a:t>На столе лежали ручки карандаши и наконец тетради.</a:t>
            </a:r>
          </a:p>
          <a:p>
            <a:r>
              <a:rPr lang="ru-RU" sz="1800" dirty="0">
                <a:effectLst/>
              </a:rPr>
              <a:t>Мы долго шли по лесу и наконец вышли на опушку.</a:t>
            </a:r>
          </a:p>
        </p:txBody>
      </p:sp>
      <p:pic>
        <p:nvPicPr>
          <p:cNvPr id="82948" name="Picture 4" descr="Картинка 78 из 212">
            <a:hlinkClick r:id="rId2"/>
          </p:cNvPr>
          <p:cNvPicPr>
            <a:picLocks noChangeAspect="1" noChangeArrowheads="1"/>
          </p:cNvPicPr>
          <p:nvPr/>
        </p:nvPicPr>
        <p:blipFill>
          <a:blip r:embed="rId3" r:link="rId4" cstate="print"/>
          <a:srcRect/>
          <a:stretch>
            <a:fillRect/>
          </a:stretch>
        </p:blipFill>
        <p:spPr bwMode="auto">
          <a:xfrm>
            <a:off x="7380288" y="5160963"/>
            <a:ext cx="1619250" cy="1697037"/>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2947">
                                            <p:txEl>
                                              <p:pRg st="2" end="2"/>
                                            </p:txEl>
                                          </p:spTgt>
                                        </p:tgtEl>
                                        <p:attrNameLst>
                                          <p:attrName>style.visibility</p:attrName>
                                        </p:attrNameLst>
                                      </p:cBhvr>
                                      <p:to>
                                        <p:strVal val="visible"/>
                                      </p:to>
                                    </p:set>
                                    <p:anim calcmode="lin" valueType="num">
                                      <p:cBhvr additive="base">
                                        <p:cTn id="19" dur="5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9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2947">
                                            <p:txEl>
                                              <p:pRg st="3" end="3"/>
                                            </p:txEl>
                                          </p:spTgt>
                                        </p:tgtEl>
                                        <p:attrNameLst>
                                          <p:attrName>style.visibility</p:attrName>
                                        </p:attrNameLst>
                                      </p:cBhvr>
                                      <p:to>
                                        <p:strVal val="visible"/>
                                      </p:to>
                                    </p:set>
                                    <p:anim calcmode="lin" valueType="num">
                                      <p:cBhvr additive="base">
                                        <p:cTn id="25" dur="500" fill="hold"/>
                                        <p:tgtEl>
                                          <p:spTgt spid="829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29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2947">
                                            <p:txEl>
                                              <p:pRg st="4" end="4"/>
                                            </p:txEl>
                                          </p:spTgt>
                                        </p:tgtEl>
                                        <p:attrNameLst>
                                          <p:attrName>style.visibility</p:attrName>
                                        </p:attrNameLst>
                                      </p:cBhvr>
                                      <p:to>
                                        <p:strVal val="visible"/>
                                      </p:to>
                                    </p:set>
                                    <p:anim calcmode="lin" valueType="num">
                                      <p:cBhvr additive="base">
                                        <p:cTn id="31" dur="500" fill="hold"/>
                                        <p:tgtEl>
                                          <p:spTgt spid="829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29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2947">
                                            <p:txEl>
                                              <p:pRg st="5" end="5"/>
                                            </p:txEl>
                                          </p:spTgt>
                                        </p:tgtEl>
                                        <p:attrNameLst>
                                          <p:attrName>style.visibility</p:attrName>
                                        </p:attrNameLst>
                                      </p:cBhvr>
                                      <p:to>
                                        <p:strVal val="visible"/>
                                      </p:to>
                                    </p:set>
                                    <p:anim calcmode="lin" valueType="num">
                                      <p:cBhvr additive="base">
                                        <p:cTn id="37" dur="500" fill="hold"/>
                                        <p:tgtEl>
                                          <p:spTgt spid="829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29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2947">
                                            <p:txEl>
                                              <p:pRg st="6" end="6"/>
                                            </p:txEl>
                                          </p:spTgt>
                                        </p:tgtEl>
                                        <p:attrNameLst>
                                          <p:attrName>style.visibility</p:attrName>
                                        </p:attrNameLst>
                                      </p:cBhvr>
                                      <p:to>
                                        <p:strVal val="visible"/>
                                      </p:to>
                                    </p:set>
                                    <p:anim calcmode="lin" valueType="num">
                                      <p:cBhvr additive="base">
                                        <p:cTn id="43" dur="500" fill="hold"/>
                                        <p:tgtEl>
                                          <p:spTgt spid="829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29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2947">
                                            <p:txEl>
                                              <p:pRg st="7" end="7"/>
                                            </p:txEl>
                                          </p:spTgt>
                                        </p:tgtEl>
                                        <p:attrNameLst>
                                          <p:attrName>style.visibility</p:attrName>
                                        </p:attrNameLst>
                                      </p:cBhvr>
                                      <p:to>
                                        <p:strVal val="visible"/>
                                      </p:to>
                                    </p:set>
                                    <p:anim calcmode="lin" valueType="num">
                                      <p:cBhvr additive="base">
                                        <p:cTn id="49" dur="500" fill="hold"/>
                                        <p:tgtEl>
                                          <p:spTgt spid="829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29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066800" y="304800"/>
            <a:ext cx="7543800" cy="1179513"/>
          </a:xfrm>
        </p:spPr>
        <p:txBody>
          <a:bodyPr/>
          <a:lstStyle/>
          <a:p>
            <a:pPr algn="ctr"/>
            <a:r>
              <a:rPr lang="ru-RU" sz="3200" b="0">
                <a:effectLst/>
              </a:rPr>
              <a:t>Ключ к карточке 5</a:t>
            </a:r>
          </a:p>
        </p:txBody>
      </p:sp>
      <p:sp>
        <p:nvSpPr>
          <p:cNvPr id="83971" name="Rectangle 3"/>
          <p:cNvSpPr>
            <a:spLocks noGrp="1" noChangeArrowheads="1"/>
          </p:cNvSpPr>
          <p:nvPr>
            <p:ph type="body" idx="1"/>
          </p:nvPr>
        </p:nvSpPr>
        <p:spPr>
          <a:xfrm>
            <a:off x="467544" y="1844501"/>
            <a:ext cx="7854950" cy="4968875"/>
          </a:xfrm>
        </p:spPr>
        <p:txBody>
          <a:bodyPr/>
          <a:lstStyle/>
          <a:p>
            <a:pPr>
              <a:lnSpc>
                <a:spcPct val="90000"/>
              </a:lnSpc>
            </a:pPr>
            <a:r>
              <a:rPr lang="ru-RU" sz="2000" dirty="0">
                <a:effectLst/>
              </a:rPr>
              <a:t>Его другом я</a:t>
            </a:r>
            <a:r>
              <a:rPr lang="ru-RU" sz="2000" b="1" dirty="0">
                <a:solidFill>
                  <a:srgbClr val="FFFF00"/>
                </a:solidFill>
                <a:effectLst/>
              </a:rPr>
              <a:t>, конечно,</a:t>
            </a:r>
            <a:r>
              <a:rPr lang="ru-RU" sz="2000" dirty="0">
                <a:effectLst/>
              </a:rPr>
              <a:t> не была.</a:t>
            </a:r>
          </a:p>
          <a:p>
            <a:pPr>
              <a:lnSpc>
                <a:spcPct val="90000"/>
              </a:lnSpc>
            </a:pPr>
            <a:r>
              <a:rPr lang="ru-RU" sz="2000" dirty="0">
                <a:effectLst/>
              </a:rPr>
              <a:t>Но у Гумилёва вообще не было друга.</a:t>
            </a:r>
          </a:p>
          <a:p>
            <a:pPr>
              <a:lnSpc>
                <a:spcPct val="90000"/>
              </a:lnSpc>
            </a:pPr>
            <a:r>
              <a:rPr lang="ru-RU" sz="2000" dirty="0">
                <a:effectLst/>
              </a:rPr>
              <a:t>Это</a:t>
            </a:r>
            <a:r>
              <a:rPr lang="ru-RU" sz="2000" b="1" dirty="0">
                <a:solidFill>
                  <a:srgbClr val="FFFF00"/>
                </a:solidFill>
                <a:effectLst/>
              </a:rPr>
              <a:t>, должно быть,</a:t>
            </a:r>
            <a:r>
              <a:rPr lang="ru-RU" sz="2000" dirty="0">
                <a:effectLst/>
              </a:rPr>
              <a:t> длилось только мгновение</a:t>
            </a:r>
            <a:r>
              <a:rPr lang="ru-RU" sz="2000" b="1" dirty="0">
                <a:solidFill>
                  <a:srgbClr val="FFFF00"/>
                </a:solidFill>
                <a:effectLst/>
              </a:rPr>
              <a:t>,</a:t>
            </a:r>
            <a:r>
              <a:rPr lang="ru-RU" sz="2000" dirty="0">
                <a:effectLst/>
              </a:rPr>
              <a:t> но мне показалось</a:t>
            </a:r>
            <a:r>
              <a:rPr lang="ru-RU" sz="2000" b="1" dirty="0">
                <a:solidFill>
                  <a:srgbClr val="FFFF00"/>
                </a:solidFill>
                <a:effectLst/>
              </a:rPr>
              <a:t>, </a:t>
            </a:r>
            <a:r>
              <a:rPr lang="ru-RU" sz="2000" dirty="0">
                <a:effectLst/>
              </a:rPr>
              <a:t>что очень долго.</a:t>
            </a:r>
          </a:p>
          <a:p>
            <a:pPr>
              <a:lnSpc>
                <a:spcPct val="90000"/>
              </a:lnSpc>
            </a:pPr>
            <a:r>
              <a:rPr lang="ru-RU" sz="2000" dirty="0">
                <a:effectLst/>
              </a:rPr>
              <a:t>Мне казалось</a:t>
            </a:r>
            <a:r>
              <a:rPr lang="ru-RU" sz="2000" b="1" dirty="0">
                <a:solidFill>
                  <a:srgbClr val="FFFF00"/>
                </a:solidFill>
                <a:effectLst/>
              </a:rPr>
              <a:t>, напротив,</a:t>
            </a:r>
            <a:r>
              <a:rPr lang="ru-RU" sz="2000" dirty="0">
                <a:effectLst/>
              </a:rPr>
              <a:t> что я всё время сбиваюсь с шага.</a:t>
            </a:r>
          </a:p>
          <a:p>
            <a:pPr>
              <a:lnSpc>
                <a:spcPct val="90000"/>
              </a:lnSpc>
            </a:pPr>
            <a:r>
              <a:rPr lang="ru-RU" sz="2000" dirty="0">
                <a:effectLst/>
              </a:rPr>
              <a:t>Так однажды он достал с полки Блейка и протянул мне.</a:t>
            </a:r>
          </a:p>
          <a:p>
            <a:pPr>
              <a:lnSpc>
                <a:spcPct val="90000"/>
              </a:lnSpc>
            </a:pPr>
            <a:r>
              <a:rPr lang="ru-RU" sz="2000" dirty="0">
                <a:effectLst/>
              </a:rPr>
              <a:t>И всё-таки я ухитрялся забираться на самую верхушку ели.</a:t>
            </a:r>
          </a:p>
          <a:p>
            <a:pPr>
              <a:lnSpc>
                <a:spcPct val="90000"/>
              </a:lnSpc>
            </a:pPr>
            <a:r>
              <a:rPr lang="ru-RU" sz="2000" dirty="0">
                <a:effectLst/>
              </a:rPr>
              <a:t>Я на вас надеялся</a:t>
            </a:r>
            <a:r>
              <a:rPr lang="ru-RU" sz="2000" b="1" dirty="0">
                <a:solidFill>
                  <a:srgbClr val="FFFF00"/>
                </a:solidFill>
                <a:effectLst/>
              </a:rPr>
              <a:t>,</a:t>
            </a:r>
            <a:r>
              <a:rPr lang="ru-RU" sz="2000" dirty="0">
                <a:effectLst/>
              </a:rPr>
              <a:t> однако вы меня подвели.</a:t>
            </a:r>
          </a:p>
          <a:p>
            <a:pPr>
              <a:lnSpc>
                <a:spcPct val="90000"/>
              </a:lnSpc>
            </a:pPr>
            <a:r>
              <a:rPr lang="ru-RU" sz="2000" dirty="0">
                <a:effectLst/>
              </a:rPr>
              <a:t>Ты</a:t>
            </a:r>
            <a:r>
              <a:rPr lang="ru-RU" sz="2000" b="1" dirty="0">
                <a:solidFill>
                  <a:srgbClr val="FFFF00"/>
                </a:solidFill>
                <a:effectLst/>
              </a:rPr>
              <a:t>, однако,</a:t>
            </a:r>
            <a:r>
              <a:rPr lang="ru-RU" sz="2000" dirty="0">
                <a:effectLst/>
              </a:rPr>
              <a:t> меня обманул.</a:t>
            </a:r>
          </a:p>
        </p:txBody>
      </p:sp>
      <p:pic>
        <p:nvPicPr>
          <p:cNvPr id="83972" name="i-main-pic" descr="Картинка 135 из 479">
            <a:hlinkClick r:id="rId2"/>
          </p:cNvPr>
          <p:cNvPicPr>
            <a:picLocks noChangeAspect="1" noChangeArrowheads="1"/>
          </p:cNvPicPr>
          <p:nvPr/>
        </p:nvPicPr>
        <p:blipFill>
          <a:blip r:embed="rId3" cstate="print"/>
          <a:srcRect/>
          <a:stretch>
            <a:fillRect/>
          </a:stretch>
        </p:blipFill>
        <p:spPr bwMode="auto">
          <a:xfrm>
            <a:off x="7235825" y="0"/>
            <a:ext cx="1908175" cy="23225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8397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3971">
                                            <p:txEl>
                                              <p:pRg st="0" end="0"/>
                                            </p:txEl>
                                          </p:spTgt>
                                        </p:tgtEl>
                                        <p:attrNameLst>
                                          <p:attrName>style.visibility</p:attrName>
                                        </p:attrNameLst>
                                      </p:cBhvr>
                                      <p:to>
                                        <p:strVal val="visible"/>
                                      </p:to>
                                    </p:set>
                                    <p:anim calcmode="lin" valueType="num">
                                      <p:cBhvr additive="base">
                                        <p:cTn id="11"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3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 calcmode="lin" valueType="num">
                                      <p:cBhvr additive="base">
                                        <p:cTn id="17"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3971">
                                            <p:txEl>
                                              <p:pRg st="2" end="2"/>
                                            </p:txEl>
                                          </p:spTgt>
                                        </p:tgtEl>
                                        <p:attrNameLst>
                                          <p:attrName>style.visibility</p:attrName>
                                        </p:attrNameLst>
                                      </p:cBhvr>
                                      <p:to>
                                        <p:strVal val="visible"/>
                                      </p:to>
                                    </p:set>
                                    <p:anim calcmode="lin" valueType="num">
                                      <p:cBhvr additive="base">
                                        <p:cTn id="23" dur="5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3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3971">
                                            <p:txEl>
                                              <p:pRg st="3" end="3"/>
                                            </p:txEl>
                                          </p:spTgt>
                                        </p:tgtEl>
                                        <p:attrNameLst>
                                          <p:attrName>style.visibility</p:attrName>
                                        </p:attrNameLst>
                                      </p:cBhvr>
                                      <p:to>
                                        <p:strVal val="visible"/>
                                      </p:to>
                                    </p:set>
                                    <p:anim calcmode="lin" valueType="num">
                                      <p:cBhvr additive="base">
                                        <p:cTn id="29" dur="5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39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3971">
                                            <p:txEl>
                                              <p:pRg st="4" end="4"/>
                                            </p:txEl>
                                          </p:spTgt>
                                        </p:tgtEl>
                                        <p:attrNameLst>
                                          <p:attrName>style.visibility</p:attrName>
                                        </p:attrNameLst>
                                      </p:cBhvr>
                                      <p:to>
                                        <p:strVal val="visible"/>
                                      </p:to>
                                    </p:set>
                                    <p:anim calcmode="lin" valueType="num">
                                      <p:cBhvr additive="base">
                                        <p:cTn id="35" dur="500" fill="hold"/>
                                        <p:tgtEl>
                                          <p:spTgt spid="83971">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39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3971">
                                            <p:txEl>
                                              <p:pRg st="5" end="5"/>
                                            </p:txEl>
                                          </p:spTgt>
                                        </p:tgtEl>
                                        <p:attrNameLst>
                                          <p:attrName>style.visibility</p:attrName>
                                        </p:attrNameLst>
                                      </p:cBhvr>
                                      <p:to>
                                        <p:strVal val="visible"/>
                                      </p:to>
                                    </p:set>
                                    <p:anim calcmode="lin" valueType="num">
                                      <p:cBhvr additive="base">
                                        <p:cTn id="41" dur="500" fill="hold"/>
                                        <p:tgtEl>
                                          <p:spTgt spid="83971">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39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3971">
                                            <p:txEl>
                                              <p:pRg st="6" end="6"/>
                                            </p:txEl>
                                          </p:spTgt>
                                        </p:tgtEl>
                                        <p:attrNameLst>
                                          <p:attrName>style.visibility</p:attrName>
                                        </p:attrNameLst>
                                      </p:cBhvr>
                                      <p:to>
                                        <p:strVal val="visible"/>
                                      </p:to>
                                    </p:set>
                                    <p:anim calcmode="lin" valueType="num">
                                      <p:cBhvr additive="base">
                                        <p:cTn id="47" dur="500" fill="hold"/>
                                        <p:tgtEl>
                                          <p:spTgt spid="83971">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39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83971">
                                            <p:txEl>
                                              <p:pRg st="7" end="7"/>
                                            </p:txEl>
                                          </p:spTgt>
                                        </p:tgtEl>
                                        <p:attrNameLst>
                                          <p:attrName>style.visibility</p:attrName>
                                        </p:attrNameLst>
                                      </p:cBhvr>
                                      <p:to>
                                        <p:strVal val="visible"/>
                                      </p:to>
                                    </p:set>
                                    <p:anim calcmode="lin" valueType="num">
                                      <p:cBhvr additive="base">
                                        <p:cTn id="53" dur="500" fill="hold"/>
                                        <p:tgtEl>
                                          <p:spTgt spid="83971">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39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468313" y="1986037"/>
            <a:ext cx="8142287" cy="5259387"/>
          </a:xfrm>
        </p:spPr>
        <p:txBody>
          <a:bodyPr/>
          <a:lstStyle/>
          <a:p>
            <a:r>
              <a:rPr lang="ru-RU" sz="1800" dirty="0">
                <a:effectLst/>
              </a:rPr>
              <a:t>Ты молчишь</a:t>
            </a:r>
            <a:r>
              <a:rPr lang="ru-RU" sz="1800" b="1" dirty="0">
                <a:solidFill>
                  <a:srgbClr val="FFFF00"/>
                </a:solidFill>
                <a:effectLst/>
              </a:rPr>
              <a:t>, а значит,</a:t>
            </a:r>
            <a:r>
              <a:rPr lang="ru-RU" sz="1800" dirty="0">
                <a:effectLst/>
              </a:rPr>
              <a:t> ты неправ.</a:t>
            </a:r>
          </a:p>
          <a:p>
            <a:r>
              <a:rPr lang="ru-RU" sz="1800" dirty="0">
                <a:effectLst/>
              </a:rPr>
              <a:t>Ему об этом не говорили</a:t>
            </a:r>
            <a:r>
              <a:rPr lang="ru-RU" sz="1800" b="1" dirty="0">
                <a:solidFill>
                  <a:srgbClr val="FFFF00"/>
                </a:solidFill>
                <a:effectLst/>
              </a:rPr>
              <a:t>, а, значит,</a:t>
            </a:r>
            <a:r>
              <a:rPr lang="ru-RU" sz="1800" dirty="0">
                <a:effectLst/>
              </a:rPr>
              <a:t> он сам догадался.</a:t>
            </a:r>
          </a:p>
          <a:p>
            <a:r>
              <a:rPr lang="ru-RU" sz="1800" dirty="0">
                <a:effectLst/>
              </a:rPr>
              <a:t>Вызван был человек</a:t>
            </a:r>
            <a:r>
              <a:rPr lang="ru-RU" sz="1800" b="1" dirty="0">
                <a:solidFill>
                  <a:srgbClr val="FFFF00"/>
                </a:solidFill>
                <a:effectLst/>
              </a:rPr>
              <a:t>,</a:t>
            </a:r>
            <a:r>
              <a:rPr lang="ru-RU" sz="1800" dirty="0">
                <a:effectLst/>
              </a:rPr>
              <a:t> без сомнения имеющий к этому делу непосредственное отношение.</a:t>
            </a:r>
          </a:p>
          <a:p>
            <a:r>
              <a:rPr lang="ru-RU" sz="1800" dirty="0">
                <a:effectLst/>
              </a:rPr>
              <a:t>Вызван был человек</a:t>
            </a:r>
            <a:r>
              <a:rPr lang="ru-RU" sz="1800" b="1" dirty="0">
                <a:solidFill>
                  <a:srgbClr val="FFFF00"/>
                </a:solidFill>
                <a:effectLst/>
              </a:rPr>
              <a:t>, </a:t>
            </a:r>
            <a:r>
              <a:rPr lang="ru-RU" sz="1800" dirty="0">
                <a:effectLst/>
              </a:rPr>
              <a:t>имеющий к этому делу</a:t>
            </a:r>
            <a:r>
              <a:rPr lang="ru-RU" sz="1800" b="1" dirty="0">
                <a:solidFill>
                  <a:srgbClr val="FFFF00"/>
                </a:solidFill>
                <a:effectLst/>
              </a:rPr>
              <a:t>, без сомнения,</a:t>
            </a:r>
            <a:r>
              <a:rPr lang="ru-RU" sz="1800" dirty="0">
                <a:effectLst/>
              </a:rPr>
              <a:t> непосредственное отношение.</a:t>
            </a:r>
          </a:p>
          <a:p>
            <a:r>
              <a:rPr lang="ru-RU" sz="1800" dirty="0">
                <a:effectLst/>
              </a:rPr>
              <a:t>Я</a:t>
            </a:r>
            <a:r>
              <a:rPr lang="ru-RU" sz="1800" b="1" dirty="0">
                <a:solidFill>
                  <a:srgbClr val="FFFF00"/>
                </a:solidFill>
                <a:effectLst/>
              </a:rPr>
              <a:t>, мол,</a:t>
            </a:r>
            <a:r>
              <a:rPr lang="ru-RU" sz="1800" dirty="0">
                <a:effectLst/>
              </a:rPr>
              <a:t> всё понимаю.</a:t>
            </a:r>
          </a:p>
          <a:p>
            <a:r>
              <a:rPr lang="ru-RU" sz="1800" dirty="0">
                <a:effectLst/>
              </a:rPr>
              <a:t>Напротив есть ещё </a:t>
            </a:r>
            <a:r>
              <a:rPr lang="ru-RU" sz="1800" dirty="0" err="1">
                <a:effectLst/>
              </a:rPr>
              <a:t>палисадничек</a:t>
            </a:r>
            <a:r>
              <a:rPr lang="ru-RU" sz="1800" dirty="0">
                <a:effectLst/>
              </a:rPr>
              <a:t>.</a:t>
            </a:r>
          </a:p>
          <a:p>
            <a:r>
              <a:rPr lang="ru-RU" sz="1800" dirty="0">
                <a:effectLst/>
              </a:rPr>
              <a:t>На столе лежали ручки</a:t>
            </a:r>
            <a:r>
              <a:rPr lang="ru-RU" sz="1800" b="1" dirty="0">
                <a:solidFill>
                  <a:srgbClr val="FFFF00"/>
                </a:solidFill>
                <a:effectLst/>
              </a:rPr>
              <a:t>,</a:t>
            </a:r>
            <a:r>
              <a:rPr lang="ru-RU" sz="1800" dirty="0">
                <a:effectLst/>
              </a:rPr>
              <a:t> карандаши и</a:t>
            </a:r>
            <a:r>
              <a:rPr lang="ru-RU" sz="1800" b="1" dirty="0">
                <a:solidFill>
                  <a:srgbClr val="FFFF00"/>
                </a:solidFill>
                <a:effectLst/>
              </a:rPr>
              <a:t>, наконец, </a:t>
            </a:r>
            <a:r>
              <a:rPr lang="ru-RU" sz="1800" dirty="0">
                <a:effectLst/>
              </a:rPr>
              <a:t>тетради.</a:t>
            </a:r>
          </a:p>
          <a:p>
            <a:r>
              <a:rPr lang="ru-RU" sz="1800" dirty="0">
                <a:effectLst/>
              </a:rPr>
              <a:t>Мы долго шли по лесу и наконец вышли на опушку.</a:t>
            </a:r>
            <a:endParaRPr lang="ru-RU" sz="1800" dirty="0"/>
          </a:p>
        </p:txBody>
      </p:sp>
      <p:pic>
        <p:nvPicPr>
          <p:cNvPr id="84996" name="i-main-pic" descr="Картинка 135 из 479">
            <a:hlinkClick r:id="rId2"/>
          </p:cNvPr>
          <p:cNvPicPr>
            <a:picLocks noChangeAspect="1" noChangeArrowheads="1"/>
          </p:cNvPicPr>
          <p:nvPr/>
        </p:nvPicPr>
        <p:blipFill>
          <a:blip r:embed="rId3" cstate="print"/>
          <a:srcRect/>
          <a:stretch>
            <a:fillRect/>
          </a:stretch>
        </p:blipFill>
        <p:spPr bwMode="auto">
          <a:xfrm>
            <a:off x="7092950" y="0"/>
            <a:ext cx="2051050" cy="22764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4995">
                                            <p:txEl>
                                              <p:pRg st="1" end="1"/>
                                            </p:txEl>
                                          </p:spTgt>
                                        </p:tgtEl>
                                        <p:attrNameLst>
                                          <p:attrName>style.visibility</p:attrName>
                                        </p:attrNameLst>
                                      </p:cBhvr>
                                      <p:to>
                                        <p:strVal val="visible"/>
                                      </p:to>
                                    </p:set>
                                    <p:anim calcmode="lin" valueType="num">
                                      <p:cBhvr additive="base">
                                        <p:cTn id="13"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4995">
                                            <p:txEl>
                                              <p:pRg st="3" end="3"/>
                                            </p:txEl>
                                          </p:spTgt>
                                        </p:tgtEl>
                                        <p:attrNameLst>
                                          <p:attrName>style.visibility</p:attrName>
                                        </p:attrNameLst>
                                      </p:cBhvr>
                                      <p:to>
                                        <p:strVal val="visible"/>
                                      </p:to>
                                    </p:set>
                                    <p:anim calcmode="lin" valueType="num">
                                      <p:cBhvr additive="base">
                                        <p:cTn id="25"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4995">
                                            <p:txEl>
                                              <p:pRg st="4" end="4"/>
                                            </p:txEl>
                                          </p:spTgt>
                                        </p:tgtEl>
                                        <p:attrNameLst>
                                          <p:attrName>style.visibility</p:attrName>
                                        </p:attrNameLst>
                                      </p:cBhvr>
                                      <p:to>
                                        <p:strVal val="visible"/>
                                      </p:to>
                                    </p:set>
                                    <p:anim calcmode="lin" valueType="num">
                                      <p:cBhvr additive="base">
                                        <p:cTn id="31" dur="500" fill="hold"/>
                                        <p:tgtEl>
                                          <p:spTgt spid="849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4995">
                                            <p:txEl>
                                              <p:pRg st="5" end="5"/>
                                            </p:txEl>
                                          </p:spTgt>
                                        </p:tgtEl>
                                        <p:attrNameLst>
                                          <p:attrName>style.visibility</p:attrName>
                                        </p:attrNameLst>
                                      </p:cBhvr>
                                      <p:to>
                                        <p:strVal val="visible"/>
                                      </p:to>
                                    </p:set>
                                    <p:anim calcmode="lin" valueType="num">
                                      <p:cBhvr additive="base">
                                        <p:cTn id="37" dur="500" fill="hold"/>
                                        <p:tgtEl>
                                          <p:spTgt spid="849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9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4995">
                                            <p:txEl>
                                              <p:pRg st="6" end="6"/>
                                            </p:txEl>
                                          </p:spTgt>
                                        </p:tgtEl>
                                        <p:attrNameLst>
                                          <p:attrName>style.visibility</p:attrName>
                                        </p:attrNameLst>
                                      </p:cBhvr>
                                      <p:to>
                                        <p:strVal val="visible"/>
                                      </p:to>
                                    </p:set>
                                    <p:anim calcmode="lin" valueType="num">
                                      <p:cBhvr additive="base">
                                        <p:cTn id="43" dur="500" fill="hold"/>
                                        <p:tgtEl>
                                          <p:spTgt spid="849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49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4995">
                                            <p:txEl>
                                              <p:pRg st="7" end="7"/>
                                            </p:txEl>
                                          </p:spTgt>
                                        </p:tgtEl>
                                        <p:attrNameLst>
                                          <p:attrName>style.visibility</p:attrName>
                                        </p:attrNameLst>
                                      </p:cBhvr>
                                      <p:to>
                                        <p:strVal val="visible"/>
                                      </p:to>
                                    </p:set>
                                    <p:anim calcmode="lin" valueType="num">
                                      <p:cBhvr additive="base">
                                        <p:cTn id="49" dur="500" fill="hold"/>
                                        <p:tgtEl>
                                          <p:spTgt spid="8499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49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ru-RU" sz="2800">
                <a:effectLst/>
              </a:rPr>
              <a:t>Условно можно разделить все вводные слова на несколько групп</a:t>
            </a:r>
          </a:p>
        </p:txBody>
      </p:sp>
      <p:grpSp>
        <p:nvGrpSpPr>
          <p:cNvPr id="2" name="Group 5"/>
          <p:cNvGrpSpPr>
            <a:grpSpLocks noChangeAspect="1"/>
          </p:cNvGrpSpPr>
          <p:nvPr/>
        </p:nvGrpSpPr>
        <p:grpSpPr bwMode="auto">
          <a:xfrm>
            <a:off x="827088" y="1700213"/>
            <a:ext cx="8316912" cy="5035550"/>
            <a:chOff x="826" y="686"/>
            <a:chExt cx="3969" cy="2677"/>
          </a:xfrm>
        </p:grpSpPr>
        <p:sp>
          <p:nvSpPr>
            <p:cNvPr id="18436" name="AutoShape 4"/>
            <p:cNvSpPr>
              <a:spLocks noChangeAspect="1" noChangeArrowheads="1" noTextEdit="1"/>
            </p:cNvSpPr>
            <p:nvPr/>
          </p:nvSpPr>
          <p:spPr bwMode="auto">
            <a:xfrm>
              <a:off x="826" y="686"/>
              <a:ext cx="3969" cy="26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446" name="_s18446"/>
            <p:cNvSpPr>
              <a:spLocks noChangeArrowheads="1" noTextEdit="1"/>
            </p:cNvSpPr>
            <p:nvPr/>
          </p:nvSpPr>
          <p:spPr bwMode="auto">
            <a:xfrm>
              <a:off x="2128" y="887"/>
              <a:ext cx="1365" cy="136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rgbClr val="9966FF"/>
            </a:solidFill>
            <a:ln w="28575">
              <a:solidFill>
                <a:srgbClr val="5F0FFF"/>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18447" name="_s18447"/>
            <p:cNvSpPr>
              <a:spLocks noChangeArrowheads="1" noTextEdit="1"/>
            </p:cNvSpPr>
            <p:nvPr/>
          </p:nvSpPr>
          <p:spPr bwMode="auto">
            <a:xfrm rot="4320000">
              <a:off x="2561" y="1201"/>
              <a:ext cx="1365" cy="136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rgbClr val="F1FD09"/>
            </a:solidFill>
            <a:ln w="28575">
              <a:solidFill>
                <a:srgbClr val="CAD402"/>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18451" name="_s18451"/>
            <p:cNvSpPr>
              <a:spLocks noChangeArrowheads="1" noTextEdit="1"/>
            </p:cNvSpPr>
            <p:nvPr/>
          </p:nvSpPr>
          <p:spPr bwMode="auto">
            <a:xfrm rot="8640000">
              <a:off x="2613" y="1797"/>
              <a:ext cx="1365" cy="136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rgbClr val="0399FF"/>
            </a:solidFill>
            <a:ln w="28575">
              <a:solidFill>
                <a:srgbClr val="4B595B"/>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18448" name="_s18448"/>
            <p:cNvSpPr>
              <a:spLocks noChangeArrowheads="1" noTextEdit="1"/>
            </p:cNvSpPr>
            <p:nvPr/>
          </p:nvSpPr>
          <p:spPr bwMode="auto">
            <a:xfrm rot="12960000">
              <a:off x="1720" y="1797"/>
              <a:ext cx="1365" cy="1364"/>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rgbClr val="FF00FF"/>
            </a:solidFill>
            <a:ln w="28575">
              <a:solidFill>
                <a:srgbClr val="CA00CA"/>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18449" name="_s18449"/>
            <p:cNvSpPr>
              <a:spLocks noChangeArrowheads="1" noTextEdit="1"/>
            </p:cNvSpPr>
            <p:nvPr/>
          </p:nvSpPr>
          <p:spPr bwMode="auto">
            <a:xfrm rot="17280000">
              <a:off x="1685" y="1261"/>
              <a:ext cx="1365" cy="1365"/>
            </a:xfrm>
            <a:custGeom>
              <a:avLst/>
              <a:gdLst>
                <a:gd name="G0" fmla="+- -5505024 0 0"/>
                <a:gd name="G1" fmla="+- -7471104 0 0"/>
                <a:gd name="G2" fmla="+- -5505024 0 -7471104"/>
                <a:gd name="G3" fmla="+- 10800 0 0"/>
                <a:gd name="G4" fmla="+- 0 0 -5505024"/>
                <a:gd name="T0" fmla="*/ 360 256 1"/>
                <a:gd name="T1" fmla="*/ 0 256 1"/>
                <a:gd name="G5" fmla="+- G2 T0 T1"/>
                <a:gd name="G6" fmla="?: G2 G2 G5"/>
                <a:gd name="G7" fmla="+- 0 0 G6"/>
                <a:gd name="G8" fmla="+- 7200 0 0"/>
                <a:gd name="G9" fmla="+- 0 0 -7471104"/>
                <a:gd name="G10" fmla="+- 7200 0 2700"/>
                <a:gd name="G11" fmla="cos G10 -5505024"/>
                <a:gd name="G12" fmla="sin G10 -5505024"/>
                <a:gd name="G13" fmla="cos 13500 -5505024"/>
                <a:gd name="G14" fmla="sin 13500 -5505024"/>
                <a:gd name="G15" fmla="+- G11 10800 0"/>
                <a:gd name="G16" fmla="+- G12 10800 0"/>
                <a:gd name="G17" fmla="+- G13 10800 0"/>
                <a:gd name="G18" fmla="+- G14 10800 0"/>
                <a:gd name="G19" fmla="*/ 7200 1 2"/>
                <a:gd name="G20" fmla="+- G19 5400 0"/>
                <a:gd name="G21" fmla="cos G20 -5505024"/>
                <a:gd name="G22" fmla="sin G20 -5505024"/>
                <a:gd name="G23" fmla="+- G21 10800 0"/>
                <a:gd name="G24" fmla="+- G12 G23 G22"/>
                <a:gd name="G25" fmla="+- G22 G23 G11"/>
                <a:gd name="G26" fmla="cos 10800 -5505024"/>
                <a:gd name="G27" fmla="sin 10800 -5505024"/>
                <a:gd name="G28" fmla="cos 7200 -5505024"/>
                <a:gd name="G29" fmla="sin 7200 -5505024"/>
                <a:gd name="G30" fmla="+- G26 10800 0"/>
                <a:gd name="G31" fmla="+- G27 10800 0"/>
                <a:gd name="G32" fmla="+- G28 10800 0"/>
                <a:gd name="G33" fmla="+- G29 10800 0"/>
                <a:gd name="G34" fmla="+- G19 5400 0"/>
                <a:gd name="G35" fmla="cos G34 -7471104"/>
                <a:gd name="G36" fmla="sin G34 -7471104"/>
                <a:gd name="G37" fmla="+/ -7471104 -5505024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110 w 21600"/>
                <a:gd name="T5" fmla="*/ 132 h 21600"/>
                <a:gd name="T6" fmla="*/ 7139 w 21600"/>
                <a:gd name="T7" fmla="*/ 2578 h 21600"/>
                <a:gd name="T8" fmla="*/ 9673 w 21600"/>
                <a:gd name="T9" fmla="*/ 3688 h 21600"/>
                <a:gd name="T10" fmla="*/ 12211 w 21600"/>
                <a:gd name="T11" fmla="*/ -2627 h 21600"/>
                <a:gd name="T12" fmla="*/ 16215 w 21600"/>
                <a:gd name="T13" fmla="*/ 2319 h 21600"/>
                <a:gd name="T14" fmla="*/ 11270 w 21600"/>
                <a:gd name="T15" fmla="*/ 632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552" y="3639"/>
                  </a:moveTo>
                  <a:cubicBezTo>
                    <a:pt x="11302" y="3613"/>
                    <a:pt x="11051" y="3599"/>
                    <a:pt x="10800" y="3599"/>
                  </a:cubicBezTo>
                  <a:cubicBezTo>
                    <a:pt x="9790" y="3599"/>
                    <a:pt x="8793" y="3812"/>
                    <a:pt x="7871" y="4222"/>
                  </a:cubicBezTo>
                  <a:lnTo>
                    <a:pt x="6407" y="933"/>
                  </a:lnTo>
                  <a:cubicBezTo>
                    <a:pt x="7789" y="318"/>
                    <a:pt x="9286" y="-1"/>
                    <a:pt x="10800" y="-1"/>
                  </a:cubicBezTo>
                  <a:cubicBezTo>
                    <a:pt x="11177" y="-1"/>
                    <a:pt x="11553" y="19"/>
                    <a:pt x="11928" y="59"/>
                  </a:cubicBezTo>
                  <a:lnTo>
                    <a:pt x="12211" y="-2627"/>
                  </a:lnTo>
                  <a:lnTo>
                    <a:pt x="16215" y="2319"/>
                  </a:lnTo>
                  <a:lnTo>
                    <a:pt x="11270" y="6324"/>
                  </a:lnTo>
                  <a:lnTo>
                    <a:pt x="11552" y="3639"/>
                  </a:lnTo>
                  <a:close/>
                </a:path>
              </a:pathLst>
            </a:custGeom>
            <a:solidFill>
              <a:srgbClr val="01BD0A"/>
            </a:solidFill>
            <a:ln w="28575">
              <a:solidFill>
                <a:srgbClr val="019308"/>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18438" name="_s18438"/>
            <p:cNvSpPr>
              <a:spLocks noChangeArrowheads="1"/>
            </p:cNvSpPr>
            <p:nvPr/>
          </p:nvSpPr>
          <p:spPr bwMode="auto">
            <a:xfrm>
              <a:off x="3160" y="944"/>
              <a:ext cx="502"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выражают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степень</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достоверности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факта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a:ln>
                  <a:noFill/>
                </a:ln>
                <a:solidFill>
                  <a:schemeClr val="tx1"/>
                </a:solidFill>
                <a:effectLst/>
                <a:latin typeface="Tahoma" charset="0"/>
                <a:ea typeface="Arial" charset="0"/>
              </a:endParaRPr>
            </a:p>
          </p:txBody>
        </p:sp>
        <p:sp>
          <p:nvSpPr>
            <p:cNvPr id="18439" name="_s18439"/>
            <p:cNvSpPr>
              <a:spLocks noChangeArrowheads="1"/>
            </p:cNvSpPr>
            <p:nvPr/>
          </p:nvSpPr>
          <p:spPr bwMode="auto">
            <a:xfrm>
              <a:off x="3533" y="2088"/>
              <a:ext cx="502"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выражают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различные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чувства</a:t>
              </a:r>
            </a:p>
          </p:txBody>
        </p:sp>
        <p:sp>
          <p:nvSpPr>
            <p:cNvPr id="18441" name="_s18441"/>
            <p:cNvSpPr>
              <a:spLocks noChangeArrowheads="1"/>
            </p:cNvSpPr>
            <p:nvPr/>
          </p:nvSpPr>
          <p:spPr bwMode="auto">
            <a:xfrm>
              <a:off x="1586" y="2090"/>
              <a:ext cx="502"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характеризуют</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способ</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оформления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мысли</a:t>
              </a:r>
            </a:p>
          </p:txBody>
        </p:sp>
        <p:sp>
          <p:nvSpPr>
            <p:cNvPr id="18443" name="_s18443"/>
            <p:cNvSpPr>
              <a:spLocks noChangeArrowheads="1"/>
            </p:cNvSpPr>
            <p:nvPr/>
          </p:nvSpPr>
          <p:spPr bwMode="auto">
            <a:xfrm>
              <a:off x="1956" y="945"/>
              <a:ext cx="502"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указывают 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источник</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информации</a:t>
              </a:r>
            </a:p>
          </p:txBody>
        </p:sp>
        <p:sp>
          <p:nvSpPr>
            <p:cNvPr id="18450" name="_s18450"/>
            <p:cNvSpPr>
              <a:spLocks noChangeArrowheads="1"/>
            </p:cNvSpPr>
            <p:nvPr/>
          </p:nvSpPr>
          <p:spPr bwMode="auto">
            <a:xfrm>
              <a:off x="2560" y="2796"/>
              <a:ext cx="502"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обращение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к собеседнику,</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призыв к</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ahoma" charset="0"/>
                  <a:ea typeface="Arial" charset="0"/>
                </a:rPr>
                <a:t>вниманию</a:t>
              </a:r>
            </a:p>
          </p:txBody>
        </p:sp>
        <p:sp>
          <p:nvSpPr>
            <p:cNvPr id="18453" name="Рисунок 157" descr="http://woweb.ucoz.ru/flist/gif/502/130.gif"/>
            <p:cNvSpPr>
              <a:spLocks noChangeAspect="1" noChangeArrowheads="1"/>
            </p:cNvSpPr>
            <p:nvPr/>
          </p:nvSpPr>
          <p:spPr bwMode="auto">
            <a:xfrm>
              <a:off x="2441" y="1605"/>
              <a:ext cx="756" cy="84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843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PubRRectCallout"/>
          <p:cNvSpPr>
            <a:spLocks noEditPoints="1" noChangeArrowheads="1"/>
          </p:cNvSpPr>
          <p:nvPr/>
        </p:nvSpPr>
        <p:spPr bwMode="auto">
          <a:xfrm>
            <a:off x="250825" y="1052513"/>
            <a:ext cx="8713788" cy="5976937"/>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0482" name="Rectangle 2"/>
          <p:cNvSpPr>
            <a:spLocks noGrp="1" noChangeArrowheads="1"/>
          </p:cNvSpPr>
          <p:nvPr>
            <p:ph type="title"/>
          </p:nvPr>
        </p:nvSpPr>
        <p:spPr>
          <a:xfrm>
            <a:off x="0" y="304800"/>
            <a:ext cx="9144000" cy="603250"/>
          </a:xfrm>
        </p:spPr>
        <p:txBody>
          <a:bodyPr/>
          <a:lstStyle/>
          <a:p>
            <a:pPr marL="762000" indent="-762000" algn="ctr">
              <a:buFontTx/>
              <a:buAutoNum type="arabicPeriod"/>
            </a:pPr>
            <a:r>
              <a:rPr lang="ru-RU" sz="2800">
                <a:effectLst/>
              </a:rPr>
              <a:t>Степень достоверности</a:t>
            </a:r>
            <a:r>
              <a:rPr lang="ru-RU" sz="3200">
                <a:effectLst/>
              </a:rPr>
              <a:t> </a:t>
            </a:r>
            <a:r>
              <a:rPr lang="ru-RU" sz="2800">
                <a:effectLst/>
              </a:rPr>
              <a:t>сообщения, факта</a:t>
            </a:r>
          </a:p>
        </p:txBody>
      </p:sp>
      <p:sp>
        <p:nvSpPr>
          <p:cNvPr id="20483" name="Rectangle 3"/>
          <p:cNvSpPr>
            <a:spLocks noGrp="1" noChangeArrowheads="1"/>
          </p:cNvSpPr>
          <p:nvPr>
            <p:ph type="body" idx="1"/>
          </p:nvPr>
        </p:nvSpPr>
        <p:spPr>
          <a:xfrm>
            <a:off x="179388" y="1052513"/>
            <a:ext cx="8964612" cy="5616575"/>
          </a:xfrm>
        </p:spPr>
        <p:txBody>
          <a:bodyPr/>
          <a:lstStyle/>
          <a:p>
            <a:pPr algn="ctr">
              <a:buClr>
                <a:srgbClr val="FF0000"/>
              </a:buClr>
            </a:pPr>
            <a:r>
              <a:rPr lang="ru-RU" sz="1800" b="1" dirty="0">
                <a:solidFill>
                  <a:schemeClr val="bg1"/>
                </a:solidFill>
                <a:effectLst/>
              </a:rPr>
              <a:t>Без сомнения, безусловно, бесспорно, вернее сказать, верно, вероятно, видимо, видно, вне всякого сомнения, возможно, в самом деле, в сущности, действительно, должно быть, думаю, естественно, известно, кажется, казалось, казалось бы, как видишь, как видно, конечно, может, может быть, наверное, надеюсь, надо думать, несомненно, оказывается, не правда ли, оказалось, очевидно, по-видимому, по всей вероятности, пожалуй, поистине, почитай, полагаю, по сути (по сути дела), по существу, правда, право, право слово, разумеется, само собой, стало быть, часом, что ни говори (говорите)</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048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grpId="0"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strips(downLeft)">
                                      <p:cBhvr>
                                        <p:cTn id="11"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PubRRectCallout" descr="Полотно"/>
          <p:cNvSpPr>
            <a:spLocks noEditPoints="1" noChangeArrowheads="1"/>
          </p:cNvSpPr>
          <p:nvPr/>
        </p:nvSpPr>
        <p:spPr bwMode="auto">
          <a:xfrm>
            <a:off x="0" y="1268413"/>
            <a:ext cx="9144000" cy="5832475"/>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blipFill dpi="0" rotWithShape="1">
            <a:blip r:embed="rId2" cstate="print"/>
            <a:srcRect/>
            <a:tile tx="0" ty="0" sx="100000" sy="100000" flip="none" algn="tl"/>
          </a:blip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1506" name="Rectangle 2"/>
          <p:cNvSpPr>
            <a:spLocks noGrp="1" noChangeArrowheads="1"/>
          </p:cNvSpPr>
          <p:nvPr>
            <p:ph type="title"/>
          </p:nvPr>
        </p:nvSpPr>
        <p:spPr>
          <a:xfrm>
            <a:off x="1066800" y="304800"/>
            <a:ext cx="7543800" cy="1108075"/>
          </a:xfrm>
        </p:spPr>
        <p:txBody>
          <a:bodyPr/>
          <a:lstStyle/>
          <a:p>
            <a:pPr marL="838200" indent="-838200" algn="ctr">
              <a:buFontTx/>
              <a:buAutoNum type="arabicPeriod" startAt="2"/>
            </a:pPr>
            <a:r>
              <a:rPr lang="ru-RU" sz="2800">
                <a:effectLst/>
              </a:rPr>
              <a:t>Различные чувства</a:t>
            </a:r>
          </a:p>
        </p:txBody>
      </p:sp>
      <p:sp>
        <p:nvSpPr>
          <p:cNvPr id="21507" name="Rectangle 3"/>
          <p:cNvSpPr>
            <a:spLocks noGrp="1" noChangeArrowheads="1"/>
          </p:cNvSpPr>
          <p:nvPr>
            <p:ph type="body" idx="1"/>
          </p:nvPr>
        </p:nvSpPr>
        <p:spPr>
          <a:xfrm>
            <a:off x="250825" y="1341438"/>
            <a:ext cx="8893175" cy="5516562"/>
          </a:xfrm>
        </p:spPr>
        <p:txBody>
          <a:bodyPr/>
          <a:lstStyle/>
          <a:p>
            <a:pPr algn="ctr">
              <a:lnSpc>
                <a:spcPct val="90000"/>
              </a:lnSpc>
              <a:buClr>
                <a:srgbClr val="FF0000"/>
              </a:buClr>
            </a:pPr>
            <a:r>
              <a:rPr lang="ru-RU" sz="1600" b="1" dirty="0">
                <a:solidFill>
                  <a:schemeClr val="bg1"/>
                </a:solidFill>
                <a:effectLst/>
              </a:rPr>
              <a:t>Грешным делом, известное дело, как на беду, как назло, как ни странно, к досаде, к изумлению, к счастью, к несчастью, к огорчению, к прискорбию, к радости, к сожалению, к стыду, к удивлению, на беду, на радость, на счастье, некоторым образом, не </a:t>
            </a:r>
            <a:r>
              <a:rPr lang="ru-RU" sz="1600" b="1" dirty="0" err="1">
                <a:solidFill>
                  <a:schemeClr val="bg1"/>
                </a:solidFill>
                <a:effectLst/>
              </a:rPr>
              <a:t>ровён</a:t>
            </a:r>
            <a:r>
              <a:rPr lang="ru-RU" sz="1600" b="1" dirty="0">
                <a:solidFill>
                  <a:schemeClr val="bg1"/>
                </a:solidFill>
                <a:effectLst/>
              </a:rPr>
              <a:t> час, нечего (что) греха таить, по несчастью, по счастью, странное дело, удивительное дело, чего доброго</a:t>
            </a:r>
          </a:p>
          <a:p>
            <a:pPr algn="ctr">
              <a:lnSpc>
                <a:spcPct val="90000"/>
              </a:lnSpc>
              <a:buClr>
                <a:srgbClr val="FF0000"/>
              </a:buClr>
            </a:pPr>
            <a:r>
              <a:rPr lang="ru-RU" sz="1600" b="1" dirty="0">
                <a:solidFill>
                  <a:schemeClr val="bg1"/>
                </a:solidFill>
                <a:effectLst/>
              </a:rPr>
              <a:t>Без лести сказать, если сказать правду, кроме шуток, между нами, между нами будь сказано, между нами говоря, надо правду сказать, не к ночи будь сказано, нечего сказать, по душе, по-настоящему, по правде, по правде говоря, по правде сказать, по совести, по справедливости, правду говоря, правду сказать, признаться, признаюсь, прямо скажем, скажу вам, скажу вам прямо, сказать меж нами, сказать по совести, сказать по чести, смешно сказать, уверяю вас, честно говоря</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1506"/>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diamond(in)">
                                      <p:cBhvr>
                                        <p:cTn id="11" dur="2000"/>
                                        <p:tgtEl>
                                          <p:spTgt spid="2150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1507">
                                            <p:txEl>
                                              <p:pRg st="1" end="1"/>
                                            </p:txEl>
                                          </p:spTgt>
                                        </p:tgtEl>
                                        <p:attrNameLst>
                                          <p:attrName>style.visibility</p:attrName>
                                        </p:attrNameLst>
                                      </p:cBhvr>
                                      <p:to>
                                        <p:strVal val="visible"/>
                                      </p:to>
                                    </p:set>
                                    <p:animEffect transition="in" filter="diamond(in)">
                                      <p:cBhvr>
                                        <p:cTn id="16"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PubRRectCallout" descr="Пергамент"/>
          <p:cNvSpPr>
            <a:spLocks noEditPoints="1" noChangeArrowheads="1"/>
          </p:cNvSpPr>
          <p:nvPr/>
        </p:nvSpPr>
        <p:spPr bwMode="auto">
          <a:xfrm>
            <a:off x="395288" y="1196975"/>
            <a:ext cx="8569325" cy="5661025"/>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blipFill dpi="0" rotWithShape="1">
            <a:blip r:embed="rId2" cstate="print"/>
            <a:srcRect/>
            <a:tile tx="0" ty="0" sx="100000" sy="100000" flip="none" algn="tl"/>
          </a:blip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2530" name="Rectangle 2"/>
          <p:cNvSpPr>
            <a:spLocks noGrp="1" noChangeArrowheads="1"/>
          </p:cNvSpPr>
          <p:nvPr>
            <p:ph type="title"/>
          </p:nvPr>
        </p:nvSpPr>
        <p:spPr>
          <a:xfrm>
            <a:off x="1066800" y="304800"/>
            <a:ext cx="7543800" cy="676275"/>
          </a:xfrm>
        </p:spPr>
        <p:txBody>
          <a:bodyPr/>
          <a:lstStyle/>
          <a:p>
            <a:pPr marL="838200" indent="-838200" algn="ctr">
              <a:buFontTx/>
              <a:buAutoNum type="arabicPeriod" startAt="3"/>
            </a:pPr>
            <a:r>
              <a:rPr lang="ru-RU" sz="3200">
                <a:effectLst/>
              </a:rPr>
              <a:t>Источник информации</a:t>
            </a:r>
          </a:p>
        </p:txBody>
      </p:sp>
      <p:sp>
        <p:nvSpPr>
          <p:cNvPr id="22531" name="Rectangle 3"/>
          <p:cNvSpPr>
            <a:spLocks noGrp="1" noChangeArrowheads="1"/>
          </p:cNvSpPr>
          <p:nvPr>
            <p:ph type="body" idx="1"/>
          </p:nvPr>
        </p:nvSpPr>
        <p:spPr>
          <a:xfrm>
            <a:off x="1066800" y="1268413"/>
            <a:ext cx="7543800" cy="4827587"/>
          </a:xfrm>
        </p:spPr>
        <p:txBody>
          <a:bodyPr/>
          <a:lstStyle/>
          <a:p>
            <a:pPr algn="ctr">
              <a:buClr>
                <a:srgbClr val="FF0000"/>
              </a:buClr>
            </a:pPr>
            <a:r>
              <a:rPr lang="ru-RU" sz="1800" b="1" dirty="0">
                <a:solidFill>
                  <a:schemeClr val="bg1"/>
                </a:solidFill>
                <a:effectLst/>
              </a:rPr>
              <a:t>Вижу, говорят, думаю, известно, как говорили, как известно, как полагаю, как помнится, как помню, как слышно, на взгляд, по-вашему, по мнению (кого, </a:t>
            </a:r>
            <a:r>
              <a:rPr lang="ru-RU" sz="1800" b="1" dirty="0" err="1">
                <a:solidFill>
                  <a:schemeClr val="bg1"/>
                </a:solidFill>
                <a:effectLst/>
              </a:rPr>
              <a:t>чьёму</a:t>
            </a:r>
            <a:r>
              <a:rPr lang="ru-RU" sz="1800" b="1" dirty="0">
                <a:solidFill>
                  <a:schemeClr val="bg1"/>
                </a:solidFill>
                <a:effectLst/>
              </a:rPr>
              <a:t>), помнится, помню, по-моему, по понятию (</a:t>
            </a:r>
            <a:r>
              <a:rPr lang="ru-RU" sz="1800" b="1" dirty="0" err="1">
                <a:solidFill>
                  <a:schemeClr val="bg1"/>
                </a:solidFill>
                <a:effectLst/>
              </a:rPr>
              <a:t>чьёму</a:t>
            </a:r>
            <a:r>
              <a:rPr lang="ru-RU" sz="1800" b="1" dirty="0">
                <a:solidFill>
                  <a:schemeClr val="bg1"/>
                </a:solidFill>
                <a:effectLst/>
              </a:rPr>
              <a:t>), по пословице, по преданию, по рассуждению (</a:t>
            </a:r>
            <a:r>
              <a:rPr lang="ru-RU" sz="1800" b="1" dirty="0" err="1">
                <a:solidFill>
                  <a:schemeClr val="bg1"/>
                </a:solidFill>
                <a:effectLst/>
              </a:rPr>
              <a:t>чьёму</a:t>
            </a:r>
            <a:r>
              <a:rPr lang="ru-RU" sz="1800" b="1" dirty="0">
                <a:solidFill>
                  <a:schemeClr val="bg1"/>
                </a:solidFill>
                <a:effectLst/>
              </a:rPr>
              <a:t>), по сведениям (чьим), по слухам, по соображениям (чьим), по сообщениям (чьим), по-твоему, по убеждению (</a:t>
            </a:r>
            <a:r>
              <a:rPr lang="ru-RU" sz="1800" b="1" dirty="0" err="1">
                <a:solidFill>
                  <a:schemeClr val="bg1"/>
                </a:solidFill>
                <a:effectLst/>
              </a:rPr>
              <a:t>чьёму</a:t>
            </a:r>
            <a:r>
              <a:rPr lang="ru-RU" sz="1800" b="1" dirty="0">
                <a:solidFill>
                  <a:schemeClr val="bg1"/>
                </a:solidFill>
                <a:effectLst/>
              </a:rPr>
              <a:t>), сказывают, слышно, слышу, с точки зрения, судя по всему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253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Effect transition="in" filter="circle(in)">
                                      <p:cBhvr>
                                        <p:cTn id="11" dur="20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PubRRectCallout" descr="Почтовая бумага"/>
          <p:cNvSpPr>
            <a:spLocks noEditPoints="1" noChangeArrowheads="1"/>
          </p:cNvSpPr>
          <p:nvPr/>
        </p:nvSpPr>
        <p:spPr bwMode="auto">
          <a:xfrm>
            <a:off x="0" y="1052513"/>
            <a:ext cx="9144000" cy="5805487"/>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blipFill dpi="0" rotWithShape="1">
            <a:blip r:embed="rId2" cstate="print"/>
            <a:srcRect/>
            <a:tile tx="0" ty="0" sx="100000" sy="100000" flip="none" algn="tl"/>
          </a:blip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3554" name="Rectangle 2"/>
          <p:cNvSpPr>
            <a:spLocks noGrp="1" noChangeArrowheads="1"/>
          </p:cNvSpPr>
          <p:nvPr>
            <p:ph type="title"/>
          </p:nvPr>
        </p:nvSpPr>
        <p:spPr>
          <a:xfrm>
            <a:off x="395288" y="304800"/>
            <a:ext cx="8748712" cy="676275"/>
          </a:xfrm>
        </p:spPr>
        <p:txBody>
          <a:bodyPr/>
          <a:lstStyle/>
          <a:p>
            <a:pPr marL="838200" indent="-838200" algn="ctr">
              <a:buFontTx/>
              <a:buAutoNum type="arabicPeriod" startAt="4"/>
            </a:pPr>
            <a:r>
              <a:rPr lang="ru-RU" sz="2800">
                <a:effectLst/>
              </a:rPr>
              <a:t>Способ выражения и оформления мысли</a:t>
            </a:r>
          </a:p>
        </p:txBody>
      </p:sp>
      <p:sp>
        <p:nvSpPr>
          <p:cNvPr id="23555" name="Rectangle 3"/>
          <p:cNvSpPr>
            <a:spLocks noGrp="1" noChangeArrowheads="1"/>
          </p:cNvSpPr>
          <p:nvPr>
            <p:ph type="body" idx="1"/>
          </p:nvPr>
        </p:nvSpPr>
        <p:spPr>
          <a:xfrm>
            <a:off x="0" y="908050"/>
            <a:ext cx="9144000" cy="5949950"/>
          </a:xfrm>
        </p:spPr>
        <p:txBody>
          <a:bodyPr/>
          <a:lstStyle/>
          <a:p>
            <a:pPr>
              <a:lnSpc>
                <a:spcPct val="80000"/>
              </a:lnSpc>
            </a:pPr>
            <a:endParaRPr lang="ru-RU" sz="2000" b="1" dirty="0">
              <a:effectLst/>
            </a:endParaRPr>
          </a:p>
          <a:p>
            <a:pPr algn="ctr">
              <a:lnSpc>
                <a:spcPct val="80000"/>
              </a:lnSpc>
              <a:buClr>
                <a:srgbClr val="FF0000"/>
              </a:buClr>
            </a:pPr>
            <a:r>
              <a:rPr lang="ru-RU" sz="1600" b="1" dirty="0">
                <a:solidFill>
                  <a:schemeClr val="bg1"/>
                </a:solidFill>
                <a:effectLst/>
              </a:rPr>
              <a:t>Вернее, виноват, вообще говоря, грубо выражаясь, другими словами, иными словами, иначе говоря, как говорится, как говорят, как ни говори, как угодно, короче говоря, короче сказать, легко сказать, между прочим, можно сказать, мягко выражаясь, мягко говоря, наоборот, одним словом, откровенно говоря, по выражению, попросту сказать, прямо сказать, словом, словом сказать, собственно, собственно говоря, с позволения сказать, так сказать, что называется, в довершение всего, в конце концов, вместе с тем, в общем, в общем и целом, вообще, во-первых, во-вторых и т. д., во всяком случае, впрочем, в частности, выходит, главное, главное дело, главным образом, значит, итак, как отмечалось, как указывалось, к примеру, сказать, к слову сказать, между прочим, наконец, например, напротив, напротив того, одним словом, однако, повторяю, подчёркиваю, помимо этого, прежде всего, примерно сказать, притом, при этом, сверх того, следовательно, со всем тем, с одной стороны, с другой стороны, со своей стороны, стало быть, таким образом, тем не менее</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3554"/>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6"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Effect transition="in" filter="barn(inHorizontal)">
                                      <p:cBhvr>
                                        <p:cTn id="11"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kumimoji="0" lang="ru-RU"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kumimoji="0" lang="ru-RU"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675</TotalTime>
  <Words>3791</Words>
  <Application>Microsoft Macintosh PowerPoint</Application>
  <PresentationFormat>Экран (4:3)</PresentationFormat>
  <Paragraphs>392</Paragraphs>
  <Slides>47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47</vt:i4>
      </vt:variant>
    </vt:vector>
  </HeadingPairs>
  <TitlesOfParts>
    <vt:vector size="52" baseType="lpstr">
      <vt:lpstr>Arial</vt:lpstr>
      <vt:lpstr>Tahoma</vt:lpstr>
      <vt:lpstr>Times New Roman</vt:lpstr>
      <vt:lpstr>Wingdings</vt:lpstr>
      <vt:lpstr>Сумерки</vt:lpstr>
      <vt:lpstr>ВВОДНЫЕ СЛОВА И СОЧЕТАНИЯ СЛОВ</vt:lpstr>
      <vt:lpstr>Для чего же их создал язык и зачем они попадают в предложения?</vt:lpstr>
      <vt:lpstr>Морфологически вводные слова и сочетания слов выражаются</vt:lpstr>
      <vt:lpstr>Презентация PowerPoint</vt:lpstr>
      <vt:lpstr>Условно можно разделить все вводные слова на несколько групп</vt:lpstr>
      <vt:lpstr>Степень достоверности сообщения, факта</vt:lpstr>
      <vt:lpstr>Различные чувства</vt:lpstr>
      <vt:lpstr>Источник информации</vt:lpstr>
      <vt:lpstr>Способ выражения и оформления мысли</vt:lpstr>
      <vt:lpstr>Обращение к собеседнику, призыв к вниманию</vt:lpstr>
      <vt:lpstr>Степень обычности</vt:lpstr>
      <vt:lpstr>Ограничение или уточнение высказывания</vt:lpstr>
      <vt:lpstr>Не являются вводными слова</vt:lpstr>
      <vt:lpstr>Знаки препинания при вводных словах и сочетаниях слов</vt:lpstr>
      <vt:lpstr>Презентация PowerPoint</vt:lpstr>
      <vt:lpstr>Презентация PowerPoint</vt:lpstr>
      <vt:lpstr>Презентация PowerPoint</vt:lpstr>
      <vt:lpstr>Презентация PowerPoint</vt:lpstr>
      <vt:lpstr>Презентация PowerPoint</vt:lpstr>
      <vt:lpstr>Нужно отличать  ОДНАКО</vt:lpstr>
      <vt:lpstr>НАКОНЕЦ</vt:lpstr>
      <vt:lpstr>Так </vt:lpstr>
      <vt:lpstr>Вообще </vt:lpstr>
      <vt:lpstr>В ОБЩЕМ</vt:lpstr>
      <vt:lpstr>ЗНАЧИТ</vt:lpstr>
      <vt:lpstr>Расставьте недостающие знаки препинания</vt:lpstr>
      <vt:lpstr>Карточка 1. Расставьте недостающие знаки препинания</vt:lpstr>
      <vt:lpstr>Презентация PowerPoint</vt:lpstr>
      <vt:lpstr>Ключ к карточке 1</vt:lpstr>
      <vt:lpstr>Презентация PowerPoint</vt:lpstr>
      <vt:lpstr>Карточка 2. Вставьте пропущенные вводные слова</vt:lpstr>
      <vt:lpstr>Карточка 3. Поработайте корректором! Исправьте пунктуационные ошибки</vt:lpstr>
      <vt:lpstr>Ключ к карточке 3</vt:lpstr>
      <vt:lpstr>Домашнее задание. Карточка 4. расставьте недостающие знаки препинания</vt:lpstr>
      <vt:lpstr>Презентация PowerPoint</vt:lpstr>
      <vt:lpstr>Ключ к карточке 4</vt:lpstr>
      <vt:lpstr>Презентация PowerPoint</vt:lpstr>
      <vt:lpstr>Тест. Найдите правильный вариант ответа. Расставьте знаки препинания</vt:lpstr>
      <vt:lpstr>Презентация PowerPoint</vt:lpstr>
      <vt:lpstr>Ключ к тесту</vt:lpstr>
      <vt:lpstr>Блиц-опрос</vt:lpstr>
      <vt:lpstr>Презентация PowerPoint</vt:lpstr>
      <vt:lpstr>Ключ к блиц-опросу</vt:lpstr>
      <vt:lpstr>Задание для тех, кто допустил ошибки.  Карточка 5. Расставьте знаки препинания</vt:lpstr>
      <vt:lpstr>Презентация PowerPoint</vt:lpstr>
      <vt:lpstr>Ключ к карточке 5</vt:lpstr>
      <vt:lpstr>Презентация PowerPoint</vt:lpstr>
    </vt:vector>
  </TitlesOfParts>
  <Company>111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ВВОДНЫЕ СЛОВА И СОЧЕТАНИЯ СЛОВ</dc:title>
  <dc:creator>CTR</dc:creator>
  <cp:lastModifiedBy>mac</cp:lastModifiedBy>
  <cp:revision>26</cp:revision>
  <dcterms:created xsi:type="dcterms:W3CDTF">2009-06-19T13:54:28Z</dcterms:created>
  <dcterms:modified xsi:type="dcterms:W3CDTF">2014-02-23T11:39:57Z</dcterms:modified>
</cp:coreProperties>
</file>