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0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9E2B6-719C-4A3C-8C13-EF65D1605387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C8E2F-777B-4154-8FE4-7A9643CB20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28E4F-B002-4FBF-886A-79A61D4D8D31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91595-340E-45DF-AA65-433755CD8B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F7562-5E7F-42A0-8D17-7EC95FE1BD6B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8B77B-2B00-4F3F-BF00-487848489A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1AE92-CF64-47AF-B267-9625A0642B91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8A271-F35F-4D69-8236-B920A8D09C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CE9A6-5D8F-437E-9B29-5FCD421F9923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BF394-51CD-4A9E-B349-35C4DBFFE8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B0784-B64B-4167-8AD4-7034DDAA2DC7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91BA4-C34A-4DEE-84E7-37EBCD1F63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5C5FC-CCC9-4064-AAE3-FF357F6991BC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B79B8-18B7-43B6-83CE-05B15D77B4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1E0C8-CC34-45D1-A830-95BE88396C23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DBB50-5F3C-47D5-8646-D194276ED6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EA8E5-21A3-4DA6-B3E4-00DB1CC67471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5BD2C-3275-4B13-B6AF-09CE6ABC2A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A1107-01E6-4ACB-954B-5CE1768AFE82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DCF3F-8C71-42FE-AAC2-3C67A46DCA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33DBB-62FC-4E7B-B385-54390B9D6367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D6E38-97FC-4697-8896-6C8BD97817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E2E9CE1-E44E-4607-8874-8A3D87B17C16}" type="datetimeFigureOut">
              <a:rPr lang="ru-RU"/>
              <a:pPr>
                <a:defRPr/>
              </a:pPr>
              <a:t>14.10.2013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9810B07-E4F9-43F7-AB5C-96A635DB02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ransition spd="slow">
    <p:blinds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773238"/>
            <a:ext cx="7772400" cy="4824412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Методическое сопровождение внеаудиторной самостоятельной работы обучающихся с использованием ИКТ</a:t>
            </a:r>
            <a:r>
              <a:rPr lang="ru-RU" sz="3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/>
              <a:t>Автор: </a:t>
            </a:r>
            <a:r>
              <a:rPr lang="ru-RU" sz="2000" dirty="0" err="1" smtClean="0"/>
              <a:t>Микерова</a:t>
            </a:r>
            <a:r>
              <a:rPr lang="ru-RU" sz="2000" dirty="0" smtClean="0"/>
              <a:t> Ю.А.</a:t>
            </a:r>
            <a:br>
              <a:rPr lang="ru-RU" sz="2000" dirty="0" smtClean="0"/>
            </a:br>
            <a:r>
              <a:rPr lang="ru-RU" sz="2000" dirty="0" smtClean="0"/>
              <a:t>Санкт-Петербург</a:t>
            </a:r>
            <a:br>
              <a:rPr lang="ru-RU" sz="2000" dirty="0" smtClean="0"/>
            </a:br>
            <a:r>
              <a:rPr lang="ru-RU" sz="2000" dirty="0" smtClean="0"/>
              <a:t>2012г.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825" y="549275"/>
            <a:ext cx="8642350" cy="696913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ГБОУ НПО ПЛ «</a:t>
            </a:r>
            <a:r>
              <a:rPr lang="ru-RU" dirty="0" err="1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Красносельский</a:t>
            </a:r>
            <a:r>
              <a:rPr lang="ru-RU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3375"/>
            <a:ext cx="9144000" cy="1052513"/>
          </a:xfrm>
        </p:spPr>
        <p:txBody>
          <a:bodyPr/>
          <a:lstStyle/>
          <a:p>
            <a:pPr>
              <a:defRPr/>
            </a:pP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Таблица учета выполненных самостоятельных работ</a:t>
            </a:r>
            <a:endParaRPr lang="ru-RU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28801"/>
          <a:ext cx="9193395" cy="541569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76105"/>
                <a:gridCol w="448774"/>
                <a:gridCol w="406762"/>
                <a:gridCol w="474556"/>
                <a:gridCol w="406762"/>
                <a:gridCol w="474556"/>
                <a:gridCol w="474556"/>
                <a:gridCol w="508452"/>
                <a:gridCol w="508452"/>
                <a:gridCol w="862080"/>
                <a:gridCol w="862080"/>
                <a:gridCol w="538052"/>
                <a:gridCol w="538052"/>
                <a:gridCol w="538052"/>
                <a:gridCol w="538052"/>
                <a:gridCol w="538052"/>
              </a:tblGrid>
              <a:tr h="380253"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Тема</a:t>
                      </a:r>
                      <a:endParaRPr lang="ru-RU" dirty="0"/>
                    </a:p>
                  </a:txBody>
                  <a:tcPr anchor="ctr"/>
                </a:tc>
                <a:tc gridSpan="1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Выполняемые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работы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Итоговая</a:t>
                      </a:r>
                      <a:r>
                        <a:rPr lang="ru-RU" baseline="0" dirty="0" smtClean="0"/>
                        <a:t> оценка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vert="vert270" anchor="ctr"/>
                </a:tc>
              </a:tr>
              <a:tr h="380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Обязательные работы</a:t>
                      </a:r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Работа на выбор</a:t>
                      </a:r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201935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Реферат</a:t>
                      </a:r>
                      <a:endParaRPr lang="ru-RU" b="1" dirty="0"/>
                    </a:p>
                  </a:txBody>
                  <a:tcPr vert="vert27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Опорный конспект</a:t>
                      </a:r>
                      <a:endParaRPr lang="ru-RU" b="1" dirty="0"/>
                    </a:p>
                  </a:txBody>
                  <a:tcPr vert="vert27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Презентация</a:t>
                      </a:r>
                      <a:endParaRPr lang="ru-RU" b="1" dirty="0"/>
                    </a:p>
                  </a:txBody>
                  <a:tcPr vert="vert27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Тест</a:t>
                      </a:r>
                      <a:endParaRPr lang="ru-RU" b="1" dirty="0"/>
                    </a:p>
                  </a:txBody>
                  <a:tcPr vert="vert27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Расчет задачи в </a:t>
                      </a:r>
                      <a:r>
                        <a:rPr lang="en-US" b="1" dirty="0" smtClean="0"/>
                        <a:t>Excel</a:t>
                      </a:r>
                      <a:r>
                        <a:rPr lang="ru-RU" b="1" dirty="0" smtClean="0"/>
                        <a:t> по заданным условиям*</a:t>
                      </a:r>
                      <a:endParaRPr lang="ru-RU" b="1" dirty="0"/>
                    </a:p>
                  </a:txBody>
                  <a:tcPr vert="vert27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Конструктор экспериментов*</a:t>
                      </a:r>
                      <a:endParaRPr lang="ru-RU" b="1" dirty="0"/>
                    </a:p>
                  </a:txBody>
                  <a:tcPr vert="vert27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Видеоряд*</a:t>
                      </a:r>
                      <a:endParaRPr lang="ru-RU" b="1" dirty="0"/>
                    </a:p>
                  </a:txBody>
                  <a:tcPr vert="vert27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vert="vert270" anchor="ctr"/>
                </a:tc>
              </a:tr>
              <a:tr h="59856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Кол-во</a:t>
                      </a:r>
                      <a:r>
                        <a:rPr lang="ru-RU" sz="1000" baseline="0" dirty="0" smtClean="0"/>
                        <a:t> часов </a:t>
                      </a:r>
                    </a:p>
                    <a:p>
                      <a:pPr algn="ctr"/>
                      <a:r>
                        <a:rPr lang="ru-RU" sz="1000" baseline="0" dirty="0" smtClean="0"/>
                        <a:t>(26) </a:t>
                      </a:r>
                      <a:endParaRPr lang="ru-RU" sz="1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/>
                </a:tc>
              </a:tr>
              <a:tr h="5033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76698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Удар трением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766983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89138"/>
            <a:ext cx="9144000" cy="446405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ru-RU" sz="2400" dirty="0" smtClean="0">
                <a:solidFill>
                  <a:schemeClr val="accent6"/>
                </a:solidFill>
              </a:rPr>
              <a:t>    </a:t>
            </a:r>
            <a:r>
              <a:rPr lang="ru-RU" sz="36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Сущность самостоятельных работ как специфических педагогических конструкций определяется особенностями познавательных задач, воплощенных в конкретное содержание типов и видов самостоятельной работы.</a:t>
            </a:r>
            <a:endParaRPr lang="ru-RU" sz="36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6368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</a:t>
            </a:r>
            <a:endParaRPr lang="ru-RU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>
              <a:buFontTx/>
              <a:buNone/>
              <a:defRPr/>
            </a:pPr>
            <a:endParaRPr lang="ru-RU" dirty="0" smtClean="0"/>
          </a:p>
          <a:p>
            <a:pPr>
              <a:buFontTx/>
              <a:buNone/>
              <a:defRPr/>
            </a:pPr>
            <a:r>
              <a:rPr lang="ru-RU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Самостоятельная </a:t>
            </a:r>
            <a:r>
              <a:rPr lang="ru-RU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</a:t>
            </a:r>
            <a:r>
              <a:rPr lang="ru-RU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это специфическое педагогическое средство организации и управления самостоятельной деятельностью </a:t>
            </a:r>
            <a:r>
              <a:rPr lang="ru-RU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обучающихся.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самостоятельных работ:</a:t>
            </a:r>
            <a:endParaRPr lang="ru-RU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ru-RU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В </a:t>
            </a:r>
            <a:r>
              <a:rPr lang="ru-RU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любом из видов самостоятельных работ </a:t>
            </a:r>
            <a:r>
              <a:rPr lang="ru-RU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заключает </a:t>
            </a:r>
            <a:r>
              <a:rPr lang="ru-RU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себе либо необходимость в нахождении и применении новых знаний уже известными способами, либо выявление, определение, изыскание новых путей, способов добывания знаний</a:t>
            </a:r>
            <a:r>
              <a:rPr lang="ru-RU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223962"/>
          </a:xfrm>
        </p:spPr>
        <p:txBody>
          <a:bodyPr/>
          <a:lstStyle/>
          <a:p>
            <a:pPr>
              <a:defRPr/>
            </a:pPr>
            <a:r>
              <a:rPr lang="ru-RU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Самостоятельные работы условно можно разделить на две группы:</a:t>
            </a:r>
            <a:r>
              <a:rPr lang="ru-RU" sz="6000" dirty="0">
                <a:solidFill>
                  <a:schemeClr val="tx1"/>
                </a:solidFill>
              </a:rPr>
              <a:t/>
            </a:r>
            <a:br>
              <a:rPr lang="ru-RU" sz="6000" dirty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24425"/>
          </a:xfrm>
        </p:spPr>
        <p:txBody>
          <a:bodyPr/>
          <a:lstStyle/>
          <a:p>
            <a:pPr>
              <a:defRPr/>
            </a:pPr>
            <a:endParaRPr lang="ru-RU" b="1" i="1" dirty="0" smtClean="0">
              <a:solidFill>
                <a:schemeClr val="accent6"/>
              </a:solidFill>
            </a:endParaRPr>
          </a:p>
          <a:p>
            <a:pPr algn="ctr">
              <a:buFontTx/>
              <a:buNone/>
              <a:defRPr/>
            </a:pPr>
            <a:r>
              <a:rPr lang="ru-RU" b="1" i="1" dirty="0">
                <a:solidFill>
                  <a:schemeClr val="accent6"/>
                </a:solidFill>
              </a:rPr>
              <a:t> </a:t>
            </a:r>
            <a:r>
              <a:rPr lang="ru-RU" b="1" i="1" dirty="0" smtClean="0">
                <a:solidFill>
                  <a:schemeClr val="accent6"/>
                </a:solidFill>
              </a:rPr>
              <a:t>  1-ая группа: </a:t>
            </a:r>
          </a:p>
          <a:p>
            <a:pPr>
              <a:buFontTx/>
              <a:buNone/>
              <a:defRPr/>
            </a:pPr>
            <a:r>
              <a:rPr lang="ru-RU" b="1" i="1" dirty="0">
                <a:solidFill>
                  <a:schemeClr val="accent6"/>
                </a:solidFill>
              </a:rPr>
              <a:t> </a:t>
            </a:r>
            <a:r>
              <a:rPr lang="ru-RU" b="1" i="1" dirty="0" smtClean="0">
                <a:solidFill>
                  <a:schemeClr val="accent6"/>
                </a:solidFill>
              </a:rPr>
              <a:t>  </a:t>
            </a:r>
            <a:r>
              <a:rPr lang="ru-RU" u="sng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Воспроизводящие</a:t>
            </a:r>
            <a:r>
              <a:rPr lang="ru-RU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это уровень преобразующего и “рассуждающего” воспроизведения (отрицательная черта - пресыщение работой, скука, вызываемая единообразием и монотонностью деятельностью).</a:t>
            </a:r>
            <a:endParaRPr lang="ru-RU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24425"/>
          </a:xfrm>
        </p:spPr>
        <p:txBody>
          <a:bodyPr/>
          <a:lstStyle/>
          <a:p>
            <a:pPr>
              <a:defRPr/>
            </a:pPr>
            <a:endParaRPr lang="ru-RU" dirty="0" smtClean="0"/>
          </a:p>
          <a:p>
            <a:pPr algn="ctr">
              <a:buFontTx/>
              <a:buNone/>
              <a:defRPr/>
            </a:pPr>
            <a:r>
              <a:rPr lang="ru-RU" b="1" i="1" dirty="0" smtClean="0">
                <a:solidFill>
                  <a:schemeClr val="accent6"/>
                </a:solidFill>
              </a:rPr>
              <a:t> </a:t>
            </a:r>
            <a:r>
              <a:rPr lang="ru-RU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2-ая группа:</a:t>
            </a:r>
          </a:p>
          <a:p>
            <a:pPr>
              <a:buFontTx/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3000" u="sng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Творческие</a:t>
            </a:r>
            <a:r>
              <a:rPr lang="ru-RU" sz="30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кумуляция знаний, выражающаяся в способности школьника творить новые идеи или способы деятельности (отрицательная черта - ущерб и вред накоплению необходимого круга знаний, навыков и умений - главному условию успешного самостоятельного продвижения школьника в познавательном процессе)</a:t>
            </a:r>
            <a:r>
              <a:rPr lang="ru-RU" sz="30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000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503238"/>
          </a:xfrm>
        </p:spPr>
        <p:txBody>
          <a:bodyPr/>
          <a:lstStyle/>
          <a:p>
            <a:pPr>
              <a:defRPr/>
            </a:pPr>
            <a:r>
              <a:rPr lang="ru-RU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Слагаемыми самостоятельности являются:</a:t>
            </a:r>
            <a:r>
              <a:rPr lang="ru-RU" sz="6000" dirty="0">
                <a:solidFill>
                  <a:schemeClr val="tx1"/>
                </a:solidFill>
              </a:rPr>
              <a:t/>
            </a:r>
            <a:br>
              <a:rPr lang="ru-RU" sz="6000" dirty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89138"/>
            <a:ext cx="9144000" cy="4535487"/>
          </a:xfrm>
        </p:spPr>
        <p:txBody>
          <a:bodyPr/>
          <a:lstStyle/>
          <a:p>
            <a:pPr>
              <a:defRPr/>
            </a:pPr>
            <a:r>
              <a:rPr lang="ru-RU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Общеучебные</a:t>
            </a:r>
            <a:r>
              <a:rPr lang="ru-RU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умения;</a:t>
            </a:r>
            <a:endParaRPr lang="ru-RU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Общелогические</a:t>
            </a:r>
            <a:r>
              <a:rPr lang="ru-RU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умения;</a:t>
            </a:r>
            <a:endParaRPr lang="ru-RU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Предметные умения;</a:t>
            </a:r>
            <a:endParaRPr lang="ru-RU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Коммуникативные </a:t>
            </a:r>
            <a:r>
              <a:rPr lang="ru-RU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умения;</a:t>
            </a:r>
            <a:endParaRPr lang="ru-RU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endParaRPr lang="ru-RU" dirty="0" smtClean="0"/>
          </a:p>
          <a:p>
            <a:pPr>
              <a:buFontTx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обучающихся </a:t>
            </a:r>
            <a:r>
              <a:rPr lang="ru-RU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можно выделить следующие уровни развития самостоятельности - высокий, средний, низкий.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Учебная нагрузка обучающихся по предмету физика:</a:t>
            </a:r>
            <a:endParaRPr lang="ru-RU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" y="1988838"/>
          <a:ext cx="9144000" cy="4320483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149336"/>
                <a:gridCol w="1332444"/>
                <a:gridCol w="1332444"/>
                <a:gridCol w="1332444"/>
                <a:gridCol w="1332444"/>
                <a:gridCol w="1332444"/>
                <a:gridCol w="1332444"/>
              </a:tblGrid>
              <a:tr h="599611">
                <a:tc rowSpan="4">
                  <a:txBody>
                    <a:bodyPr/>
                    <a:lstStyle/>
                    <a:p>
                      <a:r>
                        <a:rPr lang="ru-RU" dirty="0" smtClean="0"/>
                        <a:t>Индекс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vert="vert270" anchor="ctr"/>
                </a:tc>
                <a:tc rowSpan="4">
                  <a:txBody>
                    <a:bodyPr/>
                    <a:lstStyle/>
                    <a:p>
                      <a:r>
                        <a:rPr lang="ru-RU" dirty="0" smtClean="0"/>
                        <a:t>Наименование дисциплины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vert="vert270"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Учебная нагрузка</a:t>
                      </a:r>
                      <a:endParaRPr lang="ru-RU" b="1" i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9961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i="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Обязательная аудиторная</a:t>
                      </a:r>
                      <a:endParaRPr lang="ru-RU" b="1" i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9961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b="1" dirty="0" smtClean="0"/>
                        <a:t>Максимальная</a:t>
                      </a:r>
                      <a:endParaRPr lang="ru-RU" b="1" i="0" dirty="0"/>
                    </a:p>
                  </a:txBody>
                  <a:tcPr vert="vert270" anchor="ctr"/>
                </a:tc>
                <a:tc rowSpan="2"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Самостоятельная работа</a:t>
                      </a:r>
                      <a:endParaRPr lang="ru-RU" b="1" i="0" dirty="0">
                        <a:solidFill>
                          <a:srgbClr val="FF0000"/>
                        </a:solidFill>
                      </a:endParaRPr>
                    </a:p>
                  </a:txBody>
                  <a:tcPr vert="vert270" anchor="ctr"/>
                </a:tc>
                <a:tc rowSpan="2">
                  <a:txBody>
                    <a:bodyPr/>
                    <a:lstStyle/>
                    <a:p>
                      <a:r>
                        <a:rPr lang="ru-RU" b="1" dirty="0" smtClean="0"/>
                        <a:t>Всего занятий</a:t>
                      </a:r>
                      <a:endParaRPr lang="ru-RU" b="1" i="0" dirty="0"/>
                    </a:p>
                  </a:txBody>
                  <a:tcPr vert="vert27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 т.ч.</a:t>
                      </a:r>
                      <a:endParaRPr lang="ru-RU" b="1" i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92203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Лекции, уроки</a:t>
                      </a:r>
                      <a:endParaRPr lang="ru-RU" b="1" i="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Лаб.</a:t>
                      </a:r>
                      <a:r>
                        <a:rPr lang="ru-RU" b="1" baseline="0" dirty="0" smtClean="0"/>
                        <a:t> и практические занятия</a:t>
                      </a:r>
                      <a:endParaRPr lang="ru-RU" b="1" i="0" dirty="0"/>
                    </a:p>
                  </a:txBody>
                  <a:tcPr vert="vert270" anchor="ctr"/>
                </a:tc>
              </a:tr>
              <a:tr h="59961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ОДБ.07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Физика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109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72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Тематическое планирование: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773238"/>
          <a:ext cx="9144000" cy="48641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355976"/>
                <a:gridCol w="2016224"/>
                <a:gridCol w="2771800"/>
              </a:tblGrid>
              <a:tr h="658359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Учебная нагрузка по предмету физике(час)</a:t>
                      </a:r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5835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Название раздела по физике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Обязательная нагрузка</a:t>
                      </a:r>
                    </a:p>
                    <a:p>
                      <a:pPr algn="ctr"/>
                      <a:r>
                        <a:rPr lang="ru-RU" b="1" dirty="0" smtClean="0"/>
                        <a:t>217 часов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Самостоятельная работа</a:t>
                      </a:r>
                    </a:p>
                    <a:p>
                      <a:pPr algn="ctr"/>
                      <a:r>
                        <a:rPr lang="ru-RU" b="1" dirty="0" smtClean="0"/>
                        <a:t>109 часов</a:t>
                      </a:r>
                      <a:endParaRPr lang="ru-RU" b="1" dirty="0"/>
                    </a:p>
                  </a:txBody>
                  <a:tcPr anchor="ctr"/>
                </a:tc>
              </a:tr>
              <a:tr h="658359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Механика. Колебания и волны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 anchor="ctr"/>
                </a:tc>
              </a:tr>
              <a:tr h="658359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Молекулярная</a:t>
                      </a:r>
                      <a:r>
                        <a:rPr lang="ru-RU" baseline="0" dirty="0" smtClean="0"/>
                        <a:t> физика. Термодинамика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 anchor="ctr"/>
                </a:tc>
              </a:tr>
              <a:tr h="658359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Электростатика. Магнитное поле. ЭМИ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 anchor="ctr"/>
                </a:tc>
              </a:tr>
              <a:tr h="658359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Электромагнитные колебания и волны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 anchor="ctr"/>
                </a:tc>
              </a:tr>
              <a:tr h="658359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Квантовая физика. Атомная физика. Строение Вселенной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Темы самостоятельных работ по разделу «Механика»: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3238"/>
            <a:ext cx="9144000" cy="4824412"/>
          </a:xfrm>
        </p:spPr>
        <p:txBody>
          <a:bodyPr/>
          <a:lstStyle/>
          <a:p>
            <a:pPr>
              <a:defRPr/>
            </a:pPr>
            <a:r>
              <a:rPr lang="ru-RU" sz="17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Великие законы сохранения;</a:t>
            </a:r>
          </a:p>
          <a:p>
            <a:pPr>
              <a:defRPr/>
            </a:pPr>
            <a:r>
              <a:rPr lang="ru-RU" sz="17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Галилей и его взгляды;</a:t>
            </a:r>
          </a:p>
          <a:p>
            <a:pPr>
              <a:defRPr/>
            </a:pPr>
            <a:r>
              <a:rPr lang="ru-RU" sz="17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Жизнь Исаака Ньютона;</a:t>
            </a:r>
          </a:p>
          <a:p>
            <a:pPr>
              <a:defRPr/>
            </a:pPr>
            <a:r>
              <a:rPr lang="ru-RU" sz="17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Классическая концепция Ньютона в современности;</a:t>
            </a:r>
          </a:p>
          <a:p>
            <a:pPr>
              <a:defRPr/>
            </a:pPr>
            <a:r>
              <a:rPr lang="ru-RU" sz="17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Механика от Аристотеля до Ньютона;</a:t>
            </a:r>
          </a:p>
          <a:p>
            <a:pPr>
              <a:defRPr/>
            </a:pPr>
            <a:r>
              <a:rPr lang="ru-RU" sz="17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Пространство и время в физике;</a:t>
            </a:r>
          </a:p>
          <a:p>
            <a:pPr>
              <a:defRPr/>
            </a:pPr>
            <a:r>
              <a:rPr lang="ru-RU" sz="17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Реактивное движение. Межконтинентальная баллистическая ракета;</a:t>
            </a:r>
          </a:p>
          <a:p>
            <a:pPr>
              <a:defRPr/>
            </a:pPr>
            <a:r>
              <a:rPr lang="ru-RU" sz="17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Свободный полет в полях тяготения;</a:t>
            </a:r>
          </a:p>
          <a:p>
            <a:pPr>
              <a:defRPr/>
            </a:pPr>
            <a:r>
              <a:rPr lang="ru-RU" sz="17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Бумеранг;</a:t>
            </a:r>
          </a:p>
          <a:p>
            <a:pPr>
              <a:defRPr/>
            </a:pPr>
            <a:r>
              <a:rPr lang="ru-RU" sz="17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управлять равновесием;</a:t>
            </a:r>
          </a:p>
          <a:p>
            <a:pPr>
              <a:defRPr/>
            </a:pPr>
            <a:r>
              <a:rPr lang="ru-RU" sz="17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Основы небесной механики;</a:t>
            </a:r>
          </a:p>
          <a:p>
            <a:pPr>
              <a:defRPr/>
            </a:pPr>
            <a:r>
              <a:rPr lang="ru-RU" sz="17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Удар трением;</a:t>
            </a:r>
          </a:p>
          <a:p>
            <a:pPr>
              <a:defRPr/>
            </a:pPr>
            <a:r>
              <a:rPr lang="ru-RU" sz="17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Астероидная опасность;</a:t>
            </a:r>
          </a:p>
          <a:p>
            <a:pPr>
              <a:defRPr/>
            </a:pPr>
            <a:r>
              <a:rPr lang="ru-RU" sz="17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Творчество в жизни Исаака Ньютона;</a:t>
            </a:r>
          </a:p>
          <a:p>
            <a:pPr>
              <a:defRPr/>
            </a:pPr>
            <a:r>
              <a:rPr lang="ru-RU" sz="17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Существуют ли гравитационные волны?</a:t>
            </a:r>
            <a:endParaRPr lang="ru-RU" sz="17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1958</Template>
  <TotalTime>220</TotalTime>
  <Words>293</Words>
  <Application>Microsoft Office PowerPoint</Application>
  <PresentationFormat>Экран (4:3)</PresentationFormat>
  <Paragraphs>62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Diseño predeterminado</vt:lpstr>
      <vt:lpstr> Методическое сопровождение внеаудиторной самостоятельной работы обучающихся с использованием ИКТ  Автор: Микерова Ю.А. Санкт-Петербург 2012г. </vt:lpstr>
      <vt:lpstr>Слайд 2</vt:lpstr>
      <vt:lpstr>Задача самостоятельных работ:</vt:lpstr>
      <vt:lpstr>Самостоятельные работы условно можно разделить на две группы: </vt:lpstr>
      <vt:lpstr>Слайд 5</vt:lpstr>
      <vt:lpstr>Слагаемыми самостоятельности являются: </vt:lpstr>
      <vt:lpstr>Учебная нагрузка обучающихся по предмету физика:</vt:lpstr>
      <vt:lpstr>Тематическое планирование:</vt:lpstr>
      <vt:lpstr>Темы самостоятельных работ по разделу «Механика»:</vt:lpstr>
      <vt:lpstr>Таблица учета выполненных самостоятельных работ</vt:lpstr>
      <vt:lpstr>Слайд 11</vt:lpstr>
      <vt:lpstr>СПАСИБО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самостоятельной работы учащихся с использованием ИКТ (на примере Web-сайта)  Автор: Микерова Ю.А. Санкт-Петербург 2012г.</dc:title>
  <dc:creator>Юля</dc:creator>
  <cp:lastModifiedBy>Ученик</cp:lastModifiedBy>
  <cp:revision>29</cp:revision>
  <dcterms:created xsi:type="dcterms:W3CDTF">2012-11-22T05:43:50Z</dcterms:created>
  <dcterms:modified xsi:type="dcterms:W3CDTF">2013-10-14T05:36:40Z</dcterms:modified>
</cp:coreProperties>
</file>