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800000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10EB0-78EF-4217-B224-D6603833C772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2E9B4-B433-4802-94D8-7BEBF9DEC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2E9B4-B433-4802-94D8-7BEBF9DECCE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09C4F-0F25-4483-9839-371795373A57}" type="datetimeFigureOut">
              <a:rPr lang="ru-RU" smtClean="0"/>
              <a:pPr/>
              <a:t>21.02.2014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A8B22-3F22-4232-A009-31F8EFAAA2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images.yandex.ru/yandsearch?p=2&amp;text=%D1%88%D0%BA%D0%BE%D0%BB%D1%8C%D0%BD%D1%8B%D0%B5%20%D0%BF%D1%80%D0%B8%D0%BD%D0%B0%D0%B4%D0%BB%D0%B5%D0%B6%D0%BD%D0%BE%D1%81%D1%82%D0%B8%20%D0%B0%D0%BD%D0%B8%D0%BC%D0%B0%D1%86%D0%B8%D1%8F&amp;fp=2&amp;pos=75&amp;uinfo=ww-1435-wh-616-fw-1210-fh-448-pd-1.100000023841858&amp;rpt=simage&amp;img_url=http://s2.rimg.info/ee6ed7845e72944d5b805842501143d3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images.yandex.ru/yandsearch?p=2&amp;text=%D1%88%D0%BA%D0%BE%D0%BB%D1%8C%D0%BD%D1%8B%D0%B5%20%D0%BF%D1%80%D0%B8%D0%BD%D0%B0%D0%B4%D0%BB%D0%B5%D0%B6%D0%BD%D0%BE%D1%81%D1%82%D0%B8%20%D0%B0%D0%BD%D0%B8%D0%BC%D0%B0%D1%86%D0%B8%D1%8F&amp;fp=2&amp;pos=75&amp;uinfo=ww-1435-wh-616-fw-1210-fh-448-pd-1.100000023841858&amp;rpt=simage&amp;img_url=http://s2.rimg.info/ee6ed7845e72944d5b805842501143d3.gi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images.yandex.ru/yandsearch?p=2&amp;text=%D1%88%D0%BA%D0%BE%D0%BB%D1%8C%D0%BD%D1%8B%D0%B5%20%D0%BF%D1%80%D0%B8%D0%BD%D0%B0%D0%B4%D0%BB%D0%B5%D0%B6%D0%BD%D0%BE%D1%81%D1%82%D0%B8%20%D0%B0%D0%BD%D0%B8%D0%BC%D0%B0%D1%86%D0%B8%D1%8F&amp;fp=2&amp;pos=75&amp;uinfo=ww-1435-wh-616-fw-1210-fh-448-pd-1.100000023841858&amp;rpt=simage&amp;img_url=http://s2.rimg.info/ee6ed7845e72944d5b805842501143d3.gi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hyperlink" Target="http://images.yandex.ru/yandsearch?p=2&amp;text=%D1%88%D0%BA%D0%BE%D0%BB%D1%8C%D0%BD%D1%8B%D0%B5%20%D0%BF%D1%80%D0%B8%D0%BD%D0%B0%D0%B4%D0%BB%D0%B5%D0%B6%D0%BD%D0%BE%D1%81%D1%82%D0%B8%20%D0%B0%D0%BD%D0%B8%D0%BC%D0%B0%D1%86%D0%B8%D1%8F&amp;fp=2&amp;pos=75&amp;uinfo=ww-1435-wh-616-fw-1210-fh-448-pd-1.100000023841858&amp;rpt=simage&amp;img_url=http://s2.rimg.info/ee6ed7845e72944d5b805842501143d3.gi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hyperlink" Target="http://images.yandex.ru/yandsearch?p=2&amp;text=%D1%88%D0%BA%D0%BE%D0%BB%D1%8C%D0%BD%D1%8B%D0%B5%20%D0%BF%D1%80%D0%B8%D0%BD%D0%B0%D0%B4%D0%BB%D0%B5%D0%B6%D0%BD%D0%BE%D1%81%D1%82%D0%B8%20%D0%B0%D0%BD%D0%B8%D0%BC%D0%B0%D1%86%D0%B8%D1%8F&amp;fp=2&amp;pos=75&amp;uinfo=ww-1435-wh-616-fw-1210-fh-448-pd-1.100000023841858&amp;rpt=simage&amp;img_url=http://s2.rimg.info/ee6ed7845e72944d5b805842501143d3.gi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mages.yandex.ru/yandsearch?p=4&amp;text=%D1%84%D0%BE%D0%BD%20%D0%B4%D0%BB%D1%8F%20%D0%BF%D1%80%D0%B5%D0%B7%D0%B5%D0%BD%D1%82%D0%B0%D1%86%D0%B8%D0%B9&amp;fp=4&amp;pos=135&amp;uinfo=ww-1435-wh-616-fw-1210-fh-448-pd-1.100000023841858&amp;rpt=simage&amp;img_url=http://www.prezentacii-angliyskiy.ru/images/2012-11-15_204800.pn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prezentacii-angliyskiy.ru/images/2012-11-15_20480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ln w="1905"/>
                <a:solidFill>
                  <a:srgbClr val="66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УРОК РУССКОГО ЯЗЫКА В 8 КЛАССЕ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290892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ОДНОРОДНЫЕ И НЕОДНОРОДНЫЕ ОПРЕДЕЛЕНИЯ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445224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Georgia" pitchFamily="18" charset="0"/>
              </a:rPr>
              <a:t>Презентацию подготовила Уральская Л.Б., </a:t>
            </a:r>
          </a:p>
          <a:p>
            <a:pPr algn="ctr"/>
            <a:r>
              <a:rPr lang="ru-RU" sz="1400" dirty="0" smtClean="0">
                <a:latin typeface="Georgia" pitchFamily="18" charset="0"/>
              </a:rPr>
              <a:t>учитель русского языка и литературы </a:t>
            </a:r>
          </a:p>
          <a:p>
            <a:pPr algn="ctr"/>
            <a:r>
              <a:rPr lang="ru-RU" sz="1400" dirty="0" smtClean="0">
                <a:latin typeface="Georgia" pitchFamily="18" charset="0"/>
              </a:rPr>
              <a:t>МБОУ СОШ № 2</a:t>
            </a:r>
          </a:p>
          <a:p>
            <a:pPr algn="ctr"/>
            <a:r>
              <a:rPr lang="ru-RU" sz="1400" dirty="0" smtClean="0">
                <a:latin typeface="Georgia" pitchFamily="18" charset="0"/>
              </a:rPr>
              <a:t>г.Ханты-Мансийск</a:t>
            </a:r>
            <a:endParaRPr lang="ru-RU" sz="1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prezentacii-angliyskiy.ru/images/2012-11-15_20480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n w="1905"/>
                <a:solidFill>
                  <a:srgbClr val="66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ДОМАШНЕЕ ЗАДАНИЕ</a:t>
            </a:r>
            <a:endParaRPr lang="ru-RU" sz="2400" b="1" dirty="0">
              <a:ln w="1905"/>
              <a:solidFill>
                <a:srgbClr val="66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340768"/>
            <a:ext cx="7272808" cy="3744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Georgia" pitchFamily="18" charset="0"/>
              </a:rPr>
              <a:t>Из повести И.С. Тургенева «Ася» выписать 6-7 предложений с однородными и неоднородными определениями.</a:t>
            </a:r>
          </a:p>
          <a:p>
            <a:pPr algn="ctr"/>
            <a:r>
              <a:rPr lang="ru-RU" sz="2400" b="1" dirty="0" smtClean="0">
                <a:latin typeface="Georgia" pitchFamily="18" charset="0"/>
              </a:rPr>
              <a:t>или</a:t>
            </a:r>
          </a:p>
          <a:p>
            <a:pPr algn="ctr"/>
            <a:r>
              <a:rPr lang="ru-RU" sz="2400" dirty="0" smtClean="0">
                <a:latin typeface="Georgia" pitchFamily="18" charset="0"/>
              </a:rPr>
              <a:t>Написать мини-сочинение «В природе нет однообразья …» (включить </a:t>
            </a:r>
            <a:r>
              <a:rPr lang="ru-RU" sz="2400" dirty="0" smtClean="0">
                <a:latin typeface="Georgia" pitchFamily="18" charset="0"/>
              </a:rPr>
              <a:t>предложения с однородными и неоднородными </a:t>
            </a:r>
            <a:r>
              <a:rPr lang="ru-RU" sz="2400" dirty="0" smtClean="0">
                <a:latin typeface="Georgia" pitchFamily="18" charset="0"/>
              </a:rPr>
              <a:t>определениями.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rezentacii-angliyskiy.ru/images/2012-11-15_204800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1916832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663300"/>
                </a:solidFill>
                <a:latin typeface="Georgia" pitchFamily="18" charset="0"/>
              </a:rPr>
              <a:t>Цель урока</a:t>
            </a:r>
            <a:r>
              <a:rPr lang="ru-RU" sz="2400" dirty="0" smtClean="0">
                <a:solidFill>
                  <a:srgbClr val="663300"/>
                </a:solidFill>
                <a:latin typeface="Georgia" pitchFamily="18" charset="0"/>
              </a:rPr>
              <a:t>: </a:t>
            </a:r>
            <a:r>
              <a:rPr lang="ru-RU" sz="2400" dirty="0" smtClean="0">
                <a:latin typeface="Georgia" pitchFamily="18" charset="0"/>
              </a:rPr>
              <a:t>углубить представление об определениях, закрепить навыки узнавания однородных и неоднородных определений в тексте, их графического изображения</a:t>
            </a:r>
            <a:r>
              <a:rPr lang="ru-RU" sz="2400" b="1" dirty="0" smtClean="0">
                <a:latin typeface="Georgia" pitchFamily="18" charset="0"/>
              </a:rPr>
              <a:t>.</a:t>
            </a:r>
            <a:r>
              <a:rPr lang="ru-RU" sz="2400" dirty="0" smtClean="0">
                <a:latin typeface="Georgia" pitchFamily="18" charset="0"/>
              </a:rPr>
              <a:t> 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rezentacii-angliyskiy.ru/images/2012-11-15_20480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663300"/>
                </a:soli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ОРФОГРАФИЧЕСКАЯ РАЗМИНКА</a:t>
            </a:r>
            <a:endParaRPr lang="ru-RU" sz="2400" b="1" cap="all" dirty="0">
              <a:ln w="90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663300"/>
              </a:soli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7"/>
            <a:ext cx="8784976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dirty="0" smtClean="0">
                <a:latin typeface="Georgia" pitchFamily="18" charset="0"/>
              </a:rPr>
              <a:t>Вставьте пропущенные буквы, графически обозначьте свой выбор.</a:t>
            </a:r>
            <a:endParaRPr lang="ru-RU" sz="2000" b="1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700808"/>
            <a:ext cx="8136904" cy="1080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itchFamily="18" charset="0"/>
              </a:rPr>
              <a:t>ИЗЛ..ЖИТЬ, ПРИК..СНУТЬСЯ , ПРОТ..РАТЬ, БЛ..СТАТЕЛЬНЫЙ, СОБ..РУ,  ПРОР..СТАТЬ, ПРИЛ..ГАТЬ, ОЗ..РЕНИЕ, ВОЗГ..РАНИЕ.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79512" y="2852936"/>
            <a:ext cx="878497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Проверьте себя!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573016"/>
            <a:ext cx="8136904" cy="158417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Georgia" pitchFamily="18" charset="0"/>
              </a:rPr>
              <a:t>ИЗЛ</a:t>
            </a:r>
            <a:r>
              <a:rPr lang="ru-RU" b="1" u="sng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О</a:t>
            </a:r>
            <a:r>
              <a:rPr lang="ru-RU" u="dbl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Ж</a:t>
            </a:r>
            <a:r>
              <a:rPr lang="ru-RU" dirty="0" smtClean="0">
                <a:latin typeface="Georgia" pitchFamily="18" charset="0"/>
              </a:rPr>
              <a:t>ИТЬ, ПРИК</a:t>
            </a:r>
            <a:r>
              <a:rPr lang="ru-RU" b="1" u="sng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О</a:t>
            </a:r>
            <a:r>
              <a:rPr lang="ru-RU" dirty="0" smtClean="0">
                <a:latin typeface="Georgia" pitchFamily="18" charset="0"/>
              </a:rPr>
              <a:t>СНУТЬСЯ , ПРОТ</a:t>
            </a:r>
            <a:r>
              <a:rPr lang="ru-RU" b="1" u="sng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И</a:t>
            </a:r>
            <a:r>
              <a:rPr lang="ru-RU" dirty="0" smtClean="0">
                <a:latin typeface="Georgia" pitchFamily="18" charset="0"/>
              </a:rPr>
              <a:t>Р</a:t>
            </a:r>
            <a:r>
              <a:rPr lang="ru-RU" u="dbl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А</a:t>
            </a:r>
            <a:r>
              <a:rPr lang="ru-RU" dirty="0" smtClean="0">
                <a:latin typeface="Georgia" pitchFamily="18" charset="0"/>
              </a:rPr>
              <a:t>ТЬ, БЛ</a:t>
            </a:r>
            <a:r>
              <a:rPr lang="ru-RU" b="1" u="sng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И</a:t>
            </a:r>
            <a:r>
              <a:rPr lang="ru-RU" dirty="0" smtClean="0">
                <a:latin typeface="Georgia" pitchFamily="18" charset="0"/>
              </a:rPr>
              <a:t>СТ</a:t>
            </a:r>
            <a:r>
              <a:rPr lang="ru-RU" u="dbl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А</a:t>
            </a:r>
            <a:r>
              <a:rPr lang="ru-RU" dirty="0" smtClean="0">
                <a:latin typeface="Georgia" pitchFamily="18" charset="0"/>
              </a:rPr>
              <a:t>ТЕЛЬНЫЙ, </a:t>
            </a:r>
          </a:p>
          <a:p>
            <a:endParaRPr lang="ru-RU" dirty="0">
              <a:latin typeface="Georgia" pitchFamily="18" charset="0"/>
            </a:endParaRPr>
          </a:p>
          <a:p>
            <a:endParaRPr lang="ru-RU" dirty="0" smtClean="0">
              <a:latin typeface="Georgia" pitchFamily="18" charset="0"/>
            </a:endParaRPr>
          </a:p>
          <a:p>
            <a:r>
              <a:rPr lang="ru-RU" dirty="0" smtClean="0">
                <a:latin typeface="Georgia" pitchFamily="18" charset="0"/>
              </a:rPr>
              <a:t>СОБ</a:t>
            </a:r>
            <a:r>
              <a:rPr lang="ru-RU" b="1" u="sng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Е</a:t>
            </a:r>
            <a:r>
              <a:rPr lang="ru-RU" dirty="0" smtClean="0">
                <a:latin typeface="Georgia" pitchFamily="18" charset="0"/>
              </a:rPr>
              <a:t>РУ,  ПРОР</a:t>
            </a:r>
            <a:r>
              <a:rPr lang="ru-RU" b="1" u="sng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А</a:t>
            </a:r>
            <a:r>
              <a:rPr lang="ru-RU" u="dbl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СТ</a:t>
            </a:r>
            <a:r>
              <a:rPr lang="ru-RU" dirty="0" smtClean="0">
                <a:latin typeface="Georgia" pitchFamily="18" charset="0"/>
              </a:rPr>
              <a:t>АТЬ, ПРИЛ</a:t>
            </a:r>
            <a:r>
              <a:rPr lang="ru-RU" b="1" u="sng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А</a:t>
            </a:r>
            <a:r>
              <a:rPr lang="ru-RU" u="dbl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Г</a:t>
            </a:r>
            <a:r>
              <a:rPr lang="ru-RU" u="dbl" dirty="0" smtClean="0">
                <a:latin typeface="Georgia" pitchFamily="18" charset="0"/>
              </a:rPr>
              <a:t>А</a:t>
            </a:r>
            <a:r>
              <a:rPr lang="ru-RU" dirty="0" smtClean="0">
                <a:latin typeface="Georgia" pitchFamily="18" charset="0"/>
              </a:rPr>
              <a:t>ТЬ, ОЗ</a:t>
            </a:r>
            <a:r>
              <a:rPr lang="ru-RU" b="1" u="sng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А</a:t>
            </a:r>
            <a:r>
              <a:rPr lang="ru-RU" dirty="0" smtClean="0">
                <a:latin typeface="Georgia" pitchFamily="18" charset="0"/>
              </a:rPr>
              <a:t>РЕНИЕ, ВОЗГ</a:t>
            </a:r>
            <a:r>
              <a:rPr lang="ru-RU" b="1" u="sng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О</a:t>
            </a:r>
            <a:r>
              <a:rPr lang="ru-RU" dirty="0" smtClean="0">
                <a:latin typeface="Georgia" pitchFamily="18" charset="0"/>
              </a:rPr>
              <a:t>Р</a:t>
            </a:r>
            <a:r>
              <a:rPr lang="ru-RU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А</a:t>
            </a:r>
            <a:r>
              <a:rPr lang="ru-RU" dirty="0" smtClean="0">
                <a:latin typeface="Georgia" pitchFamily="18" charset="0"/>
              </a:rPr>
              <a:t>НИЕ.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4098" name="Picture 2" descr="http://dialoguewriter.ucoz.ru/analysis/anpencil2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0" y="4725144"/>
            <a:ext cx="1428750" cy="1428750"/>
          </a:xfrm>
          <a:prstGeom prst="rect">
            <a:avLst/>
          </a:prstGeom>
          <a:noFill/>
        </p:spPr>
      </p:pic>
      <p:sp>
        <p:nvSpPr>
          <p:cNvPr id="9" name="Дуга 8"/>
          <p:cNvSpPr/>
          <p:nvPr/>
        </p:nvSpPr>
        <p:spPr>
          <a:xfrm rot="18801859">
            <a:off x="1057545" y="3709800"/>
            <a:ext cx="692205" cy="732900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4" name="Дуга 13"/>
          <p:cNvSpPr/>
          <p:nvPr/>
        </p:nvSpPr>
        <p:spPr>
          <a:xfrm rot="18801859">
            <a:off x="3937866" y="4573898"/>
            <a:ext cx="692205" cy="732900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5" name="Дуга 14"/>
          <p:cNvSpPr/>
          <p:nvPr/>
        </p:nvSpPr>
        <p:spPr>
          <a:xfrm rot="18801859">
            <a:off x="985539" y="4573896"/>
            <a:ext cx="692205" cy="732900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6" name="Дуга 15"/>
          <p:cNvSpPr/>
          <p:nvPr/>
        </p:nvSpPr>
        <p:spPr>
          <a:xfrm rot="18801859">
            <a:off x="5139735" y="4554050"/>
            <a:ext cx="592721" cy="628765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7" name="Дуга 16"/>
          <p:cNvSpPr/>
          <p:nvPr/>
        </p:nvSpPr>
        <p:spPr>
          <a:xfrm rot="18801859">
            <a:off x="5817042" y="3706185"/>
            <a:ext cx="1038308" cy="1099349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8" name="Дуга 17"/>
          <p:cNvSpPr/>
          <p:nvPr/>
        </p:nvSpPr>
        <p:spPr>
          <a:xfrm rot="18801859">
            <a:off x="4729954" y="3709801"/>
            <a:ext cx="692205" cy="732900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19" name="Дуга 18"/>
          <p:cNvSpPr/>
          <p:nvPr/>
        </p:nvSpPr>
        <p:spPr>
          <a:xfrm rot="18801859">
            <a:off x="2713730" y="3709802"/>
            <a:ext cx="692205" cy="732900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20" name="Дуга 19"/>
          <p:cNvSpPr/>
          <p:nvPr/>
        </p:nvSpPr>
        <p:spPr>
          <a:xfrm rot="18801859">
            <a:off x="6867929" y="4554050"/>
            <a:ext cx="592721" cy="628765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sp>
        <p:nvSpPr>
          <p:cNvPr id="21" name="Дуга 20"/>
          <p:cNvSpPr/>
          <p:nvPr/>
        </p:nvSpPr>
        <p:spPr>
          <a:xfrm rot="18801859">
            <a:off x="2243521" y="4531201"/>
            <a:ext cx="840534" cy="889950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6732240" y="3717032"/>
            <a:ext cx="72008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6804248" y="3717032"/>
            <a:ext cx="72008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4499992" y="4581128"/>
            <a:ext cx="72008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7452320" y="4509120"/>
            <a:ext cx="72008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5364088" y="3717032"/>
            <a:ext cx="72008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5436096" y="3717032"/>
            <a:ext cx="72008" cy="21602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 flipV="1">
            <a:off x="4572000" y="4581128"/>
            <a:ext cx="72008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5724128" y="4509120"/>
            <a:ext cx="72008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rezentacii-angliyskiy.ru/images/2012-11-15_20480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8" cy="490066"/>
          </a:xfrm>
        </p:spPr>
        <p:txBody>
          <a:bodyPr>
            <a:noAutofit/>
          </a:bodyPr>
          <a:lstStyle/>
          <a:p>
            <a:r>
              <a:rPr lang="ru-RU" sz="22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663300"/>
                </a:solidFill>
                <a:latin typeface="Georgia" pitchFamily="18" charset="0"/>
              </a:rPr>
              <a:t>УКАЖИТЕ НОМЕР (-А) ОДНОСОСТАВНОГО (-ЫХ) ПРЕДЛОЖЕНИЯ (-ИЙ). НАЗОВИТЕ ИХ ТИП.</a:t>
            </a:r>
            <a:endParaRPr lang="ru-RU" sz="22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6633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514350" indent="-514350" algn="just">
              <a:buAutoNum type="arabicParenR"/>
            </a:pPr>
            <a:r>
              <a:rPr lang="ru-RU" dirty="0" smtClean="0">
                <a:latin typeface="Georgia" pitchFamily="18" charset="0"/>
              </a:rPr>
              <a:t>Под дождик хорошо спится.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Georgia" pitchFamily="18" charset="0"/>
              </a:rPr>
              <a:t>Громко хрустел под ногами снег.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Georgia" pitchFamily="18" charset="0"/>
              </a:rPr>
              <a:t>Вот и материнский дом.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Georgia" pitchFamily="18" charset="0"/>
              </a:rPr>
              <a:t>Дорогой, видимо, давно не пользовались.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Georgia" pitchFamily="18" charset="0"/>
              </a:rPr>
              <a:t>Волка шапками не закидаешь.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Georgia" pitchFamily="18" charset="0"/>
              </a:rPr>
              <a:t>Тощие тени ложились на мокрый снег.</a:t>
            </a:r>
          </a:p>
          <a:p>
            <a:pPr marL="514350" indent="-514350" algn="just">
              <a:buAutoNum type="arabicParenR"/>
            </a:pPr>
            <a:r>
              <a:rPr lang="ru-RU" dirty="0" smtClean="0">
                <a:latin typeface="Georgia" pitchFamily="18" charset="0"/>
              </a:rPr>
              <a:t>Не жалею, не зову, не плачу…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5" name="Picture 2" descr="http://dialoguewriter.ucoz.ru/analysis/anpencil2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4797152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rezentacii-angliyskiy.ru/images/2012-11-15_20480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80020"/>
            <a:ext cx="8784976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400" b="1" dirty="0" smtClean="0">
                <a:ln w="190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66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НАЙДИТЕ    СООТВЕТСТВИЕ</a:t>
            </a:r>
            <a:endParaRPr lang="ru-RU" sz="2400" dirty="0">
              <a:ln w="1905">
                <a:solidFill>
                  <a:schemeClr val="accent2">
                    <a:lumMod val="75000"/>
                  </a:schemeClr>
                </a:solidFill>
              </a:ln>
              <a:solidFill>
                <a:srgbClr val="663300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4680520" cy="50405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ru-RU" sz="2000" dirty="0" smtClean="0">
                <a:latin typeface="Georgia" pitchFamily="18" charset="0"/>
              </a:rPr>
              <a:t>Вечер и только вдалеке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Georgia" pitchFamily="18" charset="0"/>
              </a:rPr>
              <a:t>вечерней тьмой не скрыты грустные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Georgia" pitchFamily="18" charset="0"/>
              </a:rPr>
              <a:t>ракиты.</a:t>
            </a:r>
          </a:p>
          <a:p>
            <a:pPr marL="457200" indent="-457200" algn="just">
              <a:buNone/>
            </a:pPr>
            <a:endParaRPr lang="ru-RU" sz="2000" dirty="0">
              <a:latin typeface="Georgia" pitchFamily="18" charset="0"/>
            </a:endParaRPr>
          </a:p>
          <a:p>
            <a:pPr marL="457200" indent="-457200" algn="just">
              <a:buNone/>
            </a:pPr>
            <a:r>
              <a:rPr lang="ru-RU" sz="2000" dirty="0" smtClean="0">
                <a:latin typeface="Georgia" pitchFamily="18" charset="0"/>
              </a:rPr>
              <a:t>2) Увидишь в багрец одетую осину и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Georgia" pitchFamily="18" charset="0"/>
              </a:rPr>
              <a:t>сердце встрепенётся.</a:t>
            </a:r>
          </a:p>
          <a:p>
            <a:pPr marL="457200" indent="-457200" algn="just">
              <a:buNone/>
            </a:pPr>
            <a:endParaRPr lang="ru-RU" sz="2000" dirty="0" smtClean="0">
              <a:latin typeface="Georgia" pitchFamily="18" charset="0"/>
            </a:endParaRPr>
          </a:p>
          <a:p>
            <a:pPr marL="457200" indent="-457200" algn="just">
              <a:buNone/>
            </a:pPr>
            <a:r>
              <a:rPr lang="ru-RU" sz="2000" dirty="0" smtClean="0">
                <a:latin typeface="Georgia" pitchFamily="18" charset="0"/>
              </a:rPr>
              <a:t>3) Неизъяснимо радостно и молодо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Georgia" pitchFamily="18" charset="0"/>
              </a:rPr>
              <a:t>на душе и хочется петь.</a:t>
            </a:r>
          </a:p>
          <a:p>
            <a:pPr marL="457200" indent="-457200" algn="just">
              <a:buNone/>
            </a:pPr>
            <a:endParaRPr lang="ru-RU" sz="2000" dirty="0" smtClean="0">
              <a:latin typeface="Georgia" pitchFamily="18" charset="0"/>
            </a:endParaRPr>
          </a:p>
          <a:p>
            <a:pPr marL="457200" indent="-457200" algn="just">
              <a:buNone/>
            </a:pPr>
            <a:r>
              <a:rPr lang="ru-RU" sz="2000" dirty="0" smtClean="0">
                <a:latin typeface="Georgia" pitchFamily="18" charset="0"/>
              </a:rPr>
              <a:t>4) Прогулка не состоялась из-за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Georgia" pitchFamily="18" charset="0"/>
              </a:rPr>
              <a:t>плохой погоды и мы все остались</a:t>
            </a:r>
          </a:p>
          <a:p>
            <a:pPr marL="457200" indent="-457200" algn="just">
              <a:buNone/>
            </a:pPr>
            <a:r>
              <a:rPr lang="ru-RU" sz="2000" dirty="0" smtClean="0">
                <a:latin typeface="Georgia" pitchFamily="18" charset="0"/>
              </a:rPr>
              <a:t>дома.</a:t>
            </a:r>
          </a:p>
          <a:p>
            <a:pPr marL="457200" indent="-457200" algn="just">
              <a:buNone/>
            </a:pPr>
            <a:endParaRPr lang="ru-RU" sz="2000" dirty="0">
              <a:latin typeface="Georgia" pitchFamily="18" charset="0"/>
            </a:endParaRPr>
          </a:p>
          <a:p>
            <a:pPr marL="457200" indent="-457200" algn="just">
              <a:buNone/>
            </a:pPr>
            <a:endParaRPr lang="ru-RU" sz="2000" dirty="0" smtClean="0">
              <a:latin typeface="Georgia" pitchFamily="18" charset="0"/>
            </a:endParaRPr>
          </a:p>
          <a:p>
            <a:pPr marL="457200" indent="-457200" algn="just">
              <a:buNone/>
            </a:pPr>
            <a:endParaRPr lang="ru-RU" sz="2000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2276872"/>
            <a:ext cx="3816424" cy="698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Georgia" pitchFamily="18" charset="0"/>
              </a:rPr>
              <a:t>[</a:t>
            </a:r>
            <a:r>
              <a:rPr lang="ru-RU" sz="2000" dirty="0" err="1" smtClean="0">
                <a:latin typeface="Georgia" pitchFamily="18" charset="0"/>
              </a:rPr>
              <a:t>односост</a:t>
            </a:r>
            <a:r>
              <a:rPr lang="ru-RU" sz="2000" dirty="0" smtClean="0">
                <a:latin typeface="Georgia" pitchFamily="18" charset="0"/>
              </a:rPr>
              <a:t>., </a:t>
            </a:r>
            <a:r>
              <a:rPr lang="ru-RU" sz="2000" dirty="0" err="1" smtClean="0">
                <a:latin typeface="Georgia" pitchFamily="18" charset="0"/>
              </a:rPr>
              <a:t>безлич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en-US" sz="2000" dirty="0" smtClean="0">
                <a:latin typeface="Georgia" pitchFamily="18" charset="0"/>
              </a:rPr>
              <a:t>], </a:t>
            </a:r>
            <a:r>
              <a:rPr lang="ru-RU" sz="2000" dirty="0" smtClean="0">
                <a:latin typeface="Georgia" pitchFamily="18" charset="0"/>
              </a:rPr>
              <a:t>и </a:t>
            </a:r>
            <a:r>
              <a:rPr lang="en-US" sz="2000" dirty="0" smtClean="0">
                <a:latin typeface="Georgia" pitchFamily="18" charset="0"/>
              </a:rPr>
              <a:t>[</a:t>
            </a:r>
            <a:r>
              <a:rPr lang="ru-RU" sz="2000" dirty="0" err="1" smtClean="0">
                <a:latin typeface="Georgia" pitchFamily="18" charset="0"/>
              </a:rPr>
              <a:t>односост</a:t>
            </a:r>
            <a:r>
              <a:rPr lang="ru-RU" sz="2000" dirty="0" smtClean="0">
                <a:latin typeface="Georgia" pitchFamily="18" charset="0"/>
              </a:rPr>
              <a:t>., </a:t>
            </a:r>
            <a:r>
              <a:rPr lang="ru-RU" sz="2000" dirty="0" err="1" smtClean="0">
                <a:latin typeface="Georgia" pitchFamily="18" charset="0"/>
              </a:rPr>
              <a:t>безлич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en-US" sz="2000" dirty="0" smtClean="0">
                <a:latin typeface="Georgia" pitchFamily="18" charset="0"/>
              </a:rPr>
              <a:t>]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3429000"/>
            <a:ext cx="3744416" cy="698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Georgia" pitchFamily="18" charset="0"/>
              </a:rPr>
              <a:t>[</a:t>
            </a:r>
            <a:r>
              <a:rPr lang="ru-RU" sz="2000" dirty="0" err="1" smtClean="0">
                <a:latin typeface="Georgia" pitchFamily="18" charset="0"/>
              </a:rPr>
              <a:t>односост</a:t>
            </a:r>
            <a:r>
              <a:rPr lang="ru-RU" sz="2000" dirty="0" smtClean="0">
                <a:latin typeface="Georgia" pitchFamily="18" charset="0"/>
              </a:rPr>
              <a:t>., </a:t>
            </a:r>
            <a:r>
              <a:rPr lang="ru-RU" sz="2000" dirty="0" err="1" smtClean="0">
                <a:latin typeface="Georgia" pitchFamily="18" charset="0"/>
              </a:rPr>
              <a:t>опр.-личн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en-US" sz="2000" dirty="0" smtClean="0">
                <a:latin typeface="Georgia" pitchFamily="18" charset="0"/>
              </a:rPr>
              <a:t>], </a:t>
            </a:r>
            <a:r>
              <a:rPr lang="ru-RU" sz="2000" dirty="0" smtClean="0">
                <a:latin typeface="Georgia" pitchFamily="18" charset="0"/>
              </a:rPr>
              <a:t> и </a:t>
            </a:r>
            <a:r>
              <a:rPr lang="en-US" sz="2000" dirty="0" smtClean="0">
                <a:latin typeface="Georgia" pitchFamily="18" charset="0"/>
              </a:rPr>
              <a:t>[</a:t>
            </a:r>
            <a:r>
              <a:rPr lang="ru-RU" sz="2000" dirty="0" err="1" smtClean="0">
                <a:latin typeface="Georgia" pitchFamily="18" charset="0"/>
              </a:rPr>
              <a:t>двусост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en-US" sz="2000" dirty="0" smtClean="0">
                <a:latin typeface="Georgia" pitchFamily="18" charset="0"/>
              </a:rPr>
              <a:t>]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836712"/>
            <a:ext cx="3744416" cy="698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Georgia" pitchFamily="18" charset="0"/>
              </a:rPr>
              <a:t>[</a:t>
            </a:r>
            <a:r>
              <a:rPr lang="ru-RU" sz="2000" dirty="0" smtClean="0">
                <a:latin typeface="Georgia" pitchFamily="18" charset="0"/>
              </a:rPr>
              <a:t> </a:t>
            </a:r>
            <a:r>
              <a:rPr lang="ru-RU" sz="2000" dirty="0" err="1" smtClean="0">
                <a:latin typeface="Georgia" pitchFamily="18" charset="0"/>
              </a:rPr>
              <a:t>двусост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en-US" sz="2000" dirty="0" smtClean="0">
                <a:latin typeface="Georgia" pitchFamily="18" charset="0"/>
              </a:rPr>
              <a:t>], </a:t>
            </a:r>
            <a:r>
              <a:rPr lang="ru-RU" sz="2000" dirty="0" smtClean="0">
                <a:latin typeface="Georgia" pitchFamily="18" charset="0"/>
              </a:rPr>
              <a:t>и </a:t>
            </a:r>
            <a:r>
              <a:rPr lang="en-US" sz="2000" dirty="0" smtClean="0">
                <a:latin typeface="Georgia" pitchFamily="18" charset="0"/>
              </a:rPr>
              <a:t>[</a:t>
            </a:r>
            <a:r>
              <a:rPr lang="ru-RU" sz="2000" dirty="0" err="1" smtClean="0">
                <a:latin typeface="Georgia" pitchFamily="18" charset="0"/>
              </a:rPr>
              <a:t>двусост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en-US" sz="2000" dirty="0" smtClean="0">
                <a:latin typeface="Georgia" pitchFamily="18" charset="0"/>
              </a:rPr>
              <a:t>]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4581128"/>
            <a:ext cx="3744416" cy="698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Georgia" pitchFamily="18" charset="0"/>
              </a:rPr>
              <a:t>[</a:t>
            </a:r>
            <a:r>
              <a:rPr lang="ru-RU" sz="2000" dirty="0" err="1" smtClean="0">
                <a:latin typeface="Georgia" pitchFamily="18" charset="0"/>
              </a:rPr>
              <a:t>односост</a:t>
            </a:r>
            <a:r>
              <a:rPr lang="ru-RU" sz="2000" dirty="0" smtClean="0">
                <a:latin typeface="Georgia" pitchFamily="18" charset="0"/>
              </a:rPr>
              <a:t>., </a:t>
            </a:r>
            <a:r>
              <a:rPr lang="ru-RU" sz="2000" dirty="0" err="1">
                <a:latin typeface="Georgia" pitchFamily="18" charset="0"/>
              </a:rPr>
              <a:t>н</a:t>
            </a:r>
            <a:r>
              <a:rPr lang="ru-RU" sz="2000" dirty="0" err="1" smtClean="0">
                <a:latin typeface="Georgia" pitchFamily="18" charset="0"/>
              </a:rPr>
              <a:t>азывн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en-US" sz="2000" dirty="0" smtClean="0">
                <a:latin typeface="Georgia" pitchFamily="18" charset="0"/>
              </a:rPr>
              <a:t>],</a:t>
            </a:r>
            <a:r>
              <a:rPr lang="ru-RU" sz="2000" dirty="0" smtClean="0">
                <a:latin typeface="Georgia" pitchFamily="18" charset="0"/>
              </a:rPr>
              <a:t> и</a:t>
            </a:r>
            <a:r>
              <a:rPr lang="en-US" sz="2000" dirty="0" smtClean="0">
                <a:latin typeface="Georgia" pitchFamily="18" charset="0"/>
              </a:rPr>
              <a:t> [</a:t>
            </a:r>
            <a:r>
              <a:rPr lang="ru-RU" sz="2000" dirty="0" err="1" smtClean="0">
                <a:latin typeface="Georgia" pitchFamily="18" charset="0"/>
              </a:rPr>
              <a:t>двусост</a:t>
            </a:r>
            <a:r>
              <a:rPr lang="ru-RU" sz="2000" dirty="0" smtClean="0">
                <a:latin typeface="Georgia" pitchFamily="18" charset="0"/>
              </a:rPr>
              <a:t>.</a:t>
            </a:r>
            <a:r>
              <a:rPr lang="en-US" sz="2000" dirty="0" smtClean="0">
                <a:latin typeface="Georgia" pitchFamily="18" charset="0"/>
              </a:rPr>
              <a:t>]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5517232"/>
            <a:ext cx="8784976" cy="12241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663300"/>
                </a:solidFill>
                <a:latin typeface="Georgia" pitchFamily="18" charset="0"/>
              </a:rPr>
              <a:t>КАКАЯ ИЗ ДАННЫХ СХЕМ СООТВЕТСТВУЕТ ЭТОМУ ПРЕДЛОЖЕНИЮ?</a:t>
            </a:r>
          </a:p>
          <a:p>
            <a:pPr algn="ctr"/>
            <a:r>
              <a:rPr lang="ru-RU" sz="2400" dirty="0" smtClean="0">
                <a:latin typeface="Georgia" pitchFamily="18" charset="0"/>
              </a:rPr>
              <a:t>Я выхожу на поляну и вижу густой старый ельник.</a:t>
            </a: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5517232"/>
            <a:ext cx="8605464" cy="12241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Georgia" pitchFamily="18" charset="0"/>
              </a:rPr>
              <a:t>Я </a:t>
            </a:r>
            <a:r>
              <a:rPr lang="ru-RU" sz="2400" u="dbl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выхожу</a:t>
            </a:r>
            <a:r>
              <a:rPr lang="ru-RU" sz="2400" dirty="0" smtClean="0">
                <a:latin typeface="Georgia" pitchFamily="18" charset="0"/>
              </a:rPr>
              <a:t> на поляну и </a:t>
            </a:r>
            <a:r>
              <a:rPr lang="ru-RU" sz="2400" u="dbl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вижу</a:t>
            </a:r>
            <a:r>
              <a:rPr lang="ru-RU" sz="2400" dirty="0" smtClean="0">
                <a:latin typeface="Georgia" pitchFamily="18" charset="0"/>
              </a:rPr>
              <a:t> густой старый ельник.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5517232"/>
            <a:ext cx="8856984" cy="12241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Georgia" pitchFamily="18" charset="0"/>
              </a:rPr>
              <a:t>Я </a:t>
            </a:r>
            <a:r>
              <a:rPr lang="ru-RU" sz="2400" u="dbl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выхожу</a:t>
            </a:r>
            <a:r>
              <a:rPr lang="ru-RU" sz="2400" dirty="0" smtClean="0">
                <a:latin typeface="Georgia" pitchFamily="18" charset="0"/>
              </a:rPr>
              <a:t> на поляну и </a:t>
            </a:r>
            <a:r>
              <a:rPr lang="ru-RU" sz="2400" u="dbl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вижу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густой</a:t>
            </a:r>
            <a:r>
              <a:rPr lang="ru-RU" sz="2400" dirty="0" smtClean="0">
                <a:latin typeface="Georgia" pitchFamily="18" charset="0"/>
              </a:rPr>
              <a:t>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старый</a:t>
            </a:r>
            <a:r>
              <a:rPr lang="ru-RU" sz="2400" dirty="0" smtClean="0">
                <a:latin typeface="Georgia" pitchFamily="18" charset="0"/>
              </a:rPr>
              <a:t> ельник.</a:t>
            </a:r>
          </a:p>
          <a:p>
            <a:pPr algn="ctr"/>
            <a:endParaRPr lang="ru-RU" dirty="0"/>
          </a:p>
        </p:txBody>
      </p:sp>
      <p:pic>
        <p:nvPicPr>
          <p:cNvPr id="13" name="Picture 2" descr="http://dialoguewriter.ucoz.ru/analysis/anpencil2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-324544" y="542925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26735E-6 L -0.00382 -0.5543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27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1878E-6 L 4.16667E-6 -0.1873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6827E-7 L 4.16667E-6 0.1783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6087E-6 L 4.16667E-6 0.5455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rezentacii-angliyskiy.ru/images/2012-11-15_20480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1"/>
            <a:ext cx="9144000" cy="5486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190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66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ОДНОРОДНЫЕ  И НЕОДНОРОДНЫЕ     ОПРЕДЕЛЕНИЯ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9512" y="548680"/>
          <a:ext cx="8749483" cy="158417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622888"/>
                <a:gridCol w="1764008"/>
                <a:gridCol w="1764008"/>
                <a:gridCol w="1848682"/>
                <a:gridCol w="1749897"/>
              </a:tblGrid>
              <a:tr h="42853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цвет</a:t>
                      </a:r>
                      <a:endParaRPr lang="ru-RU" sz="200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размер</a:t>
                      </a:r>
                      <a:endParaRPr lang="ru-RU" sz="200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вкус</a:t>
                      </a:r>
                      <a:endParaRPr lang="ru-RU" sz="200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форма</a:t>
                      </a:r>
                      <a:endParaRPr lang="ru-RU" sz="200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latin typeface="Georgia" pitchFamily="18" charset="0"/>
                        </a:rPr>
                        <a:t>материал</a:t>
                      </a:r>
                      <a:endParaRPr lang="ru-RU" sz="2000" dirty="0">
                        <a:solidFill>
                          <a:srgbClr val="C00000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115564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Белый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Синий 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Красный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Большой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Маленький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Низкий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Сладкий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Горький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Невкусный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Круглый 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Квадратный 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Ровный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Шерстяной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Ситцевый</a:t>
                      </a:r>
                    </a:p>
                    <a:p>
                      <a:r>
                        <a:rPr lang="ru-RU" sz="2000" dirty="0" smtClean="0">
                          <a:latin typeface="Georgia" pitchFamily="18" charset="0"/>
                        </a:rPr>
                        <a:t>Каменный </a:t>
                      </a:r>
                      <a:endParaRPr lang="ru-RU" sz="2000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1520" y="2852936"/>
            <a:ext cx="878497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latin typeface="Georgia" pitchFamily="18" charset="0"/>
              </a:rPr>
              <a:t>На поляне пестрели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белые</a:t>
            </a:r>
            <a:r>
              <a:rPr lang="ru-RU" sz="2400" dirty="0" smtClean="0">
                <a:latin typeface="Georgia" pitchFamily="18" charset="0"/>
              </a:rPr>
              <a:t>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синие</a:t>
            </a:r>
            <a:r>
              <a:rPr lang="ru-RU" sz="2400" dirty="0" smtClean="0">
                <a:latin typeface="Georgia" pitchFamily="18" charset="0"/>
              </a:rPr>
              <a:t>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красные </a:t>
            </a:r>
            <a:r>
              <a:rPr lang="ru-RU" sz="2400" dirty="0" smtClean="0">
                <a:latin typeface="Georgia" pitchFamily="18" charset="0"/>
              </a:rPr>
              <a:t>цветы.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20072" y="2996952"/>
            <a:ext cx="260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2996952"/>
            <a:ext cx="260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6" name="Picture 2" descr="http://dialoguewriter.ucoz.ru/analysis/anpencil2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-324544" y="5301208"/>
            <a:ext cx="1440160" cy="144016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51520" y="3645024"/>
            <a:ext cx="8784976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latin typeface="Georgia" pitchFamily="18" charset="0"/>
              </a:rPr>
              <a:t>На поляне пестрели     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белые  </a:t>
            </a:r>
            <a:r>
              <a:rPr lang="ru-RU" sz="2400" dirty="0" smtClean="0">
                <a:latin typeface="Georgia" pitchFamily="18" charset="0"/>
              </a:rPr>
              <a:t>   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синие</a:t>
            </a:r>
            <a:r>
              <a:rPr lang="ru-RU" sz="2400" dirty="0" smtClean="0">
                <a:latin typeface="Georgia" pitchFamily="18" charset="0"/>
              </a:rPr>
              <a:t>     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красные </a:t>
            </a:r>
            <a:r>
              <a:rPr lang="ru-RU" sz="2400" dirty="0" smtClean="0">
                <a:latin typeface="Georgia" pitchFamily="18" charset="0"/>
              </a:rPr>
              <a:t>цветы.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203848" y="2276872"/>
            <a:ext cx="3312368" cy="4320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itchFamily="18" charset="0"/>
                <a:cs typeface="Times New Roman" pitchFamily="18" charset="0"/>
              </a:rPr>
              <a:t>цвет</a:t>
            </a:r>
            <a:endParaRPr lang="ru-RU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4008" y="3789040"/>
            <a:ext cx="260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84168" y="3789040"/>
            <a:ext cx="260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347864" y="3789040"/>
            <a:ext cx="360040" cy="41034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itchFamily="18" charset="0"/>
              </a:rPr>
              <a:t>И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4860032" y="3789040"/>
            <a:ext cx="360040" cy="41034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itchFamily="18" charset="0"/>
              </a:rPr>
              <a:t>И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300192" y="3789040"/>
            <a:ext cx="360040" cy="41034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itchFamily="18" charset="0"/>
              </a:rPr>
              <a:t>И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4427984" y="5589240"/>
            <a:ext cx="484632" cy="504056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051720" y="6165304"/>
            <a:ext cx="5544616" cy="5543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800000"/>
                </a:solidFill>
                <a:latin typeface="Georgia" pitchFamily="18" charset="0"/>
              </a:rPr>
              <a:t>ОДНОРОДНЫЕ ОПРЕДЕЛЕНИЯ</a:t>
            </a:r>
            <a:endParaRPr lang="ru-RU" b="1" dirty="0">
              <a:solidFill>
                <a:srgbClr val="800000"/>
              </a:solidFill>
              <a:latin typeface="Georgia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51520" y="4509120"/>
            <a:ext cx="8784976" cy="10081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latin typeface="Georgia" pitchFamily="18" charset="0"/>
              </a:rPr>
              <a:t>Кусты сирени наклонились, будто предлагали прохожим сорвать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густую</a:t>
            </a:r>
            <a:r>
              <a:rPr lang="ru-RU" sz="2400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  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тяжёлую</a:t>
            </a:r>
            <a:r>
              <a:rPr lang="ru-RU" sz="2400" dirty="0" smtClean="0">
                <a:latin typeface="Georgia" pitchFamily="18" charset="0"/>
              </a:rPr>
              <a:t> гроздь.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555776" y="5085184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>,</a:t>
            </a:r>
            <a:r>
              <a:rPr lang="ru-RU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1547664" y="5517232"/>
            <a:ext cx="2304256" cy="43204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Georgia" pitchFamily="18" charset="0"/>
              </a:rPr>
              <a:t>эпитеты</a:t>
            </a: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prezentacii-angliyskiy.ru/images/2012-11-15_20480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9512" y="2276872"/>
            <a:ext cx="8640960" cy="6263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Яркое</a:t>
            </a:r>
            <a:r>
              <a:rPr lang="ru-RU" sz="2400" dirty="0" smtClean="0">
                <a:latin typeface="Georgia" pitchFamily="18" charset="0"/>
              </a:rPr>
              <a:t>      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зимнее</a:t>
            </a:r>
            <a:r>
              <a:rPr lang="ru-RU" sz="2400" dirty="0" smtClean="0">
                <a:latin typeface="Georgia" pitchFamily="18" charset="0"/>
              </a:rPr>
              <a:t> солнце заглянуло в наши окна.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140968"/>
            <a:ext cx="864096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Яркое</a:t>
            </a:r>
            <a:r>
              <a:rPr lang="ru-RU" sz="2400" dirty="0" smtClean="0">
                <a:latin typeface="Georgia" pitchFamily="18" charset="0"/>
              </a:rPr>
              <a:t>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летнее</a:t>
            </a:r>
            <a:r>
              <a:rPr lang="ru-RU" sz="2400" dirty="0" smtClean="0">
                <a:latin typeface="Georgia" pitchFamily="18" charset="0"/>
              </a:rPr>
              <a:t> солнце заглянуло в наши окна.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005064"/>
            <a:ext cx="8640960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Тусклое</a:t>
            </a:r>
            <a:r>
              <a:rPr lang="ru-RU" sz="2400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зимнее</a:t>
            </a:r>
            <a:r>
              <a:rPr lang="ru-RU" sz="2400" dirty="0" smtClean="0">
                <a:latin typeface="Georgia" pitchFamily="18" charset="0"/>
              </a:rPr>
              <a:t> солнце заглянуло в наши окна.</a:t>
            </a:r>
            <a:endParaRPr lang="ru-RU" sz="2400" dirty="0">
              <a:latin typeface="Georgia" pitchFamily="18" charset="0"/>
            </a:endParaRPr>
          </a:p>
        </p:txBody>
      </p:sp>
      <p:pic>
        <p:nvPicPr>
          <p:cNvPr id="8" name="Picture 2" descr="http://dialoguewriter.ucoz.ru/analysis/anpencil2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-396552" y="5085184"/>
            <a:ext cx="2088232" cy="2088232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79512" y="116632"/>
            <a:ext cx="8712968" cy="6983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Georgia" pitchFamily="18" charset="0"/>
              </a:rPr>
              <a:t>Мама купила 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большой </a:t>
            </a:r>
            <a:r>
              <a:rPr lang="ru-RU" sz="2400" dirty="0" smtClean="0">
                <a:latin typeface="Georgia" pitchFamily="18" charset="0"/>
              </a:rPr>
              <a:t>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красный </a:t>
            </a:r>
            <a:r>
              <a:rPr lang="ru-RU" sz="2400" dirty="0" smtClean="0">
                <a:latin typeface="Georgia" pitchFamily="18" charset="0"/>
              </a:rPr>
              <a:t>    </a:t>
            </a:r>
            <a:r>
              <a:rPr lang="ru-RU" sz="2400" u="wavyHeavy" dirty="0" smtClean="0"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сладкий</a:t>
            </a:r>
            <a:r>
              <a:rPr lang="ru-RU" sz="2400" dirty="0" smtClean="0">
                <a:latin typeface="Georgia" pitchFamily="18" charset="0"/>
              </a:rPr>
              <a:t>     арбуз.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771800" y="908720"/>
            <a:ext cx="1440160" cy="3383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itchFamily="18" charset="0"/>
              </a:rPr>
              <a:t>размер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283968" y="908720"/>
            <a:ext cx="1440160" cy="3383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itchFamily="18" charset="0"/>
              </a:rPr>
              <a:t>цвет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868144" y="908720"/>
            <a:ext cx="1368152" cy="3383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itchFamily="18" charset="0"/>
              </a:rPr>
              <a:t>вкус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211960" y="4869160"/>
            <a:ext cx="484632" cy="72008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63688" y="5733256"/>
            <a:ext cx="5544616" cy="5543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800000"/>
                </a:solidFill>
                <a:latin typeface="Georgia" pitchFamily="18" charset="0"/>
              </a:rPr>
              <a:t>НЕОДНОРОДНЫЕ ОПРЕДЕЛЕНИЯ</a:t>
            </a:r>
            <a:endParaRPr lang="ru-RU" b="1" dirty="0">
              <a:solidFill>
                <a:srgbClr val="800000"/>
              </a:solidFill>
              <a:latin typeface="Georgia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979712" y="2420888"/>
            <a:ext cx="360040" cy="41034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itchFamily="18" charset="0"/>
              </a:rPr>
              <a:t>И</a:t>
            </a:r>
            <a:endParaRPr lang="ru-RU" dirty="0">
              <a:latin typeface="Georgia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2051720" y="2348880"/>
            <a:ext cx="216024" cy="5040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rezentacii-angliyskiy.ru/images/2012-11-15_20480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274042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90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66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ЗАКРЕПЛЕНИЕ</a:t>
            </a:r>
            <a:endParaRPr lang="ru-RU" sz="3200" dirty="0">
              <a:ln w="1905">
                <a:solidFill>
                  <a:schemeClr val="accent2">
                    <a:lumMod val="75000"/>
                  </a:schemeClr>
                </a:solidFill>
              </a:ln>
              <a:solidFill>
                <a:srgbClr val="66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6085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ru-RU" sz="2800" dirty="0" smtClean="0">
                <a:latin typeface="Georgia" pitchFamily="18" charset="0"/>
              </a:rPr>
              <a:t>Тайга расступилась вечерней берёзовой опушкой.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Georgia" pitchFamily="18" charset="0"/>
              </a:rPr>
              <a:t>Пролетела не то серенькая не то </a:t>
            </a:r>
            <a:r>
              <a:rPr lang="ru-RU" sz="2800" dirty="0" err="1" smtClean="0">
                <a:latin typeface="Georgia" pitchFamily="18" charset="0"/>
              </a:rPr>
              <a:t>буренькая</a:t>
            </a:r>
            <a:r>
              <a:rPr lang="ru-RU" sz="2800" dirty="0" smtClean="0">
                <a:latin typeface="Georgia" pitchFamily="18" charset="0"/>
              </a:rPr>
              <a:t> лесная птичка.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Georgia" pitchFamily="18" charset="0"/>
              </a:rPr>
              <a:t>Забытые детские впечатления вдруг выплыли в памяти.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Georgia" pitchFamily="18" charset="0"/>
              </a:rPr>
              <a:t>По мшистым топким берегам чернели избы здесь и там.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Georgia" pitchFamily="18" charset="0"/>
              </a:rPr>
              <a:t>Повсюду видишь эти школьные нерасплетённые косички.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908720"/>
            <a:ext cx="8784976" cy="274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 w="1905">
                <a:solidFill>
                  <a:schemeClr val="accent2">
                    <a:lumMod val="75000"/>
                  </a:schemeClr>
                </a:solidFill>
              </a:ln>
              <a:solidFill>
                <a:srgbClr val="66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79512" y="980728"/>
            <a:ext cx="8784976" cy="274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 w="1905"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66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ОПРЕДЕЛИТЕ ОДНОРОДНЫЕ И НЕОДНОРОДНЫЕ ОПРЕДЕЛЕНИЯ. РАССТАВЬТЕ ЗНАКИ ПРЕПИНАНИЯ.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79512" y="1844824"/>
            <a:ext cx="8712968" cy="46085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Тайга расступилась </a:t>
            </a:r>
            <a:r>
              <a:rPr kumimoji="0" lang="ru-RU" sz="2800" b="0" i="0" u="wavy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вечерней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ru-RU" sz="2800" b="0" i="0" u="wavy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берёзовой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опушкой.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Пролетела не то </a:t>
            </a:r>
            <a:r>
              <a:rPr kumimoji="0" lang="ru-RU" sz="2800" b="0" i="0" u="wavy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серенькая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,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не то </a:t>
            </a:r>
            <a:r>
              <a:rPr kumimoji="0" lang="ru-RU" sz="2800" b="0" i="0" u="wavyHeavy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буренькая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лесная птичка.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2800" b="0" i="0" u="wavy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Забытые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ru-RU" sz="2800" b="0" i="0" u="wavy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детские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впечатления вдруг выплыли в памяти.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По </a:t>
            </a:r>
            <a:r>
              <a:rPr kumimoji="0" lang="ru-RU" sz="2800" b="0" i="0" u="wavy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мшистым</a:t>
            </a:r>
            <a:r>
              <a:rPr kumimoji="0" lang="ru-RU" sz="2800" b="0" i="0" u="wavyHeavy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,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ru-RU" sz="2800" b="0" i="0" u="wavy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топким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берегам чернели избы </a:t>
            </a:r>
            <a:r>
              <a:rPr kumimoji="0" lang="ru-RU" sz="2800" b="0" i="0" u="dotDash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здесь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и </a:t>
            </a:r>
            <a:r>
              <a:rPr kumimoji="0" lang="ru-RU" sz="2800" b="0" i="0" u="dotDash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там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.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Повсюду видишь эти </a:t>
            </a:r>
            <a:r>
              <a:rPr kumimoji="0" lang="ru-RU" sz="2800" b="0" i="0" u="wavyHeavy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школьные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</a:t>
            </a:r>
            <a:r>
              <a:rPr kumimoji="0" lang="ru-RU" sz="2800" b="0" i="0" u="wavyHeavy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Georgia" pitchFamily="18" charset="0"/>
                <a:ea typeface="+mn-ea"/>
                <a:cs typeface="+mn-cs"/>
              </a:rPr>
              <a:t>нерасплетённые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косички.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prezentacii-angliyskiy.ru/images/2012-11-15_204800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066130"/>
          </a:xfrm>
        </p:spPr>
        <p:txBody>
          <a:bodyPr>
            <a:noAutofit/>
          </a:bodyPr>
          <a:lstStyle/>
          <a:p>
            <a:r>
              <a:rPr lang="ru-RU" sz="2000" dirty="0" smtClean="0">
                <a:ln w="1905"/>
                <a:solidFill>
                  <a:srgbClr val="66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ПО КАРТИНКАМ СОСТАВЬТЕ ПРЕДЛОЖЕНИЯ, ВКЛЮЧАЯ ОДНОРОДНЫЕ И НЕОДНОРОДНЫЕ ОПРЕДЕЛЕНИЯ.</a:t>
            </a:r>
            <a:endParaRPr lang="ru-RU" sz="2000" dirty="0">
              <a:ln w="1905"/>
              <a:solidFill>
                <a:srgbClr val="66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</p:txBody>
      </p:sp>
      <p:pic>
        <p:nvPicPr>
          <p:cNvPr id="1026" name="Picture 2" descr="http://img1.liveinternet.ru/images/attach/c/8/102/591/102591275_large_d1cdf5c45bf19d47fb189c369033fc4099e672afpreview.jpg"/>
          <p:cNvPicPr>
            <a:picLocks noChangeAspect="1" noChangeArrowheads="1"/>
          </p:cNvPicPr>
          <p:nvPr/>
        </p:nvPicPr>
        <p:blipFill>
          <a:blip r:embed="rId4" cstate="print"/>
          <a:srcRect b="7076"/>
          <a:stretch>
            <a:fillRect/>
          </a:stretch>
        </p:blipFill>
        <p:spPr bwMode="auto">
          <a:xfrm>
            <a:off x="179512" y="1700808"/>
            <a:ext cx="4132881" cy="2880320"/>
          </a:xfrm>
          <a:prstGeom prst="rect">
            <a:avLst/>
          </a:prstGeom>
          <a:noFill/>
        </p:spPr>
      </p:pic>
      <p:pic>
        <p:nvPicPr>
          <p:cNvPr id="1028" name="Picture 4" descr="http://img1.liveinternet.ru/images/attach/c/2/74/386/74386373_d3982730b3a6.jpg"/>
          <p:cNvPicPr>
            <a:picLocks noChangeAspect="1" noChangeArrowheads="1"/>
          </p:cNvPicPr>
          <p:nvPr/>
        </p:nvPicPr>
        <p:blipFill>
          <a:blip r:embed="rId5" cstate="print"/>
          <a:srcRect b="3852"/>
          <a:stretch>
            <a:fillRect/>
          </a:stretch>
        </p:blipFill>
        <p:spPr bwMode="auto">
          <a:xfrm>
            <a:off x="4499992" y="1700808"/>
            <a:ext cx="4503232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554</Words>
  <Application>Microsoft Office PowerPoint</Application>
  <PresentationFormat>Экран (4:3)</PresentationFormat>
  <Paragraphs>108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УРОК РУССКОГО ЯЗЫКА В 8 КЛАССЕ</vt:lpstr>
      <vt:lpstr>Слайд 2</vt:lpstr>
      <vt:lpstr>ОРФОГРАФИЧЕСКАЯ РАЗМИНКА</vt:lpstr>
      <vt:lpstr>УКАЖИТЕ НОМЕР (-А) ОДНОСОСТАВНОГО (-ЫХ) ПРЕДЛОЖЕНИЯ (-ИЙ). НАЗОВИТЕ ИХ ТИП.</vt:lpstr>
      <vt:lpstr> НАЙДИТЕ    СООТВЕТСТВИЕ</vt:lpstr>
      <vt:lpstr>Слайд 6</vt:lpstr>
      <vt:lpstr>Слайд 7</vt:lpstr>
      <vt:lpstr>ЗАКРЕПЛЕНИЕ</vt:lpstr>
      <vt:lpstr>ПО КАРТИНКАМ СОСТАВЬТЕ ПРЕДЛОЖЕНИЯ, ВКЛЮЧАЯ ОДНОРОДНЫЕ И НЕОДНОРОДНЫЕ ОПРЕДЕЛЕНИЯ.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Однородные и неоднородные определения</dc:title>
  <dc:creator>user</dc:creator>
  <cp:lastModifiedBy>User</cp:lastModifiedBy>
  <cp:revision>49</cp:revision>
  <dcterms:created xsi:type="dcterms:W3CDTF">2014-01-31T03:55:13Z</dcterms:created>
  <dcterms:modified xsi:type="dcterms:W3CDTF">2014-02-21T15:42:08Z</dcterms:modified>
</cp:coreProperties>
</file>