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309" r:id="rId3"/>
    <p:sldId id="310" r:id="rId4"/>
    <p:sldId id="280" r:id="rId5"/>
    <p:sldId id="262" r:id="rId6"/>
    <p:sldId id="298" r:id="rId7"/>
    <p:sldId id="299" r:id="rId8"/>
    <p:sldId id="301" r:id="rId9"/>
    <p:sldId id="302" r:id="rId10"/>
    <p:sldId id="304" r:id="rId11"/>
    <p:sldId id="305" r:id="rId12"/>
    <p:sldId id="306" r:id="rId13"/>
    <p:sldId id="314" r:id="rId14"/>
    <p:sldId id="315" r:id="rId15"/>
    <p:sldId id="31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48E"/>
    <a:srgbClr val="BBF2FD"/>
    <a:srgbClr val="79EDFD"/>
    <a:srgbClr val="008000"/>
    <a:srgbClr val="333300"/>
    <a:srgbClr val="DBD600"/>
    <a:srgbClr val="666633"/>
    <a:srgbClr val="009900"/>
    <a:srgbClr val="0033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167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1A22A3E-0D6E-4071-B52C-A458DC72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6794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2AF6A-8656-4BD4-BC03-2958B5D5E616}" type="slidenum">
              <a:rPr lang="ru-RU"/>
              <a:pPr/>
              <a:t>5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Декларативные положения: провозглашение России демократическим и правовым государством; независимость судов; гарантия права всем народам Федерации на сохранение и развитие родного языка и др.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9CCEE-B64E-400E-8F82-8EE9519B8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23862-B9F3-41AF-B4D8-6826A9BC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3CC0-7E29-4D23-A6EB-F70AC5DB0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27B29-5BF4-4B26-8161-0FB81566B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054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E29FA-0568-415A-9744-DCE2D3E72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D8FF-7C88-48D4-88C1-9DF3FEBF4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0771-2C21-41D0-A0E5-B9A337729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C19C-AE64-487D-B39E-FE7475691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1239-1A03-4DC1-86CC-C5BAFEF28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D603-9F27-403F-8923-32C8FEC55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49907-B928-48AC-ABD4-A91A99160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947A-0053-42A5-99DF-403DB5CBC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F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7C0719C-E92F-46AE-814D-A1C53C5FC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529138"/>
            <a:ext cx="8642350" cy="1976437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sz="4800" b="1" dirty="0" smtClean="0">
                <a:solidFill>
                  <a:srgbClr val="003300"/>
                </a:solidFill>
                <a:latin typeface="Monotype Corsiva" pitchFamily="66" charset="0"/>
              </a:rPr>
              <a:t>Конституция</a:t>
            </a:r>
            <a:br>
              <a:rPr lang="ru-RU" sz="4800" b="1" dirty="0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3300"/>
                </a:solidFill>
                <a:latin typeface="Monotype Corsiva" pitchFamily="66" charset="0"/>
              </a:rPr>
              <a:t> Российской Федерации.</a:t>
            </a:r>
            <a:r>
              <a:rPr lang="ru-RU" sz="4800" b="1" dirty="0" smtClean="0">
                <a:solidFill>
                  <a:srgbClr val="003300"/>
                </a:solidFill>
              </a:rPr>
              <a:t/>
            </a:r>
            <a:br>
              <a:rPr lang="ru-RU" sz="4800" b="1" dirty="0" smtClean="0">
                <a:solidFill>
                  <a:srgbClr val="003300"/>
                </a:solidFill>
              </a:rPr>
            </a:br>
            <a:endParaRPr lang="ru-RU" sz="4800" dirty="0" smtClean="0">
              <a:solidFill>
                <a:srgbClr val="0033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480" y="6072206"/>
            <a:ext cx="6224736" cy="585787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i="1" dirty="0" smtClean="0">
                <a:solidFill>
                  <a:srgbClr val="003300"/>
                </a:solidFill>
              </a:rPr>
              <a:t>5 класс 2013 год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143636" y="6215082"/>
            <a:ext cx="25193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100" dirty="0" smtClean="0">
                <a:solidFill>
                  <a:srgbClr val="339933"/>
                </a:solidFill>
              </a:rPr>
              <a:t>Черноусова С.А., </a:t>
            </a:r>
            <a:r>
              <a:rPr lang="ru-RU" sz="1100" dirty="0">
                <a:solidFill>
                  <a:srgbClr val="339933"/>
                </a:solidFill>
              </a:rPr>
              <a:t>2013</a:t>
            </a:r>
          </a:p>
        </p:txBody>
      </p:sp>
      <p:pic>
        <p:nvPicPr>
          <p:cNvPr id="2053" name="Picture 13" descr="Пра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641727" cy="45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" descr="http://t1.gstatic.com/images?q=tbn:ANd9GcQ9sDoACh0tDCZbD4MLqSuvmgDKDbVeyrLDeEvbxQgBgyndYYX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429024" cy="451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Федеративное устройство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43297"/>
            <a:ext cx="3928980" cy="452596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32048E"/>
                </a:solidFill>
              </a:rPr>
              <a:t>Характеризуется состав, правовое положение субъектов Федерации. Субъекты РФ не имеют права выхода из состава. Разграничены полномочия между федеральной властью и властью субъектов. </a:t>
            </a:r>
            <a:endParaRPr lang="ru-RU" sz="2400" b="1" dirty="0">
              <a:solidFill>
                <a:srgbClr val="32048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01" y="2143116"/>
            <a:ext cx="5010499" cy="322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06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dirty="0" smtClean="0"/>
              <a:t>Какие органы власти в России вы знаете?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573959"/>
            <a:ext cx="5779517" cy="528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15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203848" y="332656"/>
            <a:ext cx="2880320" cy="108012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Органы власти РФ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26121" y="1646907"/>
            <a:ext cx="3456384" cy="64807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Президент РФ 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538" y="2636912"/>
            <a:ext cx="2305879" cy="576065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prstClr val="black"/>
                </a:solidFill>
              </a:rPr>
              <a:t>Законода-тельная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96" y="2648480"/>
            <a:ext cx="25606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6192180" y="2673143"/>
            <a:ext cx="2160240" cy="567932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Судебная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51520" y="3573016"/>
            <a:ext cx="2520280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Парламент = 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Федеральное Собрание РФ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214678" y="3571876"/>
            <a:ext cx="2520280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prstClr val="black"/>
                </a:solidFill>
              </a:rPr>
              <a:t>Прави-тельство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192180" y="3573016"/>
            <a:ext cx="2520280" cy="122413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Верховный суд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5733256"/>
            <a:ext cx="151216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Гос. Дума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941168"/>
            <a:ext cx="187220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Совет Федерации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66181" y="5157192"/>
            <a:ext cx="237626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Председатель Правительства РФ</a:t>
            </a:r>
          </a:p>
          <a:p>
            <a:pPr marL="285750" indent="-285750" algn="ctr">
              <a:buFont typeface="Wingdings" pitchFamily="2" charset="2"/>
              <a:buChar char="§"/>
            </a:pPr>
            <a:r>
              <a:rPr lang="ru-RU" dirty="0" smtClean="0"/>
              <a:t>Министерства РФ 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5696" y="1412776"/>
            <a:ext cx="136815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43588" y="1481879"/>
            <a:ext cx="420" cy="1083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84168" y="1481879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71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33400"/>
          </a:xfrm>
        </p:spPr>
        <p:txBody>
          <a:bodyPr/>
          <a:lstStyle/>
          <a:p>
            <a:r>
              <a:rPr lang="ru-RU" sz="4000"/>
              <a:t>  </a:t>
            </a:r>
            <a:r>
              <a:rPr lang="ru-RU" sz="3600" b="1" i="1">
                <a:solidFill>
                  <a:srgbClr val="000066"/>
                </a:solidFill>
              </a:rPr>
              <a:t>Действующий президент РФ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84538" y="946150"/>
            <a:ext cx="5395912" cy="56054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/>
              <a:t>   Избран на пост всенародным голосованием в мае </a:t>
            </a:r>
          </a:p>
          <a:p>
            <a:pPr>
              <a:buFontTx/>
              <a:buNone/>
            </a:pPr>
            <a:r>
              <a:rPr lang="ru-RU" sz="2400" b="1" i="1"/>
              <a:t>        2012 года.</a:t>
            </a:r>
          </a:p>
          <a:p>
            <a:pPr>
              <a:buFontTx/>
              <a:buNone/>
            </a:pPr>
            <a:r>
              <a:rPr lang="ru-RU" sz="2400" b="1" i="1"/>
              <a:t>    </a:t>
            </a:r>
            <a:r>
              <a:rPr lang="ru-RU" sz="2400" b="1" i="1">
                <a:solidFill>
                  <a:srgbClr val="A50021"/>
                </a:solidFill>
              </a:rPr>
              <a:t>Президент</a:t>
            </a:r>
            <a:r>
              <a:rPr lang="ru-RU" sz="2400" b="1" i="1"/>
              <a:t> – глава государства;</a:t>
            </a:r>
          </a:p>
          <a:p>
            <a:pPr>
              <a:buFontTx/>
              <a:buNone/>
            </a:pPr>
            <a:r>
              <a:rPr lang="ru-RU" sz="2400" b="1" i="1"/>
              <a:t>    В его руках находится особая власть – </a:t>
            </a:r>
            <a:r>
              <a:rPr lang="ru-RU" sz="2400" b="1" i="1">
                <a:solidFill>
                  <a:srgbClr val="A50021"/>
                </a:solidFill>
              </a:rPr>
              <a:t>президентская;</a:t>
            </a:r>
          </a:p>
          <a:p>
            <a:pPr>
              <a:buFontTx/>
              <a:buNone/>
            </a:pPr>
            <a:r>
              <a:rPr lang="ru-RU" sz="2400" b="1" i="1"/>
              <a:t>    </a:t>
            </a:r>
            <a:r>
              <a:rPr lang="ru-RU" sz="2400" b="1" i="1" u="sng">
                <a:solidFill>
                  <a:srgbClr val="A50021"/>
                </a:solidFill>
              </a:rPr>
              <a:t>Его главные задачи</a:t>
            </a:r>
            <a:r>
              <a:rPr lang="ru-RU" sz="2400" b="1" i="1">
                <a:solidFill>
                  <a:srgbClr val="A50021"/>
                </a:solidFill>
              </a:rPr>
              <a:t>:</a:t>
            </a:r>
            <a:r>
              <a:rPr lang="ru-RU" sz="2400" b="1" i="1"/>
              <a:t> охранять конституционный строй России, поддерживать гражданский мир и национальное согласие.</a:t>
            </a:r>
          </a:p>
        </p:txBody>
      </p:sp>
      <p:pic>
        <p:nvPicPr>
          <p:cNvPr id="30729" name="Picture 9" descr="Vladimir_Putin_120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1225550"/>
            <a:ext cx="2789237" cy="4038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90550"/>
          </a:xfrm>
        </p:spPr>
        <p:txBody>
          <a:bodyPr/>
          <a:lstStyle/>
          <a:p>
            <a:pPr algn="ctr"/>
            <a:r>
              <a:rPr lang="ru-RU" sz="4000" b="1" i="1">
                <a:solidFill>
                  <a:srgbClr val="000066"/>
                </a:solidFill>
              </a:rPr>
              <a:t>Правительство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917575"/>
            <a:ext cx="6443662" cy="5208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A50021"/>
                </a:solidFill>
              </a:rPr>
              <a:t>Разрабатывает</a:t>
            </a:r>
            <a:r>
              <a:rPr lang="ru-RU" sz="2800" b="1" i="1"/>
              <a:t> и представляет Государственной Думе бюджет и обеспечивает его исполнение;</a:t>
            </a: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A50021"/>
                </a:solidFill>
              </a:rPr>
              <a:t>Обеспечивает</a:t>
            </a:r>
            <a:r>
              <a:rPr lang="ru-RU" sz="2800" b="1" i="1"/>
              <a:t> проведение в России единой финансовой, кредитной политики в области культуры, образования, здравоохранения и т.д.</a:t>
            </a: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A50021"/>
                </a:solidFill>
              </a:rPr>
              <a:t>Осуществляет</a:t>
            </a:r>
            <a:r>
              <a:rPr lang="ru-RU" sz="2800" b="1" i="1"/>
              <a:t> управление федеральной собственностью;</a:t>
            </a:r>
          </a:p>
        </p:txBody>
      </p:sp>
      <p:pic>
        <p:nvPicPr>
          <p:cNvPr id="38916" name="Picture 4" descr="41d2ed7ddffdc6f38ef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094288"/>
            <a:ext cx="2198688" cy="1563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0004-003-Na-dannyj-moment-prezidentom-Rossijskoj-Federatsii-javljaetsja-Medved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006475"/>
            <a:ext cx="2098675" cy="267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Правительство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/>
              <a:t>   Принимает меры по обеспечению обороны страны, государственной безопасности, реализации внешней политики Российской Федерации</a:t>
            </a:r>
          </a:p>
        </p:txBody>
      </p:sp>
      <p:pic>
        <p:nvPicPr>
          <p:cNvPr id="39940" name="Picture 4" descr="1_dis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786190"/>
            <a:ext cx="4073525" cy="292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86800" cy="5792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534400" cy="4800600"/>
          </a:xfrm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декабре 2000 года Государственная Дума РФ приняла законы о государственной символике Российской Федерации – гербе, флаге и гимне. </a:t>
            </a:r>
          </a:p>
          <a:p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третье тысячелетие Россия вошла с новыми государственными        символами.</a:t>
            </a:r>
          </a:p>
        </p:txBody>
      </p:sp>
      <p:pic>
        <p:nvPicPr>
          <p:cNvPr id="51204" name="Picture 4" descr="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756025"/>
            <a:ext cx="2284412" cy="2797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7400"/>
            <a:ext cx="8839200" cy="589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Современный государственный герб свидетельствует о том, что наша страна – независимое государство, а мы все – граждане новой, демократической России.</a:t>
            </a:r>
          </a:p>
          <a:p>
            <a:pPr>
              <a:lnSpc>
                <a:spcPct val="90000"/>
              </a:lnSpc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Флаг – наша святыня, и мы должны относиться к нему с уважением и почитанием.</a:t>
            </a:r>
          </a:p>
        </p:txBody>
      </p:sp>
      <p:pic>
        <p:nvPicPr>
          <p:cNvPr id="52228" name="Picture 4" descr="510a56611d694e5e4671e75d2d25ed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50825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68288" y="1017588"/>
            <a:ext cx="4303712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>
              <a:spcBef>
                <a:spcPct val="50000"/>
              </a:spcBef>
              <a:buClr>
                <a:srgbClr val="DE0000"/>
              </a:buClr>
              <a:buFont typeface="Wingdings" pitchFamily="2" charset="2"/>
              <a:buNone/>
            </a:pPr>
            <a:r>
              <a:rPr lang="ru-RU" b="1" i="1" u="sng">
                <a:solidFill>
                  <a:srgbClr val="D60000"/>
                </a:solidFill>
                <a:sym typeface="Wingdings" pitchFamily="2" charset="2"/>
              </a:rPr>
              <a:t>Конституция</a:t>
            </a:r>
            <a:r>
              <a:rPr lang="ru-RU" b="1" i="1">
                <a:solidFill>
                  <a:srgbClr val="D60000"/>
                </a:solidFill>
                <a:sym typeface="Wingdings" pitchFamily="2" charset="2"/>
              </a:rPr>
              <a:t> – основной закон государства, определяющий, как устроено государство, как образуются органы власти, каковы права и свободы граждан.</a:t>
            </a:r>
          </a:p>
          <a:p>
            <a:pPr indent="355600">
              <a:spcBef>
                <a:spcPct val="50000"/>
              </a:spcBef>
              <a:buClr>
                <a:srgbClr val="DE0000"/>
              </a:buClr>
              <a:buFont typeface="Wingdings" pitchFamily="2" charset="2"/>
              <a:buNone/>
            </a:pPr>
            <a:r>
              <a:rPr lang="ru-RU" b="1">
                <a:solidFill>
                  <a:srgbClr val="003300"/>
                </a:solidFill>
                <a:sym typeface="Wingdings" pitchFamily="2" charset="2"/>
              </a:rPr>
              <a:t>Конституция может принимать-ся: конституционным собранием, парламентом, указом президента, всенародным голосованием.</a:t>
            </a:r>
            <a:endParaRPr lang="ru-RU" b="1" i="1">
              <a:solidFill>
                <a:srgbClr val="003300"/>
              </a:solidFill>
              <a:sym typeface="Wingdings" pitchFamily="2" charset="2"/>
            </a:endParaRPr>
          </a:p>
          <a:p>
            <a:pPr indent="355600">
              <a:spcBef>
                <a:spcPct val="50000"/>
              </a:spcBef>
              <a:buClr>
                <a:srgbClr val="DE0000"/>
              </a:buClr>
              <a:buFont typeface="Wingdings" pitchFamily="2" charset="2"/>
              <a:buNone/>
            </a:pPr>
            <a:r>
              <a:rPr lang="ru-RU" b="1">
                <a:solidFill>
                  <a:srgbClr val="003300"/>
                </a:solidFill>
                <a:sym typeface="Wingdings" pitchFamily="2" charset="2"/>
              </a:rPr>
              <a:t>Основным законом конституция называется потому, что все остальные законы должны вытекать из нее, соответствовать ее положениям.</a:t>
            </a:r>
          </a:p>
          <a:p>
            <a:pPr indent="355600">
              <a:spcBef>
                <a:spcPct val="50000"/>
              </a:spcBef>
              <a:buClr>
                <a:srgbClr val="DE0000"/>
              </a:buClr>
              <a:buFont typeface="Wingdings" pitchFamily="2" charset="2"/>
              <a:buNone/>
            </a:pPr>
            <a:r>
              <a:rPr lang="ru-RU" b="1">
                <a:solidFill>
                  <a:srgbClr val="003300"/>
                </a:solidFill>
                <a:sym typeface="Wingdings" pitchFamily="2" charset="2"/>
              </a:rPr>
              <a:t>Конституцией занимается от-дельная отрасль права – </a:t>
            </a:r>
            <a:r>
              <a:rPr lang="ru-RU" b="1" i="1">
                <a:solidFill>
                  <a:srgbClr val="009900"/>
                </a:solidFill>
                <a:sym typeface="Wingdings" pitchFamily="2" charset="2"/>
              </a:rPr>
              <a:t>Консти-туционное</a:t>
            </a:r>
            <a:r>
              <a:rPr lang="ru-RU" sz="1500" b="1" i="1">
                <a:solidFill>
                  <a:srgbClr val="003300"/>
                </a:solidFill>
                <a:sym typeface="Wingdings" pitchFamily="2" charset="2"/>
              </a:rPr>
              <a:t> (государственное) </a:t>
            </a:r>
            <a:r>
              <a:rPr lang="ru-RU" b="1">
                <a:solidFill>
                  <a:srgbClr val="003300"/>
                </a:solidFill>
                <a:sym typeface="Wingdings" pitchFamily="2" charset="2"/>
              </a:rPr>
              <a:t>право.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93688"/>
            <a:ext cx="8353425" cy="576262"/>
          </a:xfrm>
          <a:noFill/>
        </p:spPr>
        <p:txBody>
          <a:bodyPr/>
          <a:lstStyle/>
          <a:p>
            <a:pPr algn="l" eaLnBrk="1" hangingPunct="1"/>
            <a:r>
              <a:rPr lang="ru-RU" sz="2800" b="1" dirty="0" smtClean="0">
                <a:solidFill>
                  <a:srgbClr val="003300"/>
                </a:solidFill>
              </a:rPr>
              <a:t>1. Понятие конституции.</a:t>
            </a:r>
          </a:p>
        </p:txBody>
      </p:sp>
      <p:pic>
        <p:nvPicPr>
          <p:cNvPr id="31759" name="Picture 15" descr="Конституция 7"/>
          <p:cNvPicPr>
            <a:picLocks noChangeAspect="1" noChangeArrowheads="1"/>
          </p:cNvPicPr>
          <p:nvPr/>
        </p:nvPicPr>
        <p:blipFill>
          <a:blip r:embed="rId2" cstate="print"/>
          <a:srcRect l="784"/>
          <a:stretch>
            <a:fillRect/>
          </a:stretch>
        </p:blipFill>
        <p:spPr bwMode="auto">
          <a:xfrm>
            <a:off x="5738813" y="185738"/>
            <a:ext cx="2024062" cy="3168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60" name="Picture 16" descr="Гражданский кодек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475"/>
            <a:ext cx="1414463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61" name="Picture 17" descr="Трудовой кодек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2525" y="2276475"/>
            <a:ext cx="1393825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62" name="Picture 18" descr="Уголовный кодекс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076700"/>
            <a:ext cx="1296987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63" name="Picture 19" descr="Административный кодекс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149725"/>
            <a:ext cx="1385888" cy="194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64" name="Picture 20" descr="Семейный кодекс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4724400"/>
            <a:ext cx="1400175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6588125" y="2852738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6769100" y="3141663"/>
            <a:ext cx="0" cy="15478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H="1">
            <a:off x="6011863" y="3068638"/>
            <a:ext cx="720725" cy="576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H="1">
            <a:off x="6300788" y="3141663"/>
            <a:ext cx="431800" cy="9350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6732588" y="3068638"/>
            <a:ext cx="503237" cy="936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>
            <a:off x="6804025" y="3068638"/>
            <a:ext cx="647700" cy="576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build="p"/>
      <p:bldP spid="31746" grpId="0"/>
      <p:bldP spid="31765" grpId="0" animBg="1"/>
      <p:bldP spid="31766" grpId="0" animBg="1"/>
      <p:bldP spid="31767" grpId="0" animBg="1"/>
      <p:bldP spid="31768" grpId="0" animBg="1"/>
      <p:bldP spid="31769" grpId="0" animBg="1"/>
      <p:bldP spid="317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50825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250825" y="1082675"/>
            <a:ext cx="4321175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>
              <a:spcBef>
                <a:spcPct val="50000"/>
              </a:spcBef>
              <a:buClr>
                <a:srgbClr val="D60000"/>
              </a:buClr>
              <a:buFont typeface="Wingdings" pitchFamily="2" charset="2"/>
              <a:buNone/>
            </a:pPr>
            <a:r>
              <a:rPr lang="ru-RU" b="1">
                <a:solidFill>
                  <a:srgbClr val="003300"/>
                </a:solidFill>
                <a:sym typeface="Wingdings" pitchFamily="2" charset="2"/>
              </a:rPr>
              <a:t>Конституция Российской Федерации была принята всенародным голосованием  (референдумом)</a:t>
            </a:r>
          </a:p>
          <a:p>
            <a:pPr indent="357188">
              <a:spcBef>
                <a:spcPct val="50000"/>
              </a:spcBef>
              <a:buClr>
                <a:srgbClr val="D60000"/>
              </a:buClr>
              <a:buFont typeface="Wingdings" pitchFamily="2" charset="2"/>
              <a:buNone/>
            </a:pPr>
            <a:r>
              <a:rPr lang="ru-RU" b="1">
                <a:solidFill>
                  <a:srgbClr val="003300"/>
                </a:solidFill>
                <a:sym typeface="Wingdings" pitchFamily="2" charset="2"/>
              </a:rPr>
              <a:t>         </a:t>
            </a:r>
            <a:r>
              <a:rPr lang="ru-RU" b="1" i="1">
                <a:solidFill>
                  <a:srgbClr val="D60000"/>
                </a:solidFill>
                <a:sym typeface="Wingdings" pitchFamily="2" charset="2"/>
              </a:rPr>
              <a:t>12 декабря 1993 года.</a:t>
            </a:r>
          </a:p>
          <a:p>
            <a:pPr indent="357188">
              <a:spcBef>
                <a:spcPct val="50000"/>
              </a:spcBef>
              <a:buClr>
                <a:srgbClr val="D60000"/>
              </a:buClr>
              <a:buFont typeface="Wingdings" pitchFamily="2" charset="2"/>
              <a:buNone/>
            </a:pPr>
            <a:r>
              <a:rPr lang="ru-RU" b="1" u="sng">
                <a:solidFill>
                  <a:srgbClr val="003300"/>
                </a:solidFill>
                <a:sym typeface="Wingdings" pitchFamily="2" charset="2"/>
              </a:rPr>
              <a:t>Значение</a:t>
            </a:r>
            <a:r>
              <a:rPr lang="ru-RU" sz="1000" b="1">
                <a:solidFill>
                  <a:srgbClr val="003300"/>
                </a:solidFill>
                <a:sym typeface="Wingdings" pitchFamily="2" charset="2"/>
              </a:rPr>
              <a:t> </a:t>
            </a:r>
            <a:r>
              <a:rPr lang="ru-RU" b="1">
                <a:solidFill>
                  <a:srgbClr val="003300"/>
                </a:solidFill>
                <a:sym typeface="Wingdings" pitchFamily="2" charset="2"/>
              </a:rPr>
              <a:t>Конституции</a:t>
            </a:r>
            <a:r>
              <a:rPr lang="ru-RU" sz="1000" b="1">
                <a:solidFill>
                  <a:srgbClr val="003300"/>
                </a:solidFill>
                <a:sym typeface="Wingdings" pitchFamily="2" charset="2"/>
              </a:rPr>
              <a:t> </a:t>
            </a:r>
            <a:r>
              <a:rPr lang="ru-RU" b="1">
                <a:solidFill>
                  <a:srgbClr val="003300"/>
                </a:solidFill>
                <a:sym typeface="Wingdings" pitchFamily="2" charset="2"/>
              </a:rPr>
              <a:t>РФ</a:t>
            </a:r>
            <a:r>
              <a:rPr lang="ru-RU" sz="1200" b="1">
                <a:solidFill>
                  <a:srgbClr val="003300"/>
                </a:solidFill>
                <a:sym typeface="Wingdings" pitchFamily="2" charset="2"/>
              </a:rPr>
              <a:t> </a:t>
            </a:r>
            <a:r>
              <a:rPr lang="ru-RU" b="1">
                <a:solidFill>
                  <a:srgbClr val="003300"/>
                </a:solidFill>
                <a:sym typeface="Wingdings" pitchFamily="2" charset="2"/>
              </a:rPr>
              <a:t>1993</a:t>
            </a:r>
            <a:r>
              <a:rPr lang="ru-RU" sz="1000" b="1">
                <a:solidFill>
                  <a:srgbClr val="003300"/>
                </a:solidFill>
                <a:sym typeface="Wingdings" pitchFamily="2" charset="2"/>
              </a:rPr>
              <a:t> </a:t>
            </a:r>
            <a:r>
              <a:rPr lang="ru-RU" b="1">
                <a:solidFill>
                  <a:srgbClr val="003300"/>
                </a:solidFill>
                <a:sym typeface="Wingdings" pitchFamily="2" charset="2"/>
              </a:rPr>
              <a:t>г.: она заложила фундамент новой общественно-экономической системы, основанной на частной собственности, рыночных отношениях, демократических принципах, уважении прав человека.</a:t>
            </a:r>
          </a:p>
          <a:p>
            <a:pPr indent="357188">
              <a:spcBef>
                <a:spcPct val="50000"/>
              </a:spcBef>
              <a:buClr>
                <a:srgbClr val="D60000"/>
              </a:buClr>
              <a:buFont typeface="Wingdings" pitchFamily="2" charset="2"/>
              <a:buNone/>
            </a:pPr>
            <a:r>
              <a:rPr lang="ru-RU" b="1">
                <a:solidFill>
                  <a:srgbClr val="003300"/>
                </a:solidFill>
                <a:sym typeface="Wingdings" pitchFamily="2" charset="2"/>
              </a:rPr>
              <a:t>В Конституцию РФ могут вноситься изменения и дополнения, но они не должны затрагивать </a:t>
            </a:r>
            <a:r>
              <a:rPr lang="ru-RU" b="1" i="1">
                <a:solidFill>
                  <a:srgbClr val="009900"/>
                </a:solidFill>
                <a:sym typeface="Wingdings" pitchFamily="2" charset="2"/>
              </a:rPr>
              <a:t>основы конституционного строя</a:t>
            </a:r>
            <a:r>
              <a:rPr lang="ru-RU" b="1">
                <a:solidFill>
                  <a:srgbClr val="003300"/>
                </a:solidFill>
                <a:sym typeface="Wingdings" pitchFamily="2" charset="2"/>
              </a:rPr>
              <a:t> России.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50825" y="260350"/>
            <a:ext cx="835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ru-RU" sz="2800" b="1">
                <a:solidFill>
                  <a:srgbClr val="003300"/>
                </a:solidFill>
              </a:rPr>
              <a:t>2. Конституция РФ.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572000" y="333375"/>
            <a:ext cx="4321175" cy="2765425"/>
            <a:chOff x="2880" y="210"/>
            <a:chExt cx="2722" cy="1742"/>
          </a:xfrm>
        </p:grpSpPr>
        <p:pic>
          <p:nvPicPr>
            <p:cNvPr id="6154" name="Picture 38" descr="С днем конституции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210"/>
              <a:ext cx="2722" cy="1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Text Box 39"/>
            <p:cNvSpPr txBox="1">
              <a:spLocks noChangeArrowheads="1"/>
            </p:cNvSpPr>
            <p:nvPr/>
          </p:nvSpPr>
          <p:spPr bwMode="auto">
            <a:xfrm>
              <a:off x="4241" y="618"/>
              <a:ext cx="113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D60000"/>
                  </a:solidFill>
                </a:rPr>
                <a:t>12</a:t>
              </a:r>
            </a:p>
            <a:p>
              <a:pPr algn="ctr"/>
              <a:r>
                <a:rPr lang="ru-RU" sz="2400" b="1">
                  <a:solidFill>
                    <a:srgbClr val="D60000"/>
                  </a:solidFill>
                </a:rPr>
                <a:t>декабря</a:t>
              </a:r>
            </a:p>
            <a:p>
              <a:pPr algn="ctr"/>
              <a:r>
                <a:rPr lang="ru-RU" sz="2400" b="1">
                  <a:solidFill>
                    <a:srgbClr val="D60000"/>
                  </a:solidFill>
                </a:rPr>
                <a:t>1993 г.</a:t>
              </a:r>
            </a:p>
          </p:txBody>
        </p:sp>
      </p:grpSp>
      <p:pic>
        <p:nvPicPr>
          <p:cNvPr id="11305" name="Picture 41" descr="Конституция 15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4572000" y="3284538"/>
            <a:ext cx="43211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 build="p"/>
      <p:bldP spid="112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Конституция РФ 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7731" cy="243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2411760" y="3077200"/>
            <a:ext cx="2520280" cy="108012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Раздел </a:t>
            </a:r>
            <a:r>
              <a:rPr lang="en-US" sz="4000" dirty="0" smtClean="0"/>
              <a:t>I</a:t>
            </a:r>
            <a:endParaRPr lang="ru-RU" sz="4000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366108" y="1972948"/>
            <a:ext cx="2520280" cy="108012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Преамбула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6156176" y="3076196"/>
            <a:ext cx="2520280" cy="108012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dirty="0" smtClean="0"/>
              <a:t>Раздел </a:t>
            </a:r>
            <a:r>
              <a:rPr lang="en-US" sz="4000" dirty="0" smtClean="0">
                <a:solidFill>
                  <a:prstClr val="black"/>
                </a:solidFill>
              </a:rPr>
              <a:t>II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cxnSp>
        <p:nvCxnSpPr>
          <p:cNvPr id="8" name="Прямая со стрелкой 7"/>
          <p:cNvCxnSpPr>
            <a:endCxn id="6" idx="0"/>
          </p:cNvCxnSpPr>
          <p:nvPr/>
        </p:nvCxnSpPr>
        <p:spPr>
          <a:xfrm>
            <a:off x="5626248" y="1468892"/>
            <a:ext cx="0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647678" y="1485359"/>
            <a:ext cx="529548" cy="15918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020272" y="1468892"/>
            <a:ext cx="504056" cy="15918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143380"/>
            <a:ext cx="2428887" cy="24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558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Преамбула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Мы многонациональный народ России, соединенный общей судьбой на своей земле…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Прочитайте преамбулу самостоятельно.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3" y="3429000"/>
            <a:ext cx="6153497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89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9684" cy="20002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Россия – есть демократическое, федеративное правовое государство с республиканской формой правления.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500438"/>
            <a:ext cx="3528392" cy="264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19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929222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федерация? </a:t>
            </a:r>
          </a:p>
          <a:p>
            <a:pPr marL="0" lvl="0" indent="0" algn="ctr">
              <a:buNone/>
            </a:pPr>
            <a:r>
              <a:rPr lang="ru-RU" sz="2400" b="1" dirty="0" smtClean="0"/>
              <a:t>Федерация </a:t>
            </a:r>
            <a:r>
              <a:rPr lang="ru-RU" sz="2400" b="1" dirty="0"/>
              <a:t>– административно – </a:t>
            </a:r>
            <a:r>
              <a:rPr lang="ru-RU" sz="2400" b="1" dirty="0" smtClean="0"/>
              <a:t>территориальное </a:t>
            </a:r>
            <a:r>
              <a:rPr lang="ru-RU" sz="2400" b="1" dirty="0"/>
              <a:t>устройство, при котором </a:t>
            </a:r>
            <a:r>
              <a:rPr lang="ru-RU" sz="2400" b="1" dirty="0" smtClean="0"/>
              <a:t>государство </a:t>
            </a:r>
            <a:r>
              <a:rPr lang="ru-RU" sz="2400" b="1" dirty="0"/>
              <a:t>создано из союза государственных </a:t>
            </a:r>
            <a:r>
              <a:rPr lang="ru-RU" sz="2400" b="1" dirty="0" smtClean="0"/>
              <a:t>образований</a:t>
            </a:r>
            <a:r>
              <a:rPr lang="ru-RU" sz="2400" b="1" dirty="0"/>
              <a:t>, имеющих свои органы </a:t>
            </a:r>
            <a:r>
              <a:rPr lang="ru-RU" sz="2400" b="1" dirty="0" smtClean="0"/>
              <a:t>государственной </a:t>
            </a:r>
            <a:r>
              <a:rPr lang="ru-RU" sz="2400" b="1" dirty="0"/>
              <a:t>власти, законы, но </a:t>
            </a:r>
            <a:r>
              <a:rPr lang="ru-RU" sz="2400" b="1" dirty="0" smtClean="0"/>
              <a:t>должны подчиняться </a:t>
            </a:r>
            <a:r>
              <a:rPr lang="ru-RU" sz="2400" b="1" dirty="0"/>
              <a:t>единой власти и закону.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429000"/>
            <a:ext cx="8319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правовое государство? </a:t>
            </a:r>
          </a:p>
          <a:p>
            <a:pPr algn="ctr"/>
            <a:r>
              <a:rPr lang="ru-RU" sz="2400" b="1" dirty="0" smtClean="0"/>
              <a:t>Правовое </a:t>
            </a:r>
            <a:r>
              <a:rPr lang="ru-RU" sz="2400" b="1" dirty="0"/>
              <a:t>государство – государство, в </a:t>
            </a:r>
            <a:r>
              <a:rPr lang="ru-RU" sz="2400" b="1" dirty="0" smtClean="0"/>
              <a:t>		 котором </a:t>
            </a:r>
            <a:r>
              <a:rPr lang="ru-RU" sz="2400" b="1" dirty="0"/>
              <a:t>действует верховенство закона.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803647"/>
            <a:ext cx="3286025" cy="205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3803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3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2D00"/>
      </a:accent6>
      <a:hlink>
        <a:srgbClr val="003300"/>
      </a:hlink>
      <a:folHlink>
        <a:srgbClr val="0033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2D00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9751</TotalTime>
  <Words>502</Words>
  <Application>Microsoft Office PowerPoint</Application>
  <PresentationFormat>Экран (4:3)</PresentationFormat>
  <Paragraphs>66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Конституция  Российской Федерации. </vt:lpstr>
      <vt:lpstr>Слайд 2</vt:lpstr>
      <vt:lpstr>Слайд 3</vt:lpstr>
      <vt:lpstr>1. Понятие конституции.</vt:lpstr>
      <vt:lpstr>Слайд 5</vt:lpstr>
      <vt:lpstr>Конституция РФ </vt:lpstr>
      <vt:lpstr>Преамбула </vt:lpstr>
      <vt:lpstr>Россия – есть демократическое, федеративное правовое государство с республиканской формой правления. </vt:lpstr>
      <vt:lpstr>Слайд 9</vt:lpstr>
      <vt:lpstr>Федеративное устройство </vt:lpstr>
      <vt:lpstr>Какие органы власти в России вы знаете? </vt:lpstr>
      <vt:lpstr>Слайд 12</vt:lpstr>
      <vt:lpstr>  Действующий президент РФ</vt:lpstr>
      <vt:lpstr>Правительство</vt:lpstr>
      <vt:lpstr>Правительство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структура общества</dc:title>
  <dc:creator>КАДАЦКАЯ</dc:creator>
  <cp:keywords>КОНСТИТУЦИЯ</cp:keywords>
  <cp:lastModifiedBy>Виталик</cp:lastModifiedBy>
  <cp:revision>115</cp:revision>
  <dcterms:created xsi:type="dcterms:W3CDTF">2007-09-04T12:00:29Z</dcterms:created>
  <dcterms:modified xsi:type="dcterms:W3CDTF">2014-01-10T18:41:59Z</dcterms:modified>
</cp:coreProperties>
</file>