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FF9F0C-1350-4BCA-A329-09AF4B57069A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73C226-B267-4495-BA3C-BBD9957DC5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i="1" dirty="0" smtClean="0"/>
              <a:t>Социальные, психологические и речевые нормы общения</a:t>
            </a:r>
            <a:endParaRPr lang="ru-RU" sz="4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099892"/>
          </a:xfrm>
        </p:spPr>
        <p:txBody>
          <a:bodyPr>
            <a:normAutofit fontScale="25000" lnSpcReduction="20000"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ГБОУ СО СПО "</a:t>
            </a:r>
            <a:r>
              <a:rPr lang="ru-RU" altLang="ru-RU" sz="5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Вольский</a:t>
            </a: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</a:t>
            </a: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</a:t>
            </a: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</a:t>
            </a: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Панферова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</a:pPr>
            <a:endParaRPr lang="ru-RU" altLang="ru-RU" sz="5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Работу выполнила студентка группы 2Н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Каримова Равиля </a:t>
            </a:r>
            <a:r>
              <a:rPr lang="ru-RU" altLang="ru-RU" sz="5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Давлятовна</a:t>
            </a:r>
            <a:endParaRPr lang="ru-RU" altLang="ru-RU" sz="5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</a:pPr>
            <a:endParaRPr lang="ru-RU" altLang="ru-RU" sz="5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538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Вывод: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все вышеизложенное, можно дать такое определение нормы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исторически принятый в данном языковом коллективе выбор одного из функциональных и синтагматических вариантов языкового знака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585858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равильность </a:t>
            </a:r>
            <a:r>
              <a:rPr lang="ru-RU" b="1" dirty="0">
                <a:solidFill>
                  <a:srgbClr val="585858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речи и соблюдение речевого этикета – залог понимания собеседником и его положительного отношения к вам. Совместная деятельность и общение протекают в условиях социального контроля, осуществляемого на основе социальных норм – принятых в обществе образцов поведения, регламентирующих взаимодействие и взаимоотношения людей. </a:t>
            </a:r>
            <a:endParaRPr lang="ru-RU" sz="1600" b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4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1.Речевые нормы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a typeface="Calibri"/>
                <a:cs typeface="Times New Roman"/>
              </a:rPr>
              <a:t>	Прежде </a:t>
            </a:r>
            <a:r>
              <a:rPr lang="ru-RU" dirty="0">
                <a:ea typeface="Calibri"/>
                <a:cs typeface="Times New Roman"/>
              </a:rPr>
              <a:t>чем говорить о речевых нормах, необходимо ввести понятие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i="1" dirty="0">
                <a:ea typeface="Calibri"/>
                <a:cs typeface="Times New Roman"/>
              </a:rPr>
              <a:t>правильности речи</a:t>
            </a:r>
            <a:r>
              <a:rPr lang="ru-RU" b="1" dirty="0">
                <a:ea typeface="Calibri"/>
                <a:cs typeface="Times New Roman"/>
              </a:rPr>
              <a:t>. </a:t>
            </a:r>
            <a:r>
              <a:rPr lang="ru-RU" b="1" i="1" dirty="0">
                <a:ea typeface="Calibri"/>
                <a:cs typeface="Times New Roman"/>
              </a:rPr>
              <a:t>Правильность речи </a:t>
            </a:r>
            <a:r>
              <a:rPr lang="ru-RU" b="1" dirty="0">
                <a:ea typeface="Calibri"/>
                <a:cs typeface="Times New Roman"/>
              </a:rPr>
              <a:t>– </a:t>
            </a:r>
            <a:r>
              <a:rPr lang="ru-RU" b="1" i="1" dirty="0">
                <a:ea typeface="Calibri"/>
                <a:cs typeface="Times New Roman"/>
              </a:rPr>
              <a:t>это соответствие ее языковой структуры действующим языковым </a:t>
            </a:r>
            <a:r>
              <a:rPr lang="ru-RU" b="1" i="1" dirty="0" smtClean="0">
                <a:ea typeface="Calibri"/>
                <a:cs typeface="Times New Roman"/>
              </a:rPr>
              <a:t>нормам. </a:t>
            </a:r>
            <a:r>
              <a:rPr lang="ru-RU" dirty="0">
                <a:ea typeface="Calibri"/>
                <a:cs typeface="Times New Roman"/>
              </a:rPr>
              <a:t>Правильность речи обеспечивает взаимопонимание между носителями какого-либо языка, а также образует единство </a:t>
            </a:r>
            <a:r>
              <a:rPr lang="ru-RU" dirty="0" smtClean="0">
                <a:ea typeface="Calibri"/>
                <a:cs typeface="Times New Roman"/>
              </a:rPr>
              <a:t>речи.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smtClean="0">
                <a:ea typeface="Calibri"/>
                <a:cs typeface="Times New Roman"/>
              </a:rPr>
              <a:t>	</a:t>
            </a:r>
            <a:r>
              <a:rPr lang="ru-RU" dirty="0" smtClean="0">
                <a:ea typeface="Calibri"/>
                <a:cs typeface="Times New Roman"/>
              </a:rPr>
              <a:t>Начнем </a:t>
            </a:r>
            <a:r>
              <a:rPr lang="ru-RU" dirty="0">
                <a:ea typeface="Calibri"/>
                <a:cs typeface="Times New Roman"/>
              </a:rPr>
              <a:t>с понятия языковой </a:t>
            </a:r>
            <a:r>
              <a:rPr lang="ru-RU" dirty="0" smtClean="0">
                <a:ea typeface="Calibri"/>
                <a:cs typeface="Times New Roman"/>
              </a:rPr>
              <a:t>нормы.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14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a typeface="Calibri"/>
                <a:cs typeface="Times New Roman"/>
              </a:rPr>
              <a:t> 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ea typeface="Calibri"/>
                <a:cs typeface="Times New Roman"/>
              </a:rPr>
              <a:t>Языковая норма </a:t>
            </a:r>
            <a:r>
              <a:rPr lang="ru-RU" sz="1800" b="1" dirty="0">
                <a:ea typeface="Calibri"/>
                <a:cs typeface="Times New Roman"/>
              </a:rPr>
              <a:t>– это «совокупность наиболее устойчивых, традиционных реализаций элементов языковой структуры, отобранных и закрепленных общественной языковой практикой»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ea typeface="Times New Roman"/>
              </a:rPr>
              <a:t>Помимо нормы, действуют и иные регуляторы речевого поведения: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точность, логичность, чистота, выразительность, богатство (разнообразие), уместность речи</a:t>
            </a:r>
            <a:r>
              <a:rPr lang="ru-RU" b="1" i="1" dirty="0">
                <a:ea typeface="Times New Roman"/>
              </a:rPr>
              <a:t>. </a:t>
            </a:r>
            <a:r>
              <a:rPr lang="ru-RU" b="1" dirty="0">
                <a:ea typeface="Times New Roman"/>
              </a:rPr>
              <a:t>Однако норма, </a:t>
            </a:r>
            <a:r>
              <a:rPr lang="ru-RU" b="1" dirty="0" smtClean="0">
                <a:ea typeface="Times New Roman"/>
              </a:rPr>
              <a:t> </a:t>
            </a:r>
            <a:r>
              <a:rPr lang="ru-RU" b="1" dirty="0">
                <a:ea typeface="Times New Roman"/>
              </a:rPr>
              <a:t>является основополагающим регулятором речевой деятельности. 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44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В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ыделяют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несколько структурно-языковых типов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норм: 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1900" b="1" i="1" dirty="0"/>
              <a:t>Нормы произношения регулируют выбор акустических вариантов фонемы или чередующихся фонем. </a:t>
            </a:r>
            <a:endParaRPr lang="ru-RU" sz="1900" i="1" dirty="0"/>
          </a:p>
          <a:p>
            <a:r>
              <a:rPr lang="ru-RU" sz="1900" b="1" i="1" dirty="0"/>
              <a:t>Нормы ударения управляют выбором вариантов размещения и движения каждого ударного слога среди неударных. Подвижность и </a:t>
            </a:r>
            <a:r>
              <a:rPr lang="ru-RU" sz="1900" b="1" i="1" dirty="0" err="1"/>
              <a:t>разноместность</a:t>
            </a:r>
            <a:r>
              <a:rPr lang="ru-RU" sz="1900" b="1" i="1" dirty="0"/>
              <a:t> русского ударения делают его трудным для усвоения, особенно людям, которые учат русский язык как иностранный. </a:t>
            </a:r>
            <a:endParaRPr lang="ru-RU" sz="1900" i="1" dirty="0"/>
          </a:p>
          <a:p>
            <a:r>
              <a:rPr lang="ru-RU" sz="1900" b="1" i="1" dirty="0"/>
              <a:t>Нормы морфологические регулируют выбор вариантов морфологической формы слова и способов его сцепления с другими. </a:t>
            </a:r>
            <a:endParaRPr lang="ru-RU" sz="1900" i="1" dirty="0"/>
          </a:p>
          <a:p>
            <a:r>
              <a:rPr lang="ru-RU" sz="1900" b="1" i="1" dirty="0"/>
              <a:t>Нормы синтаксические обусловливают правильность построения предложений – простых и сложных. </a:t>
            </a:r>
            <a:endParaRPr lang="ru-RU" sz="1900" i="1" dirty="0"/>
          </a:p>
          <a:p>
            <a:r>
              <a:rPr lang="ru-RU" sz="1900" b="1" i="1" dirty="0"/>
              <a:t>Нормы лексические регулируют выбор слов и их значений, характерных и подходящих для данного речевого акта. Этот выбор объясняется прежде всего целесообразностью употребления того или иного слова в каком-либо его значении. </a:t>
            </a:r>
            <a:endParaRPr lang="ru-RU" sz="1900" i="1" dirty="0"/>
          </a:p>
          <a:p>
            <a:r>
              <a:rPr lang="ru-RU" sz="1900" b="1" i="1" dirty="0"/>
              <a:t>Нормы стилистические регулируют соответствие выбранного слова или синтаксической конструкции условиям общения и господствующему стилю изложения. Здесь тоже руководствуются не просто принятыми нормами, а целесообразностью в речевом общении. Для соблюдения стилистических норм недостаточно просто их знать, нужны «вкус» и «талант», чтобы уметь их применить. </a:t>
            </a:r>
            <a:endParaRPr lang="ru-RU" sz="19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57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2.Социальные нормы общения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585858"/>
                </a:solidFill>
                <a:latin typeface="Calibri"/>
                <a:ea typeface="Calibri"/>
                <a:cs typeface="Times New Roman"/>
              </a:rPr>
              <a:t>Человеческое общение в любой стране обязательно проходит в условиях социального контроля, поэтому подчиняется определенным нормам и правилам, установленным в данном обществе. Общество вырабатывает в качестве </a:t>
            </a:r>
            <a:r>
              <a:rPr lang="ru-RU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социальных норм </a:t>
            </a:r>
            <a:r>
              <a:rPr lang="ru-RU" b="1" dirty="0">
                <a:solidFill>
                  <a:srgbClr val="585858"/>
                </a:solidFill>
                <a:latin typeface="Calibri"/>
                <a:ea typeface="Calibri"/>
                <a:cs typeface="Times New Roman"/>
              </a:rPr>
              <a:t>специфическую систему образцов поведения, им принятых, одобряемых, культивируемых и ожидаемых от каждого, находящегося в соответствующей ситуации. Их нарушение включает механизмы социального контроля (неодобрение, осуждение, наказание), обеспечивающего коррекцию поведения, отклоняющегося от нормы.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9516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rgbClr val="FF0000"/>
                </a:solidFill>
              </a:rPr>
              <a:t>Этикет </a:t>
            </a:r>
            <a:r>
              <a:rPr lang="ru-RU" sz="2400" b="1" i="1" dirty="0" smtClean="0">
                <a:solidFill>
                  <a:srgbClr val="FF0000"/>
                </a:solidFill>
              </a:rPr>
              <a:t>как </a:t>
            </a:r>
            <a:r>
              <a:rPr lang="ru-RU" sz="2400" b="1" i="1" dirty="0">
                <a:solidFill>
                  <a:srgbClr val="FF0000"/>
                </a:solidFill>
              </a:rPr>
              <a:t>ядро культуры общения, образец коммуникативного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i="1" dirty="0">
                <a:solidFill>
                  <a:srgbClr val="585858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Современный речевой этикет стал более простым и демократичным, так как деление на классы стало менее очевидным, но нормы общения от этого менее определенными не стали. Практически вся наша жизнь – это встречи и общение со многими людьми. И от того, как протекают эти встречи, зависит и настроение, и отношение с людьми, и результаты нашей работы.</a:t>
            </a:r>
            <a:endParaRPr lang="ru-RU" sz="16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600" b="1" i="1" dirty="0">
                <a:solidFill>
                  <a:srgbClr val="585858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широком смысле слова речевой этикет характеризует практически любой успешный акт коммуникации. Поэтому речевой этикет связан с так называемыми постулатами речевого общения, которые делают возможным и успешным взаимодействие участников коммуникации. </a:t>
            </a:r>
            <a:endParaRPr lang="ru-RU" sz="16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600" b="1" i="1" dirty="0">
                <a:solidFill>
                  <a:srgbClr val="585858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речевому этикету, в частности, относятся слова и выражения, употребляемые людьми для прощания, просьбы, извинения, принятые в различных ситуациях формы обращения, интонационные особенности, характеризующие вежливую речь и т.д. Для культуры каждой страны речевой этикет индивидуален.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9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Речевой этикет – средство достижения коммуникативной цели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125112" cy="4051437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rgbClr val="585858"/>
                </a:solidFill>
                <a:latin typeface="Calibri"/>
                <a:ea typeface="Calibri"/>
                <a:cs typeface="Times New Roman"/>
              </a:rPr>
              <a:t>В современной, особенно городской культуре, культуре индустриального и постиндустриального общества место речевого этикета коренным образом переосмысляется. С одной стороны, подвергаются эрозии традиционные основы этого явления: мифологические и религиозные верования, представления о незыблемой социальной иерархии и т.п</a:t>
            </a:r>
            <a:r>
              <a:rPr lang="ru-RU" b="1" i="1" dirty="0" smtClean="0">
                <a:solidFill>
                  <a:srgbClr val="585858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r>
              <a:rPr lang="ru-RU" b="1" i="1" dirty="0" smtClean="0">
                <a:solidFill>
                  <a:srgbClr val="585858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b="1" i="1" dirty="0">
                <a:solidFill>
                  <a:srgbClr val="585858"/>
                </a:solidFill>
                <a:latin typeface="Calibri"/>
                <a:ea typeface="Calibri"/>
                <a:cs typeface="Times New Roman"/>
              </a:rPr>
              <a:t>Речевой этикет теперь рассматривается в чисто прагматическом аспекте, как средство достижения коммуникативной цели: привлечь внимание собеседника, продемонстрировать ему свое уважение, вызвать симпатию, создать комфортабельный климат для общения. Этим задачам подчиняются и реликты иерархических представлений; ср., например, историю обращения «Господин» и соответствующие ему обращения в других языках: элемент речевого этикета, который некогда возник как знак статуса адресата, впоследствии становится общенациональной формой вежливого обращения.</a:t>
            </a:r>
            <a:r>
              <a:rPr lang="ru-RU" sz="1400" b="1" i="1" dirty="0">
                <a:solidFill>
                  <a:srgbClr val="585858"/>
                </a:solidFill>
                <a:latin typeface="Tahoma"/>
                <a:ea typeface="Calibri"/>
              </a:rPr>
              <a:t> </a:t>
            </a:r>
            <a:br>
              <a:rPr lang="ru-RU" sz="1400" b="1" i="1" dirty="0">
                <a:solidFill>
                  <a:srgbClr val="585858"/>
                </a:solidFill>
                <a:latin typeface="Tahoma"/>
                <a:ea typeface="Calibri"/>
              </a:rPr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80798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3.Психологические нормы общения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585858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Взаимодействие между людьми требует многочисленных форм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невербальной коммуникации </a:t>
            </a:r>
            <a:r>
              <a:rPr lang="ru-RU" b="1" i="1" dirty="0">
                <a:solidFill>
                  <a:srgbClr val="585858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обмена информацией через изменение выражения лица, жесты и движения тела. Невербальную коммуникацию иногда еще называют «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языком жестов</a:t>
            </a:r>
            <a:r>
              <a:rPr lang="ru-RU" b="1" i="1" dirty="0">
                <a:solidFill>
                  <a:srgbClr val="585858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», но этот термин не совсем верен, так как мы, как правило, пользуемся такими невербальными знаками лишь для того, чтобы опровергнуть или дополнить то, что сказано словами.</a:t>
            </a:r>
            <a:endParaRPr lang="ru-RU" sz="16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585858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Некоторые данные свидетельствуют о том, что в процессе взаимодействия людей только 20-40% информации передается с помощью речи, т.е. общение во многом осуществляется за счет жеста, мимики, движений, поз и т.д., которые сопровождают речь человека и делают ее более выразительной. Невербальные коммуникации очень значительны, поэтому этикет общения основывается в первую очередь на них.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Язык жестов и интуиция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9"/>
            <a:ext cx="7162955" cy="4157990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i="1" dirty="0">
                <a:solidFill>
                  <a:srgbClr val="585858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Согласно исследованиям, значительная часть речевой информации при обмене воспринимается через язык поз и жестов и звучание голоса. 55% сообщений воспринимается через выражение лица, позы и жесты, а 38% – через интонации и модуляции голоса. Отсюда следует, что всего 7% остается словам, воспринимаемым получателем, когда мы говорим. Это имеет принципиальное значение. Другими словами, во многих случаях то, как мы говорим, важнее слов, которые мы произносим.</a:t>
            </a:r>
            <a:endParaRPr lang="ru-RU" sz="17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b="1" i="1" dirty="0">
                <a:solidFill>
                  <a:srgbClr val="585858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Когда мы говорим, что человек чувствителен и обладает интуицией, мы имеем в виду, что он (или она) обладает способностью читать невербальные сигналы другого человека и сравнивать эти сигналы с вербальными сигналами. Другими словами, когда мы говорим, что у нас предчувствие, или что "шестое чувство" подсказывает нам, что кто-то сказал неправду, мы в действительности имеем в виду, что заметили разногласие между языком тела и сказанными этим человеком словами</a:t>
            </a:r>
            <a:r>
              <a:rPr lang="ru-RU" sz="1700" dirty="0">
                <a:solidFill>
                  <a:srgbClr val="585858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17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445644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148</TotalTime>
  <Words>978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Социальные, психологические и речевые нормы общения</vt:lpstr>
      <vt:lpstr>1.Речевые нормы</vt:lpstr>
      <vt:lpstr> Языковая норма – это «совокупность наиболее устойчивых, традиционных реализаций элементов языковой структуры, отобранных и закрепленных общественной языковой практикой»</vt:lpstr>
      <vt:lpstr>Выделяют несколько структурно-языковых типов норм:  </vt:lpstr>
      <vt:lpstr>2.Социальные нормы общения</vt:lpstr>
      <vt:lpstr>Этикет как ядро культуры общения, образец коммуникативного поведения</vt:lpstr>
      <vt:lpstr>Речевой этикет – средство достижения коммуникативной цели</vt:lpstr>
      <vt:lpstr>3.Психологические нормы общения</vt:lpstr>
      <vt:lpstr>Язык жестов и интуиция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Социальные, психологические и речевые нормы общения</dc:title>
  <dc:creator>Каримова</dc:creator>
  <cp:lastModifiedBy>user</cp:lastModifiedBy>
  <cp:revision>8</cp:revision>
  <dcterms:created xsi:type="dcterms:W3CDTF">2013-11-01T08:13:57Z</dcterms:created>
  <dcterms:modified xsi:type="dcterms:W3CDTF">2013-11-27T08:19:53Z</dcterms:modified>
</cp:coreProperties>
</file>