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7" r:id="rId2"/>
    <p:sldId id="288" r:id="rId3"/>
    <p:sldId id="300" r:id="rId4"/>
    <p:sldId id="289" r:id="rId5"/>
    <p:sldId id="298" r:id="rId6"/>
    <p:sldId id="290" r:id="rId7"/>
    <p:sldId id="291" r:id="rId8"/>
    <p:sldId id="292" r:id="rId9"/>
    <p:sldId id="293" r:id="rId10"/>
    <p:sldId id="294" r:id="rId11"/>
    <p:sldId id="303" r:id="rId12"/>
    <p:sldId id="305" r:id="rId13"/>
    <p:sldId id="307" r:id="rId14"/>
    <p:sldId id="265" r:id="rId15"/>
    <p:sldId id="266" r:id="rId16"/>
    <p:sldId id="269" r:id="rId17"/>
    <p:sldId id="270" r:id="rId18"/>
    <p:sldId id="268" r:id="rId19"/>
    <p:sldId id="308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99"/>
    <a:srgbClr val="FFFF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0" autoAdjust="0"/>
    <p:restoredTop sz="94660"/>
  </p:normalViewPr>
  <p:slideViewPr>
    <p:cSldViewPr>
      <p:cViewPr>
        <p:scale>
          <a:sx n="50" d="100"/>
          <a:sy n="50" d="100"/>
        </p:scale>
        <p:origin x="-1018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9596-7BAA-4CAD-BA13-504E5A79D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D429-DA1B-48F4-B21D-34933D868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71D9-CCE3-4B12-862E-582F8E293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9E56-4589-49FB-BF51-B88DB36F9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14B3-F41C-49C5-B2D4-EEC94C909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FA18-4959-4D6B-A724-7E35329F0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7CA3-809C-44F5-B241-747DC97A9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1876-762D-41C3-B467-B1C5AD007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5284-80FF-484E-A00B-F36092691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A2C3-516D-4478-984D-2F1D1B2F0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FC8B-B3BB-42A7-8699-E9CF5E2D7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8FD1-7299-4733-97D5-F30225B9A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4F365C2-B7B9-4DCB-844B-124B8AF47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988840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приспособления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692696"/>
            <a:ext cx="3097213" cy="528638"/>
          </a:xfrm>
        </p:spPr>
        <p:txBody>
          <a:bodyPr anchorCtr="0"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</a:rPr>
              <a:t>Памятник булавке в Глазго, Великобритания</a:t>
            </a:r>
          </a:p>
        </p:txBody>
      </p:sp>
      <p:pic>
        <p:nvPicPr>
          <p:cNvPr id="36866" name="Picture 2" descr="C:\Users\user\Desktop\Ручные работы\90392281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84784"/>
            <a:ext cx="4291013" cy="4679950"/>
          </a:xfrm>
        </p:spPr>
      </p:pic>
      <p:pic>
        <p:nvPicPr>
          <p:cNvPr id="36867" name="Picture 3" descr="C:\Users\user\Desktop\Ручные работы\90509062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2348880"/>
            <a:ext cx="3912287" cy="36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5868144" y="1412776"/>
            <a:ext cx="2368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800000"/>
                </a:solidFill>
                <a:latin typeface="Calibri" pitchFamily="34" charset="0"/>
              </a:rPr>
              <a:t>Памятник булавке </a:t>
            </a:r>
            <a:endParaRPr lang="ru-RU" dirty="0" smtClean="0">
              <a:solidFill>
                <a:srgbClr val="800000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rgbClr val="800000"/>
                </a:solidFill>
                <a:latin typeface="Calibri" pitchFamily="34" charset="0"/>
              </a:rPr>
              <a:t>в </a:t>
            </a:r>
            <a:r>
              <a:rPr lang="ru-RU" dirty="0">
                <a:solidFill>
                  <a:srgbClr val="800000"/>
                </a:solidFill>
                <a:latin typeface="Calibri" pitchFamily="34" charset="0"/>
              </a:rPr>
              <a:t>г. </a:t>
            </a:r>
            <a:r>
              <a:rPr lang="ru-RU" dirty="0" err="1">
                <a:solidFill>
                  <a:srgbClr val="800000"/>
                </a:solidFill>
                <a:latin typeface="Calibri" pitchFamily="34" charset="0"/>
              </a:rPr>
              <a:t>Офаким</a:t>
            </a:r>
            <a:r>
              <a:rPr lang="ru-RU" dirty="0">
                <a:solidFill>
                  <a:srgbClr val="800000"/>
                </a:solidFill>
                <a:latin typeface="Calibri" pitchFamily="34" charset="0"/>
              </a:rPr>
              <a:t>, Израиль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800000"/>
                </a:solidFill>
              </a:rPr>
              <a:t>Памятник утюгу в г. </a:t>
            </a:r>
            <a:r>
              <a:rPr lang="ru-RU" sz="2400" b="1" dirty="0" err="1" smtClean="0">
                <a:solidFill>
                  <a:srgbClr val="800000"/>
                </a:solidFill>
              </a:rPr>
              <a:t>Ашвиль</a:t>
            </a:r>
            <a:r>
              <a:rPr lang="ru-RU" sz="2400" b="1" dirty="0" smtClean="0">
                <a:solidFill>
                  <a:srgbClr val="800000"/>
                </a:solidFill>
              </a:rPr>
              <a:t>,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 Северная </a:t>
            </a:r>
            <a:r>
              <a:rPr lang="ru-RU" sz="2400" b="1" dirty="0" err="1" smtClean="0">
                <a:solidFill>
                  <a:srgbClr val="800000"/>
                </a:solidFill>
              </a:rPr>
              <a:t>Королина</a:t>
            </a:r>
            <a:r>
              <a:rPr lang="ru-RU" sz="2400" b="1" dirty="0" smtClean="0">
                <a:solidFill>
                  <a:srgbClr val="800000"/>
                </a:solidFill>
              </a:rPr>
              <a:t>, США</a:t>
            </a:r>
            <a:endParaRPr lang="ru-RU" sz="2400" b="1" dirty="0"/>
          </a:p>
        </p:txBody>
      </p:sp>
      <p:pic>
        <p:nvPicPr>
          <p:cNvPr id="4" name="Picture 2" descr="C:\Users\user\Desktop\Ручные работы\89610431__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76400"/>
            <a:ext cx="3685908" cy="4906865"/>
          </a:xfrm>
        </p:spPr>
      </p:pic>
      <p:pic>
        <p:nvPicPr>
          <p:cNvPr id="5" name="Picture 3" descr="C:\Users\user\Desktop\Ручные работы\89610432__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"/>
            <a:ext cx="3419475" cy="29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user\Desktop\Ручные работы\89660120_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429418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941388"/>
          </a:xfrm>
        </p:spPr>
        <p:txBody>
          <a:bodyPr/>
          <a:lstStyle/>
          <a:p>
            <a:pPr eaLnBrk="1" hangingPunct="1"/>
            <a:r>
              <a:rPr lang="ru-RU" b="1" smtClean="0"/>
              <a:t>Правила безопасности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7704138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1.Иглы хранить в подушечке или игольнице, обвив их ниткой. 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2.Во время работы иголки вкалывать в подушечку, нельзя брать иголку в рот, не вкалывать в одежду, мягкие предметы, не оставлять иголку в изделии.</a:t>
            </a:r>
          </a:p>
        </p:txBody>
      </p:sp>
      <p:pic>
        <p:nvPicPr>
          <p:cNvPr id="4100" name="Picture 4" descr="подушеч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628775"/>
            <a:ext cx="190817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675688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/>
              <a:t>3. Ножницы хранить в </a:t>
            </a:r>
            <a:r>
              <a:rPr lang="ru-RU" sz="3600" b="1" dirty="0" err="1" smtClean="0"/>
              <a:t>определен-ном</a:t>
            </a:r>
            <a:r>
              <a:rPr lang="ru-RU" sz="3600" b="1" dirty="0" smtClean="0"/>
              <a:t> месте.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/>
              <a:t>4. Класть ножницы сомкнутыми лезвиями от работающего; передавать кольцами вперед.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/>
              <a:t>5. Не оставлять ножницы </a:t>
            </a:r>
            <a:r>
              <a:rPr lang="ru-RU" sz="3600" b="1" smtClean="0"/>
              <a:t>в раскрытом </a:t>
            </a:r>
            <a:r>
              <a:rPr lang="ru-RU" sz="3600" b="1" dirty="0" smtClean="0"/>
              <a:t>виде.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/>
              <a:t>6. Использовать ножницы только по назначению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Шов "вперед иголку"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27651" name="Picture 4" descr="vysh_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209800"/>
            <a:ext cx="7454900" cy="2209800"/>
          </a:xfr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Шов "за иголку"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25604" name="Picture 4" descr="vysh_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438400" y="1524000"/>
            <a:ext cx="4038600" cy="4453783"/>
          </a:xfrm>
          <a:ln w="57150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Тамбурный шов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8676" name="Picture 4" descr="vysh_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371600" y="1600200"/>
            <a:ext cx="6518275" cy="4627665"/>
          </a:xfrm>
          <a:ln w="5715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Шов «козлик»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29700" name="Picture 4" descr="vysh_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90800" y="1600199"/>
            <a:ext cx="3876675" cy="4597465"/>
          </a:xfrm>
          <a:ln w="5715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Монограмма 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Юлия\Desktop\iRZzyCeNNJ_HUJjIIG7-mA-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3810000" cy="4953000"/>
          </a:xfrm>
          <a:prstGeom prst="rect">
            <a:avLst/>
          </a:prstGeom>
          <a:noFill/>
        </p:spPr>
      </p:pic>
      <p:pic>
        <p:nvPicPr>
          <p:cNvPr id="3076" name="Picture 4" descr="http://irisok.net/uploads/posts/2011-03/1300041806_monogramma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00200"/>
            <a:ext cx="3886200" cy="4991100"/>
          </a:xfrm>
          <a:prstGeom prst="rect">
            <a:avLst/>
          </a:prstGeom>
          <a:noFill/>
        </p:spPr>
      </p:pic>
      <p:pic>
        <p:nvPicPr>
          <p:cNvPr id="3078" name="Picture 6" descr="http://www.sakkos.ru/images/catalog/cat-prochee/raznoe/gallery-raznoe/images/monogramma-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143000"/>
            <a:ext cx="44196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sobolevala.narod.ru/Ris4Ur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6900558" cy="4286251"/>
          </a:xfrm>
          <a:prstGeom prst="rect">
            <a:avLst/>
          </a:prstGeom>
          <a:noFill/>
        </p:spPr>
      </p:pic>
      <p:pic>
        <p:nvPicPr>
          <p:cNvPr id="3074" name="Picture 2" descr="http://daisy-cross.ru/wp-content/uploads/dc-figures-bd-in-fra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8001000" cy="5380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836712"/>
          <a:ext cx="4258816" cy="4968552"/>
        </p:xfrm>
        <a:graphic>
          <a:graphicData uri="http://schemas.openxmlformats.org/drawingml/2006/table">
            <a:tbl>
              <a:tblPr/>
              <a:tblGrid>
                <a:gridCol w="3466728"/>
                <a:gridCol w="792088"/>
              </a:tblGrid>
              <a:tr h="4968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Иголка</a:t>
                      </a:r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Иглы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должны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быть острыми, неломкими, хорошо отполированными,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 широким ушком.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Иглы различают по диаметру (толщине) и длине по номерам от № 1 до №12. Иглы подбирают в зависимости от вида изделия и обрабатываемой ткани.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Рисунок 1" descr="иглапад-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"/>
            <a:ext cx="403244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effectLst/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ПРАКТИЧЕСКАЯ РАБОТА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Font typeface="Wingdings" pitchFamily="2" charset="2"/>
              <a:buChar char="G"/>
              <a:defRPr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ВЫПОЛНИТЬ ОБРАЗЦЫ РУЧНЫХ ШВОВ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endParaRPr lang="ru-RU" b="1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Форма организации познавательной деятельности учащихся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 работа в группах.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    Ткань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Для вышивки берется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канва или хлопчатобумажное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полотно .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2226" name="Picture 2" descr="http://www.crafttreasure.ru/published/publicdata/CRAFTTREASURE/attachments/SC/products_pictures/k02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"/>
            <a:ext cx="2667000" cy="2667000"/>
          </a:xfrm>
          <a:prstGeom prst="rect">
            <a:avLst/>
          </a:prstGeom>
          <a:noFill/>
        </p:spPr>
      </p:pic>
      <p:pic>
        <p:nvPicPr>
          <p:cNvPr id="52228" name="Picture 4" descr="http://club.season.ru/uploads/1248596545/gallery_2518_533_1529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2799" y="3429000"/>
            <a:ext cx="3941379" cy="3200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 descr="напёрсток-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75915">
            <a:off x="5292080" y="2060848"/>
            <a:ext cx="3168352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9600" y="838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                         Напёрсток </a:t>
            </a:r>
          </a:p>
          <a:p>
            <a:endParaRPr lang="ru-RU" sz="2000" b="1" dirty="0" smtClean="0"/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предназначается для предохранения пальца от укола при проталкивании иглы в ткань. Его надевают на средний палец правой руки. Величина напёрстка должна точно соответствовать толщине пальца.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     Нитки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Для вышивки используют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нитки мулине. Они бывают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хлопчатобумажные, акриловые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(шерстяные), шелковые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6" descr="http://www.kuzina-beloshveika.ru/info/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752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жн-а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43200"/>
            <a:ext cx="30963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112474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                                </a:t>
            </a:r>
            <a:r>
              <a:rPr lang="ru-RU" sz="2800" b="1" dirty="0" smtClean="0">
                <a:solidFill>
                  <a:srgbClr val="800000"/>
                </a:solidFill>
              </a:rPr>
              <a:t>Ножницы 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используют для раскроя тканей, обрезки ниток. Ножницы, применяемые в швейном производстве, имеют восемь номеров.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620688"/>
            <a:ext cx="3613150" cy="1028700"/>
          </a:xfrm>
        </p:spPr>
        <p:txBody>
          <a:bodyPr anchorCtr="0">
            <a:normAutofit/>
          </a:bodyPr>
          <a:lstStyle/>
          <a:p>
            <a:r>
              <a:rPr lang="ru-RU" sz="2000" dirty="0">
                <a:solidFill>
                  <a:srgbClr val="800000"/>
                </a:solidFill>
              </a:rPr>
              <a:t>Памятник иголке в пуговице в Нью-Йорке, США</a:t>
            </a:r>
          </a:p>
        </p:txBody>
      </p:sp>
      <p:pic>
        <p:nvPicPr>
          <p:cNvPr id="32770" name="Picture 2" descr="C:\Users\user\Desktop\Ручные работы\89610421__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772816"/>
            <a:ext cx="4608513" cy="4176464"/>
          </a:xfrm>
        </p:spPr>
      </p:pic>
      <p:pic>
        <p:nvPicPr>
          <p:cNvPr id="32771" name="Picture 2" descr="C:\Users\user\Desktop\Ручные работы\87955890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557338"/>
            <a:ext cx="3230563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4523995" y="549275"/>
            <a:ext cx="4372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Calibri" pitchFamily="34" charset="0"/>
              </a:rPr>
              <a:t>Памятник иголке с ниткой в Милане, </a:t>
            </a:r>
          </a:p>
          <a:p>
            <a:pPr algn="ctr"/>
            <a:r>
              <a:rPr lang="ru-RU" sz="2000" b="1" dirty="0">
                <a:solidFill>
                  <a:srgbClr val="800000"/>
                </a:solidFill>
                <a:latin typeface="Calibri" pitchFamily="34" charset="0"/>
              </a:rPr>
              <a:t>Италия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630907"/>
          </a:xfrm>
        </p:spPr>
        <p:txBody>
          <a:bodyPr anchorCtr="0">
            <a:normAutofit/>
          </a:bodyPr>
          <a:lstStyle/>
          <a:p>
            <a:pPr algn="r"/>
            <a:r>
              <a:rPr lang="ru-RU" sz="2400" dirty="0">
                <a:solidFill>
                  <a:srgbClr val="800000"/>
                </a:solidFill>
              </a:rPr>
              <a:t>Памятник напёрстку в Торонто, Канада</a:t>
            </a:r>
          </a:p>
        </p:txBody>
      </p:sp>
      <p:pic>
        <p:nvPicPr>
          <p:cNvPr id="33794" name="Picture 2" descr="C:\Users\user\Desktop\Ручные работы\89610420_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980728"/>
            <a:ext cx="5112567" cy="5537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76672"/>
            <a:ext cx="3754438" cy="985838"/>
          </a:xfrm>
        </p:spPr>
        <p:txBody>
          <a:bodyPr anchorCtr="0"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</a:rPr>
              <a:t>Памятник ножницам в  Миассе, </a:t>
            </a:r>
            <a:br>
              <a:rPr lang="ru-RU" sz="2000" dirty="0">
                <a:solidFill>
                  <a:srgbClr val="800000"/>
                </a:solidFill>
              </a:rPr>
            </a:br>
            <a:r>
              <a:rPr lang="ru-RU" sz="2000" dirty="0">
                <a:solidFill>
                  <a:srgbClr val="800000"/>
                </a:solidFill>
              </a:rPr>
              <a:t>Россия</a:t>
            </a:r>
          </a:p>
        </p:txBody>
      </p:sp>
      <p:pic>
        <p:nvPicPr>
          <p:cNvPr id="35842" name="Picture 2" descr="C:\Users\user\Desktop\Ручные работы\89660131__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916832"/>
            <a:ext cx="3414713" cy="3600450"/>
          </a:xfrm>
        </p:spPr>
      </p:pic>
      <p:pic>
        <p:nvPicPr>
          <p:cNvPr id="35843" name="Picture 4" descr="C:\Users\user\Desktop\Ручные работы\8920109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63" y="476250"/>
            <a:ext cx="4213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854</TotalTime>
  <Words>194</Words>
  <Application>Microsoft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Разрез</vt:lpstr>
      <vt:lpstr>Слайд 1</vt:lpstr>
      <vt:lpstr>Слайд 2</vt:lpstr>
      <vt:lpstr>      Ткань</vt:lpstr>
      <vt:lpstr>Слайд 4</vt:lpstr>
      <vt:lpstr>       Нитки</vt:lpstr>
      <vt:lpstr>Слайд 6</vt:lpstr>
      <vt:lpstr>Памятник иголке в пуговице в Нью-Йорке, США</vt:lpstr>
      <vt:lpstr>Памятник напёрстку в Торонто, Канада</vt:lpstr>
      <vt:lpstr>Памятник ножницам в  Миассе,  Россия</vt:lpstr>
      <vt:lpstr>Памятник булавке в Глазго, Великобритания</vt:lpstr>
      <vt:lpstr>Памятник утюгу в г. Ашвиль,  Северная Королина, США</vt:lpstr>
      <vt:lpstr>Правила безопасности</vt:lpstr>
      <vt:lpstr>Слайд 13</vt:lpstr>
      <vt:lpstr>Шов "вперед иголку" </vt:lpstr>
      <vt:lpstr>Шов "за иголку" </vt:lpstr>
      <vt:lpstr>Тамбурный шов </vt:lpstr>
      <vt:lpstr>Шов «козлик» </vt:lpstr>
      <vt:lpstr>Монограмма </vt:lpstr>
      <vt:lpstr>Слайд 19</vt:lpstr>
      <vt:lpstr>ПРАКТИЧЕСКАЯ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Юлия</dc:creator>
  <cp:lastModifiedBy>Юлия</cp:lastModifiedBy>
  <cp:revision>85</cp:revision>
  <cp:lastPrinted>1601-01-01T00:00:00Z</cp:lastPrinted>
  <dcterms:created xsi:type="dcterms:W3CDTF">1601-01-01T00:00:00Z</dcterms:created>
  <dcterms:modified xsi:type="dcterms:W3CDTF">2014-01-05T19:28:16Z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