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310" r:id="rId2"/>
    <p:sldId id="330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393" r:id="rId27"/>
    <p:sldId id="394" r:id="rId28"/>
    <p:sldId id="395" r:id="rId29"/>
    <p:sldId id="396" r:id="rId30"/>
    <p:sldId id="397" r:id="rId31"/>
    <p:sldId id="398" r:id="rId32"/>
    <p:sldId id="399" r:id="rId33"/>
    <p:sldId id="400" r:id="rId34"/>
    <p:sldId id="401" r:id="rId35"/>
    <p:sldId id="402" r:id="rId36"/>
    <p:sldId id="403" r:id="rId37"/>
    <p:sldId id="404" r:id="rId38"/>
    <p:sldId id="405" r:id="rId39"/>
    <p:sldId id="406" r:id="rId40"/>
    <p:sldId id="407" r:id="rId41"/>
    <p:sldId id="408" r:id="rId42"/>
    <p:sldId id="409" r:id="rId43"/>
    <p:sldId id="410" r:id="rId44"/>
    <p:sldId id="411" r:id="rId45"/>
    <p:sldId id="412" r:id="rId46"/>
    <p:sldId id="413" r:id="rId47"/>
    <p:sldId id="414" r:id="rId48"/>
    <p:sldId id="415" r:id="rId49"/>
    <p:sldId id="416" r:id="rId50"/>
    <p:sldId id="417" r:id="rId51"/>
    <p:sldId id="418" r:id="rId52"/>
    <p:sldId id="419" r:id="rId53"/>
    <p:sldId id="420" r:id="rId54"/>
    <p:sldId id="421" r:id="rId55"/>
    <p:sldId id="422" r:id="rId56"/>
    <p:sldId id="423" r:id="rId57"/>
    <p:sldId id="285" r:id="rId58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FF0066"/>
    <a:srgbClr val="0000FF"/>
    <a:srgbClr val="CC3300"/>
    <a:srgbClr val="000000"/>
    <a:srgbClr val="996600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337" autoAdjust="0"/>
    <p:restoredTop sz="94660"/>
  </p:normalViewPr>
  <p:slideViewPr>
    <p:cSldViewPr>
      <p:cViewPr varScale="1">
        <p:scale>
          <a:sx n="79" d="100"/>
          <a:sy n="79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E0A0D5-578F-447F-AB9D-96AEF60B73A2}" type="datetime6">
              <a:rPr lang="ru-RU"/>
              <a:pPr>
                <a:defRPr/>
              </a:pPr>
              <a:t>апрель 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EC8B5D-CA32-4736-B758-ADDA24129F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D20756-F49B-4F85-BAE8-9F696C9EB6C0}" type="datetime6">
              <a:rPr lang="ru-RU"/>
              <a:pPr>
                <a:defRPr/>
              </a:pPr>
              <a:t>апрель 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C245ED-F438-46F8-8371-23734EDA96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D7FECA-D8B3-474C-AA68-EC76751CE35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73CEB0-860C-47F9-930A-C10F667A2A26}" type="datetime6">
              <a:rPr lang="ru-RU"/>
              <a:pPr>
                <a:defRPr/>
              </a:pPr>
              <a:t>апрель 13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FFD7CE-C546-4EC2-B893-EADD5C4AA10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ru-RU" dirty="0" smtClean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28A65A1-56E0-4181-977B-AB2F18EF4242}" type="datetime6">
              <a:rPr lang="ru-RU"/>
              <a:pPr>
                <a:defRPr/>
              </a:pPr>
              <a:t>апрель 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454545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26158-8746-4D0C-8246-43BDE576416D}" type="datetime1">
              <a:rPr lang="ru-RU"/>
              <a:pPr>
                <a:defRPr/>
              </a:pPr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C17A7-8A8D-4931-B8FB-B4D426603E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B2332-8D2C-4E56-B189-733F02595612}" type="datetime1">
              <a:rPr lang="ru-RU"/>
              <a:pPr>
                <a:defRPr/>
              </a:pPr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F44C9-3AF9-4D4E-9E14-8FEE497068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C7B35-A7A0-4549-97AB-2AB1D85F335D}" type="datetime1">
              <a:rPr lang="ru-RU"/>
              <a:pPr>
                <a:defRPr/>
              </a:pPr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A5D7F-12D5-4C5C-8917-F66056D293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CD32-136D-4B03-BE65-04A7DB0FD8DF}" type="datetime1">
              <a:rPr lang="ru-RU"/>
              <a:pPr>
                <a:defRPr/>
              </a:pPr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C7D7-654C-4DC4-89C6-30C605AA0B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A797B-338A-4402-8569-BCB75164D710}" type="datetime1">
              <a:rPr lang="ru-RU"/>
              <a:pPr>
                <a:defRPr/>
              </a:pPr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4118F-9FA1-4E32-8996-92308DB6BF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600200"/>
            <a:ext cx="32813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3785-5879-4BA8-AA36-0FFD4F480F25}" type="datetime1">
              <a:rPr lang="ru-RU"/>
              <a:pPr>
                <a:defRPr/>
              </a:pPr>
              <a:t>04.04.2013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B502F-6DEA-4DD1-A4DB-458C76BA9D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1535113"/>
            <a:ext cx="31400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57290" y="2174875"/>
            <a:ext cx="31400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75969-52DA-4299-BB53-91043EFA5FB4}" type="datetime1">
              <a:rPr lang="ru-RU"/>
              <a:pPr>
                <a:defRPr/>
              </a:pPr>
              <a:t>04.04.2013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B579E-ECA0-450A-8B16-F466821129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CB63-3B49-469A-9553-FF20DF20E15D}" type="datetime1">
              <a:rPr lang="ru-RU"/>
              <a:pPr>
                <a:defRPr/>
              </a:pPr>
              <a:t>04.04.2013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8E1B7-3B26-467A-B068-8D2458AF00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52151-473D-4F14-AF37-1B69CC0B8DDB}" type="datetime1">
              <a:rPr lang="ru-RU"/>
              <a:pPr>
                <a:defRPr/>
              </a:pPr>
              <a:t>04.04.2013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E0521-BD1F-4E7F-8CA6-00B927A1DA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000240"/>
            <a:ext cx="236537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3214686"/>
            <a:ext cx="2393975" cy="29114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9353-92DD-4C13-85B9-6C4433DCE3A9}" type="datetime1">
              <a:rPr lang="ru-RU"/>
              <a:pPr>
                <a:defRPr/>
              </a:pPr>
              <a:t>04.04.2013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37ECE-7F25-40DE-A79D-414756CE22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4D44-294F-4A0D-8998-35A7AC46F925}" type="datetime1">
              <a:rPr lang="ru-RU"/>
              <a:pPr>
                <a:defRPr/>
              </a:pPr>
              <a:t>04.04.2013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39A1A-0D8E-4D60-A9E8-D7BE17C09D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1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285875" y="1600200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AB801-7CFB-4702-A968-44F2E11BF520}" type="datetime1">
              <a:rPr lang="ru-RU"/>
              <a:pPr>
                <a:defRPr/>
              </a:pPr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Учитель русского языка и литературы Мансурова Елена Александровна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B7F438-5D56-4913-8F10-A1A0EE9AC2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5pPr>
      <a:lvl6pPr marL="4572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6pPr>
      <a:lvl7pPr marL="9144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7pPr>
      <a:lvl8pPr marL="13716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8pPr>
      <a:lvl9pPr marL="18288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00125" y="785813"/>
            <a:ext cx="7072313" cy="2814637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31913" y="4868863"/>
            <a:ext cx="7031037" cy="1285875"/>
          </a:xfrm>
          <a:prstGeom prst="rect">
            <a:avLst/>
          </a:prstGeom>
        </p:spPr>
        <p:txBody>
          <a:bodyPr/>
          <a:lstStyle/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3348038" y="1196975"/>
            <a:ext cx="3724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3635375" y="1268413"/>
            <a:ext cx="18908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3059832" y="1214422"/>
            <a:ext cx="5328592" cy="255454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dirty="0">
                <a:solidFill>
                  <a:srgbClr val="CC3300"/>
                </a:solidFill>
              </a:rPr>
              <a:t>Готовимся к </a:t>
            </a:r>
            <a:r>
              <a:rPr lang="ru-RU" sz="8000" dirty="0" smtClean="0">
                <a:solidFill>
                  <a:srgbClr val="CC3300"/>
                </a:solidFill>
              </a:rPr>
              <a:t>ЕГЭ</a:t>
            </a:r>
            <a:endParaRPr lang="ru-RU" sz="8000" dirty="0">
              <a:solidFill>
                <a:srgbClr val="CC3300"/>
              </a:solidFill>
            </a:endParaRPr>
          </a:p>
        </p:txBody>
      </p:sp>
      <p:sp>
        <p:nvSpPr>
          <p:cNvPr id="2057" name="TextBox 6"/>
          <p:cNvSpPr txBox="1">
            <a:spLocks noChangeArrowheads="1"/>
          </p:cNvSpPr>
          <p:nvPr/>
        </p:nvSpPr>
        <p:spPr bwMode="auto">
          <a:xfrm>
            <a:off x="3071802" y="3929063"/>
            <a:ext cx="53879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CC3300"/>
                </a:solidFill>
              </a:rPr>
              <a:t>Задание  </a:t>
            </a:r>
            <a:r>
              <a:rPr lang="ru-RU" sz="3600" b="1" i="1" dirty="0" smtClean="0">
                <a:solidFill>
                  <a:srgbClr val="CC3300"/>
                </a:solidFill>
              </a:rPr>
              <a:t>А1-А4</a:t>
            </a:r>
            <a:endParaRPr lang="ru-RU" sz="3600" b="1" i="1" dirty="0">
              <a:solidFill>
                <a:srgbClr val="CC3300"/>
              </a:solidFill>
            </a:endParaRPr>
          </a:p>
          <a:p>
            <a:pPr algn="ctr"/>
            <a:r>
              <a:rPr lang="ru-RU" sz="3600" b="1" i="1" dirty="0">
                <a:solidFill>
                  <a:srgbClr val="CC3300"/>
                </a:solidFill>
              </a:rPr>
              <a:t> в версии  </a:t>
            </a:r>
            <a:r>
              <a:rPr lang="ru-RU" sz="3600" b="1" i="1" dirty="0" smtClean="0">
                <a:solidFill>
                  <a:srgbClr val="CC3300"/>
                </a:solidFill>
              </a:rPr>
              <a:t>2013 года</a:t>
            </a:r>
            <a:endParaRPr lang="ru-RU" sz="3600" b="1" i="1" dirty="0">
              <a:solidFill>
                <a:srgbClr val="CC3300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5429250"/>
            <a:ext cx="8715375" cy="1292225"/>
          </a:xfrm>
        </p:spPr>
        <p:txBody>
          <a:bodyPr/>
          <a:lstStyle/>
          <a:p>
            <a:pPr>
              <a:defRPr/>
            </a:pPr>
            <a:r>
              <a:rPr lang="ru-RU" sz="1800" b="1" i="1" dirty="0">
                <a:solidFill>
                  <a:srgbClr val="002060"/>
                </a:solidFill>
              </a:rPr>
              <a:t>Учитель русского языка и литературы</a:t>
            </a:r>
          </a:p>
          <a:p>
            <a:pPr>
              <a:defRPr/>
            </a:pPr>
            <a:r>
              <a:rPr lang="ru-RU" sz="1800" b="1" i="1" dirty="0">
                <a:solidFill>
                  <a:srgbClr val="002060"/>
                </a:solidFill>
              </a:rPr>
              <a:t>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84536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чЕрпать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снЯта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прозОрлива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принудИть</a:t>
                      </a:r>
                      <a:endParaRPr lang="ru-RU" sz="5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А1. В каком слове верно выделена буква, обозначающая </a:t>
            </a:r>
          </a:p>
          <a:p>
            <a:pPr algn="ctr" eaLnBrk="0" hangingPunct="0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ударный гласный звук?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84536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цЕмент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придАное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цЕпочка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прИбыв</a:t>
                      </a:r>
                      <a:endParaRPr lang="ru-RU" sz="5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А1. В каком слове верно выделена буква, обозначающая </a:t>
            </a:r>
          </a:p>
          <a:p>
            <a:pPr algn="ctr" eaLnBrk="0" hangingPunct="0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ударный гласный звук?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84536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укрЕпит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пОртфель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тАможня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созЫв</a:t>
                      </a:r>
                      <a:endParaRPr lang="ru-RU" sz="5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А1. В каком слове верно выделена буква, обозначающая </a:t>
            </a:r>
          </a:p>
          <a:p>
            <a:pPr algn="ctr" eaLnBrk="0" hangingPunct="0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ударный гласный звук?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84536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подЕленный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столЯр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средствА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перезвОнит</a:t>
                      </a:r>
                      <a:endParaRPr lang="ru-RU" sz="5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А1. В каком слове верно выделена буква, обозначающая </a:t>
            </a:r>
          </a:p>
          <a:p>
            <a:pPr algn="ctr" eaLnBrk="0" hangingPunct="0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ударный гласный звук?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А2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571604" y="500063"/>
            <a:ext cx="7143771" cy="5572143"/>
          </a:xfrm>
        </p:spPr>
        <p:txBody>
          <a:bodyPr/>
          <a:lstStyle/>
          <a:p>
            <a:pPr marL="457200" indent="-457200"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Лексические нормы (употребление слова, паронимы)</a:t>
            </a:r>
          </a:p>
          <a:p>
            <a:pPr marL="457200" indent="-457200"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каком предложении выделенное слово употреблено неверно?</a:t>
            </a:r>
          </a:p>
          <a:p>
            <a:pPr marL="457200" indent="-457200"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Паронимы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слова, разные по значению, но близкие по звучанию: искусный – искусственный, нетерпимый – нестерпимый.</a:t>
            </a:r>
          </a:p>
          <a:p>
            <a:pPr marL="457200" indent="-457200"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ЛЗ слова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понять через подбор синонимов, антонимов, однокоренных слов, а затем сделать смысловой анализ предложений и выбрать верный ответ.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А2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571604" y="500063"/>
            <a:ext cx="7143771" cy="5572143"/>
          </a:xfrm>
        </p:spPr>
        <p:txBody>
          <a:bodyPr/>
          <a:lstStyle/>
          <a:p>
            <a:pPr marL="457200" indent="-457200" algn="ctr"/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каком предложении выделенное слово употреблено неверно?</a:t>
            </a:r>
          </a:p>
          <a:p>
            <a:pPr marL="457200" indent="-457200" algn="ctr"/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arenR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Заяц – осторожный, ПУГЛИВЫЙ зверь, спасающийся от любой опасности стремительным бегством.</a:t>
            </a:r>
          </a:p>
          <a:p>
            <a:pPr marL="514350" indent="-514350" algn="ctr">
              <a:buAutoNum type="arabicParenR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Дед Ермолай ПУГЛИВЫМ отродясь не был: на медведя зимой ходил с одной рогатиной.</a:t>
            </a:r>
          </a:p>
          <a:p>
            <a:pPr marL="514350" indent="-514350" algn="ctr">
              <a:buAutoNum type="arabicParenR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ПУГЛИВОГО да ленивого одно лекарство – кнут.</a:t>
            </a:r>
          </a:p>
          <a:p>
            <a:pPr marL="514350" indent="-514350" algn="ctr">
              <a:buAutoNum type="arabicParenR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ПУГЛИВЫЙ змеёй и верёвки боится.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А2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000100" y="142853"/>
            <a:ext cx="7715275" cy="6143668"/>
          </a:xfrm>
        </p:spPr>
        <p:txBody>
          <a:bodyPr/>
          <a:lstStyle/>
          <a:p>
            <a:pPr marL="457200" indent="-457200"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Рассуждаем:</a:t>
            </a:r>
          </a:p>
          <a:p>
            <a:pPr marL="457200" indent="-457200" algn="ctr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Разграничим эти паронимы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ПУГЛИВЫЙ (долговременное свойство живого существа – прилагательное) – ПУГАНЫЙ /ПУГАННЫЙ (кратковременное состояние – отглагольное прилагательное или причастие). </a:t>
            </a:r>
          </a:p>
          <a:p>
            <a:pPr marL="457200" indent="-457200" algn="ctr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Подберём синонимы или антонимы: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ПУГЛИВЫЙ – трусливый, боязливый или, наоборот, бесстрашный, отважный. К слову ПУГАНЫЙ / ПУГАННЫЙ можно подобрать только словообразовательный ряд – испуганный, перепуганный, запуганный.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А2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857224" y="142852"/>
            <a:ext cx="8001056" cy="6286543"/>
          </a:xfrm>
        </p:spPr>
        <p:txBody>
          <a:bodyPr/>
          <a:lstStyle/>
          <a:p>
            <a:pPr marL="457200" indent="-457200" algn="ctr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1, 2 и 3-м вариантах ответов без ущерба основному смыслу предложений можно заменить слово ПУГЛИВЫЙ синонимами: </a:t>
            </a:r>
          </a:p>
          <a:p>
            <a:pPr marL="457200" indent="-457200" algn="ctr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боязливый, трусливый зверь;</a:t>
            </a:r>
          </a:p>
          <a:p>
            <a:pPr marL="457200" indent="-457200" algn="ctr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Дед Ермолай трусливым, боязливым никогда не был.</a:t>
            </a:r>
          </a:p>
          <a:p>
            <a:pPr marL="457200" indent="-457200" algn="ctr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На трусливого да ленивого…</a:t>
            </a:r>
          </a:p>
          <a:p>
            <a:pPr marL="457200" indent="-457200" algn="ctr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Следовательно, это слово употреблено верно. </a:t>
            </a:r>
          </a:p>
          <a:p>
            <a:pPr marL="457200" indent="-457200" algn="ctr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4-м варианте такую замену произвести невозможно, т.к. в предложении есть существительное «змеёй», которое является зависимым от предыдущего слова. Налицо причастный оборот. И здесь необходимо употребить слово ПУГАННЫЙ. Правильный ответ – 4.</a:t>
            </a:r>
            <a:endParaRPr lang="ru-RU" sz="2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А2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571604" y="500063"/>
            <a:ext cx="7143771" cy="5572143"/>
          </a:xfrm>
        </p:spPr>
        <p:txBody>
          <a:bodyPr/>
          <a:lstStyle/>
          <a:p>
            <a:pPr marL="457200" indent="-457200" algn="ctr"/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каком предложении выделенное слово употреблено неверно?</a:t>
            </a:r>
          </a:p>
          <a:p>
            <a:pPr marL="514350" indent="-514350" algn="ctr">
              <a:buAutoNum type="arabicParenR"/>
            </a:pP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Стрельников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услышал ОТЧЁТЛИВЫЙ гул канонады.</a:t>
            </a:r>
          </a:p>
          <a:p>
            <a:pPr marL="514350" indent="-514350" algn="ctr">
              <a:buAutoNum type="arabicParenR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ОТЧЁТЛИВЫЙ звук гудка уплывающего теплохода болью отозвался в его сердце.</a:t>
            </a:r>
          </a:p>
          <a:p>
            <a:pPr marL="514350" indent="-514350" algn="ctr">
              <a:buAutoNum type="arabicParenR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Тяжёлые, ОТЧЁТЛИВЫЕ шаги послышались на лестнице.</a:t>
            </a:r>
          </a:p>
          <a:p>
            <a:pPr marL="514350" indent="-514350" algn="ctr">
              <a:buAutoNum type="arabicParenR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ОТЧЁТЛИВОЕ собрание председателей комитетов  решили провести в мае.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А2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714480" y="142853"/>
            <a:ext cx="6929486" cy="6143668"/>
          </a:xfrm>
        </p:spPr>
        <p:txBody>
          <a:bodyPr/>
          <a:lstStyle/>
          <a:p>
            <a:pPr marL="457200" indent="-457200"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Рассуждаем:</a:t>
            </a:r>
          </a:p>
          <a:p>
            <a:pPr marL="457200" indent="-457200"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заменить в предложениях один пароним на другой и таким образом найти правильный вариант ответа.</a:t>
            </a:r>
          </a:p>
          <a:p>
            <a:pPr marL="457200" indent="-457200"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1-3-м вариантах невозможна подстановка слова ОТЧЁТНЫЙ, т.е. содержащий в основе слово ОТЧЁТ. Оно применимо только в 4-м варианте: ОТЧЁТНОЕ собрание. Это и есть правильный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А1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642919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Орфоэпические нормы (постановка ударения)</a:t>
            </a:r>
            <a:endParaRPr lang="ru-RU" sz="2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5720" y="1357298"/>
          <a:ext cx="8620164" cy="5009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106"/>
                <a:gridCol w="3929058"/>
              </a:tblGrid>
              <a:tr h="3571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приёмы, помогающие избежать ошибки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Примеры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431607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1.</a:t>
                      </a:r>
                      <a:r>
                        <a:rPr lang="ru-RU" b="1" i="1" baseline="0" dirty="0" smtClean="0"/>
                        <a:t> Установите аналогию с однокоренным словом.</a:t>
                      </a:r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А) </a:t>
                      </a:r>
                      <a:r>
                        <a:rPr lang="ru-RU" b="1" i="1" dirty="0" err="1" smtClean="0"/>
                        <a:t>д</a:t>
                      </a:r>
                      <a:r>
                        <a:rPr lang="ru-RU" b="1" i="1" u="sng" dirty="0" err="1" smtClean="0"/>
                        <a:t>О</a:t>
                      </a:r>
                      <a:r>
                        <a:rPr lang="ru-RU" b="1" i="1" dirty="0" err="1" smtClean="0"/>
                        <a:t>говор</a:t>
                      </a:r>
                      <a:r>
                        <a:rPr lang="ru-RU" b="1" i="1" dirty="0" smtClean="0"/>
                        <a:t> или  </a:t>
                      </a:r>
                      <a:r>
                        <a:rPr lang="ru-RU" b="1" i="1" dirty="0" err="1" smtClean="0"/>
                        <a:t>догов</a:t>
                      </a:r>
                      <a:r>
                        <a:rPr lang="ru-RU" b="1" i="1" u="sng" dirty="0" err="1" smtClean="0"/>
                        <a:t>О</a:t>
                      </a:r>
                      <a:r>
                        <a:rPr lang="ru-RU" b="1" i="1" dirty="0" err="1" smtClean="0"/>
                        <a:t>р</a:t>
                      </a:r>
                      <a:r>
                        <a:rPr lang="ru-RU" b="1" i="1" dirty="0" smtClean="0"/>
                        <a:t>? Договор – </a:t>
                      </a:r>
                      <a:r>
                        <a:rPr lang="ru-RU" b="1" i="1" dirty="0" err="1" smtClean="0"/>
                        <a:t>пригов</a:t>
                      </a:r>
                      <a:r>
                        <a:rPr lang="ru-RU" b="1" i="1" u="sng" dirty="0" err="1" smtClean="0"/>
                        <a:t>О</a:t>
                      </a:r>
                      <a:r>
                        <a:rPr lang="ru-RU" b="1" i="1" dirty="0" err="1" smtClean="0"/>
                        <a:t>р</a:t>
                      </a:r>
                      <a:r>
                        <a:rPr lang="ru-RU" b="1" i="1" dirty="0" smtClean="0"/>
                        <a:t>, </a:t>
                      </a:r>
                      <a:r>
                        <a:rPr lang="ru-RU" b="1" i="1" dirty="0" err="1" smtClean="0"/>
                        <a:t>погов</a:t>
                      </a:r>
                      <a:r>
                        <a:rPr lang="ru-RU" b="1" i="1" u="sng" dirty="0" err="1" smtClean="0"/>
                        <a:t>О</a:t>
                      </a:r>
                      <a:r>
                        <a:rPr lang="ru-RU" b="1" i="1" dirty="0" err="1" smtClean="0"/>
                        <a:t>рка</a:t>
                      </a:r>
                      <a:r>
                        <a:rPr lang="ru-RU" b="1" i="1" dirty="0" smtClean="0"/>
                        <a:t>, </a:t>
                      </a:r>
                      <a:r>
                        <a:rPr lang="ru-RU" b="1" i="1" dirty="0" err="1" smtClean="0"/>
                        <a:t>нагов</a:t>
                      </a:r>
                      <a:r>
                        <a:rPr lang="ru-RU" b="1" i="1" u="sng" dirty="0" err="1" smtClean="0"/>
                        <a:t>О</a:t>
                      </a:r>
                      <a:r>
                        <a:rPr lang="ru-RU" b="1" i="1" dirty="0" err="1" smtClean="0"/>
                        <a:t>р</a:t>
                      </a:r>
                      <a:r>
                        <a:rPr lang="ru-RU" b="1" i="1" dirty="0" smtClean="0"/>
                        <a:t>, </a:t>
                      </a:r>
                      <a:r>
                        <a:rPr lang="ru-RU" b="1" i="1" dirty="0" err="1" smtClean="0"/>
                        <a:t>угов</a:t>
                      </a:r>
                      <a:r>
                        <a:rPr lang="ru-RU" b="1" i="1" u="sng" dirty="0" err="1" smtClean="0"/>
                        <a:t>О</a:t>
                      </a:r>
                      <a:r>
                        <a:rPr lang="ru-RU" b="1" i="1" dirty="0" err="1" smtClean="0"/>
                        <a:t>р</a:t>
                      </a:r>
                      <a:r>
                        <a:rPr lang="ru-RU" b="1" i="1" dirty="0" smtClean="0"/>
                        <a:t> и т.д. (</a:t>
                      </a:r>
                      <a:r>
                        <a:rPr lang="ru-RU" b="1" i="1" dirty="0" err="1" smtClean="0"/>
                        <a:t>Искл</a:t>
                      </a:r>
                      <a:r>
                        <a:rPr lang="ru-RU" b="1" i="1" dirty="0" smtClean="0"/>
                        <a:t>. – </a:t>
                      </a:r>
                      <a:r>
                        <a:rPr lang="ru-RU" b="1" i="1" dirty="0" err="1" smtClean="0"/>
                        <a:t>з</a:t>
                      </a:r>
                      <a:r>
                        <a:rPr lang="ru-RU" b="1" i="1" u="sng" dirty="0" err="1" smtClean="0"/>
                        <a:t>А</a:t>
                      </a:r>
                      <a:r>
                        <a:rPr lang="ru-RU" b="1" i="1" dirty="0" err="1" smtClean="0"/>
                        <a:t>говор</a:t>
                      </a:r>
                      <a:r>
                        <a:rPr lang="ru-RU" b="1" i="1" dirty="0" smtClean="0"/>
                        <a:t>). Следовательно – </a:t>
                      </a:r>
                      <a:r>
                        <a:rPr lang="ru-RU" b="1" i="1" dirty="0" err="1" smtClean="0"/>
                        <a:t>договОр</a:t>
                      </a:r>
                      <a:r>
                        <a:rPr lang="ru-RU" b="1" i="1" dirty="0" smtClean="0"/>
                        <a:t>.</a:t>
                      </a:r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Правильно склоняйте существительное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Нет</a:t>
                      </a:r>
                      <a:r>
                        <a:rPr lang="ru-RU" b="1" i="1" baseline="0" dirty="0" smtClean="0"/>
                        <a:t> (чего?) </a:t>
                      </a:r>
                      <a:r>
                        <a:rPr lang="ru-RU" b="1" i="1" baseline="0" dirty="0" err="1" smtClean="0"/>
                        <a:t>прост</a:t>
                      </a:r>
                      <a:r>
                        <a:rPr lang="ru-RU" b="1" i="1" u="sng" baseline="0" dirty="0" err="1" smtClean="0"/>
                        <a:t>Ы</a:t>
                      </a:r>
                      <a:r>
                        <a:rPr lang="ru-RU" b="1" i="1" baseline="0" dirty="0" err="1" smtClean="0"/>
                        <a:t>нь</a:t>
                      </a:r>
                      <a:r>
                        <a:rPr lang="ru-RU" b="1" i="1" baseline="0" dirty="0" smtClean="0"/>
                        <a:t> (не </a:t>
                      </a:r>
                      <a:r>
                        <a:rPr lang="ru-RU" b="1" i="1" baseline="0" dirty="0" err="1" smtClean="0"/>
                        <a:t>прОстыней</a:t>
                      </a:r>
                      <a:r>
                        <a:rPr lang="ru-RU" b="1" i="1" baseline="0" dirty="0" smtClean="0"/>
                        <a:t>), </a:t>
                      </a:r>
                      <a:r>
                        <a:rPr lang="ru-RU" b="1" i="1" baseline="0" dirty="0" err="1" smtClean="0"/>
                        <a:t>гр</a:t>
                      </a:r>
                      <a:r>
                        <a:rPr lang="ru-RU" b="1" i="1" u="sng" baseline="0" dirty="0" err="1" smtClean="0"/>
                        <a:t>А</a:t>
                      </a:r>
                      <a:r>
                        <a:rPr lang="ru-RU" b="1" i="1" baseline="0" dirty="0" err="1" smtClean="0"/>
                        <a:t>бель</a:t>
                      </a:r>
                      <a:r>
                        <a:rPr lang="ru-RU" b="1" i="1" baseline="0" dirty="0" smtClean="0"/>
                        <a:t> (</a:t>
                      </a:r>
                      <a:r>
                        <a:rPr lang="ru-RU" b="1" i="1" baseline="0" dirty="0" err="1" smtClean="0"/>
                        <a:t>не</a:t>
                      </a:r>
                      <a:r>
                        <a:rPr lang="ru-RU" b="1" i="1" baseline="0" dirty="0" smtClean="0"/>
                        <a:t> </a:t>
                      </a:r>
                      <a:r>
                        <a:rPr lang="ru-RU" b="1" i="1" baseline="0" dirty="0" err="1" smtClean="0"/>
                        <a:t>граблЕй</a:t>
                      </a:r>
                      <a:r>
                        <a:rPr lang="ru-RU" b="1" i="1" baseline="0" dirty="0" smtClean="0"/>
                        <a:t>).</a:t>
                      </a:r>
                      <a:endParaRPr lang="ru-RU" b="1" i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В одно- или двусложных словах во всех падежах ударение ставится на окончании.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err="1" smtClean="0"/>
                        <a:t>Бинт</a:t>
                      </a:r>
                      <a:r>
                        <a:rPr lang="ru-RU" b="1" i="1" u="sng" dirty="0" err="1" smtClean="0"/>
                        <a:t>А</a:t>
                      </a:r>
                      <a:r>
                        <a:rPr lang="ru-RU" b="1" i="1" dirty="0" smtClean="0"/>
                        <a:t>, </a:t>
                      </a:r>
                      <a:r>
                        <a:rPr lang="ru-RU" b="1" i="1" dirty="0" err="1" smtClean="0"/>
                        <a:t>блин</a:t>
                      </a:r>
                      <a:r>
                        <a:rPr lang="ru-RU" b="1" i="1" u="sng" dirty="0" err="1" smtClean="0"/>
                        <a:t>А</a:t>
                      </a:r>
                      <a:r>
                        <a:rPr lang="ru-RU" b="1" i="1" dirty="0" smtClean="0"/>
                        <a:t>, </a:t>
                      </a:r>
                      <a:r>
                        <a:rPr lang="ru-RU" b="1" i="1" dirty="0" err="1" smtClean="0"/>
                        <a:t>жезл</a:t>
                      </a:r>
                      <a:r>
                        <a:rPr lang="ru-RU" b="1" i="1" u="sng" dirty="0" err="1" smtClean="0"/>
                        <a:t>А</a:t>
                      </a:r>
                      <a:r>
                        <a:rPr lang="ru-RU" b="1" i="1" dirty="0" smtClean="0"/>
                        <a:t>, </a:t>
                      </a:r>
                      <a:r>
                        <a:rPr lang="ru-RU" b="1" i="1" dirty="0" err="1" smtClean="0"/>
                        <a:t>ломт</a:t>
                      </a:r>
                      <a:r>
                        <a:rPr lang="ru-RU" b="1" i="1" u="sng" dirty="0" err="1" smtClean="0"/>
                        <a:t>Я</a:t>
                      </a:r>
                      <a:r>
                        <a:rPr lang="ru-RU" b="1" i="1" u="sng" dirty="0" smtClean="0"/>
                        <a:t>,</a:t>
                      </a:r>
                      <a:r>
                        <a:rPr lang="ru-RU" b="1" i="1" u="sng" baseline="0" dirty="0" smtClean="0"/>
                        <a:t> </a:t>
                      </a:r>
                      <a:r>
                        <a:rPr lang="ru-RU" b="1" i="1" baseline="0" dirty="0" smtClean="0"/>
                        <a:t>и т.д.</a:t>
                      </a:r>
                      <a:endParaRPr lang="ru-RU" b="1" i="1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4. В большинстве заимствованных слов ударение на последнем слоге.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err="1" smtClean="0"/>
                        <a:t>Кварт</a:t>
                      </a:r>
                      <a:r>
                        <a:rPr lang="ru-RU" b="1" i="1" u="sng" dirty="0" err="1" smtClean="0"/>
                        <a:t>А</a:t>
                      </a:r>
                      <a:r>
                        <a:rPr lang="ru-RU" b="1" i="1" dirty="0" err="1" smtClean="0"/>
                        <a:t>л</a:t>
                      </a:r>
                      <a:r>
                        <a:rPr lang="ru-RU" b="1" i="1" dirty="0" smtClean="0"/>
                        <a:t>,</a:t>
                      </a:r>
                      <a:r>
                        <a:rPr lang="ru-RU" b="1" i="1" baseline="0" dirty="0" smtClean="0"/>
                        <a:t> </a:t>
                      </a:r>
                      <a:r>
                        <a:rPr lang="ru-RU" b="1" i="1" baseline="0" dirty="0" err="1" smtClean="0"/>
                        <a:t>кокл</a:t>
                      </a:r>
                      <a:r>
                        <a:rPr lang="ru-RU" b="1" i="1" u="sng" baseline="0" dirty="0" err="1" smtClean="0"/>
                        <a:t>Ю</a:t>
                      </a:r>
                      <a:r>
                        <a:rPr lang="ru-RU" b="1" i="1" baseline="0" dirty="0" err="1" smtClean="0"/>
                        <a:t>ш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эксп</a:t>
                      </a:r>
                      <a:r>
                        <a:rPr lang="ru-RU" b="1" i="1" u="sng" baseline="0" dirty="0" err="1" smtClean="0"/>
                        <a:t>Е</a:t>
                      </a:r>
                      <a:r>
                        <a:rPr lang="ru-RU" b="1" i="1" baseline="0" dirty="0" err="1" smtClean="0"/>
                        <a:t>рт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жалюз</a:t>
                      </a:r>
                      <a:r>
                        <a:rPr lang="ru-RU" b="1" i="1" u="sng" baseline="0" dirty="0" err="1" smtClean="0"/>
                        <a:t>И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парт</a:t>
                      </a:r>
                      <a:r>
                        <a:rPr lang="ru-RU" b="1" i="1" u="sng" baseline="0" dirty="0" err="1" smtClean="0"/>
                        <a:t>Е</a:t>
                      </a:r>
                      <a:r>
                        <a:rPr lang="ru-RU" b="1" i="1" baseline="0" dirty="0" err="1" smtClean="0"/>
                        <a:t>р</a:t>
                      </a:r>
                      <a:r>
                        <a:rPr lang="ru-RU" b="1" i="1" baseline="0" dirty="0" smtClean="0"/>
                        <a:t>.</a:t>
                      </a:r>
                      <a:endParaRPr lang="ru-RU" b="1" i="1" dirty="0"/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А2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428728" y="142852"/>
            <a:ext cx="7429552" cy="6286543"/>
          </a:xfrm>
        </p:spPr>
        <p:txBody>
          <a:bodyPr/>
          <a:lstStyle/>
          <a:p>
            <a:pPr marL="457200" indent="-457200" algn="ctr"/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Рассуждаем:</a:t>
            </a:r>
          </a:p>
          <a:p>
            <a:pPr marL="457200" indent="-457200"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некоторых случаях необходимо точно знать употребление указанных паронимов. Например:</a:t>
            </a:r>
          </a:p>
          <a:p>
            <a:pPr marL="457200" indent="-457200" algn="ctr"/>
            <a:r>
              <a:rPr lang="ru-RU" sz="24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каком предложении выделенное слово употреблено неверно?</a:t>
            </a:r>
          </a:p>
          <a:p>
            <a:pPr marL="514350" indent="-514350" algn="ctr"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Мишка одел братишку потеплее, и они побежали к реке.</a:t>
            </a:r>
          </a:p>
          <a:p>
            <a:pPr marL="514350" indent="-514350" algn="ctr"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выпускной вечер Ольга одела длинное серебристое платье.</a:t>
            </a:r>
          </a:p>
          <a:p>
            <a:pPr marL="514350" indent="-514350" algn="ctr"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одену тебя в шелка, твои плечи укрою мехом.</a:t>
            </a:r>
          </a:p>
          <a:p>
            <a:pPr marL="514350" indent="-514350" algn="ctr"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праздник взрослые одели малышей в карнавальные костюмы.</a:t>
            </a:r>
          </a:p>
          <a:p>
            <a:pPr marL="514350" indent="-514350"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Запомните!!!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ОДЕТЬ можно КОГО-ТО, а НАДЕТЬ – только НА СЕБЯ или НА ЧТО-ТО. </a:t>
            </a:r>
          </a:p>
          <a:p>
            <a:pPr marL="514350" indent="-514350"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Т.о., в 1, 3 и 4-м вариантах правильно употреблено это слово, а во 2-м Ольга НАДЕЛА (на себя) длинное серебристое платье</a:t>
            </a:r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72344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2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Мы</a:t>
                      </a: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любовались ИСКУСНОЙ работой ювелиров прошлого столетия.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Мы были поражены БЕДНЫМ положением наших новых соседей.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Твой подарок мне – сущая БЕЗДЕЛИЦА.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 низком порыве БЛАГОДАРНОЙ откровенности  я тут же выложил все Витькины секреты.</a:t>
                      </a:r>
                      <a:endParaRPr lang="ru-RU" sz="26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А2. В каком предложении выделенное слово употреблено неверно?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411968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2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ЭКОНОМНОЕ</a:t>
                      </a: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распределение денег в семье  помогает делать крупные покупки.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Командир части отправил родителям солдата БЛАГОДАРНОЕ письмо.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Пахло дымом АРОМАТИЧЕСКИХ свечей.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 качестве ВРАЖДЕБНОЙ силы в фольклоре иногда выступают животные и растения.</a:t>
                      </a:r>
                      <a:endParaRPr lang="ru-RU" sz="26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А2. В каком предложении выделенное слово употреблено неверно?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411968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2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Моя</a:t>
                      </a: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подруга очень ЭКОНОМНАЯ, она знает, где и что можно купить дешевле.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ДОБРОВОЛЬНАЯ помощь пострадавшим – благородное дело.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Пушкинские ДРУЖЕСКИЕ послания всегда были прелестны.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Учительница горячо защищала Вовку, и он испытывал к ней глубокое чувство ПРИЗНАНИЯ.</a:t>
                      </a:r>
                      <a:endParaRPr lang="ru-RU" sz="26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А2. В каком предложении выделенное слово употреблено неверно?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451592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2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Смирнов</a:t>
                      </a: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получил КОМАНДИРОВОЧНОЕ предписание и в тот же день улетел в Ригу.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ЭФФЕКТНЫЙ метод плавки металла позволил поднять производительность труда сталелитейщиков.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ДИПЛОМАТИЧНЫЙ ответ друга поразил меня.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ЖИТЕЙСКИЕ советы деда очень пригодились Петру.</a:t>
                      </a:r>
                      <a:endParaRPr lang="ru-RU" sz="26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А2. В каком предложении выделенное слово употреблено неверно?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411968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2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Сашка</a:t>
                      </a: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смеялся так ЗАРАЗИТЕЛЬНО, что окружающие невольно заулыбались.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ПСИХОЛОГИЧЕСКИ нездоровые люди иногда становятся преступниками.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Туристы скоро ПРИТЕРПЕЛИСЬ к бытовым трудностям и чувствовали себя отлично.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 честь юбиляра была провозглашена ЗДРАВИЦА.</a:t>
                      </a:r>
                      <a:endParaRPr lang="ru-RU" sz="26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А2. В каком предложении выделенное слово употреблено неверно?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А3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285852" y="285729"/>
            <a:ext cx="7643866" cy="5786478"/>
          </a:xfrm>
        </p:spPr>
        <p:txBody>
          <a:bodyPr/>
          <a:lstStyle/>
          <a:p>
            <a:pPr marL="457200" indent="-457200"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Морфологические нормы </a:t>
            </a:r>
          </a:p>
          <a:p>
            <a:pPr marL="457200" indent="-457200"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(образование форм слова)</a:t>
            </a:r>
          </a:p>
          <a:p>
            <a:pPr marL="457200" indent="-457200"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всего допускаются ошибки в образовании формы:</a:t>
            </a:r>
          </a:p>
          <a:p>
            <a:pPr marL="514350" indent="-514350" algn="ctr">
              <a:buAutoNum type="arabicParenR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Сравнительной и превосходной степени прилагательных;</a:t>
            </a:r>
          </a:p>
          <a:p>
            <a:pPr marL="514350" indent="-514350" algn="ctr">
              <a:buAutoNum type="arabicParenR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Собирательных числительных;</a:t>
            </a:r>
          </a:p>
          <a:p>
            <a:pPr marL="514350" indent="-514350" algn="ctr">
              <a:buAutoNum type="arabicParenR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Целых и дробных числительных;</a:t>
            </a:r>
          </a:p>
          <a:p>
            <a:pPr marL="514350" indent="-514350" algn="ctr">
              <a:buAutoNum type="arabicParenR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Родительного падежа числительных;</a:t>
            </a:r>
          </a:p>
          <a:p>
            <a:pPr marL="514350" indent="-514350" algn="ctr">
              <a:buAutoNum type="arabicParenR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Им. и р. Падежа мн.ч.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уществительных;</a:t>
            </a:r>
          </a:p>
          <a:p>
            <a:pPr marL="514350" indent="-514350" algn="ctr">
              <a:buAutoNum type="arabicParenR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Косвенных падежей личных местоимений 3-го лица после предлога и т.д.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А3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285852" y="142853"/>
            <a:ext cx="7643866" cy="857256"/>
          </a:xfrm>
        </p:spPr>
        <p:txBody>
          <a:bodyPr/>
          <a:lstStyle/>
          <a:p>
            <a:pPr marL="457200" indent="-457200"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форм степеней сравнения прилагательных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28596" y="1785926"/>
          <a:ext cx="8429683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498762"/>
                <a:gridCol w="1858824"/>
                <a:gridCol w="1643074"/>
                <a:gridCol w="1857387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Начальная форма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Сравнительная степень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Превосходная степень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Простая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Составная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Простая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Составная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светлый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светлЕЕ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Более (менее) </a:t>
                      </a:r>
                      <a:r>
                        <a:rPr lang="ru-RU" sz="24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светлЫЙ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светлЕЙ-Ший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Самый светлый,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светлее всех, наиболее светлый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А3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285852" y="142853"/>
            <a:ext cx="7643866" cy="571503"/>
          </a:xfrm>
        </p:spPr>
        <p:txBody>
          <a:bodyPr/>
          <a:lstStyle/>
          <a:p>
            <a:pPr marL="457200" indent="-457200"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форм глагола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00034" y="1000108"/>
          <a:ext cx="8143932" cy="5349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6072230"/>
              </a:tblGrid>
              <a:tr h="86916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Пример</a:t>
                      </a:r>
                      <a:r>
                        <a:rPr lang="ru-RU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ошибок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Правило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и правильный ответ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45811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Поклади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в сумку, </a:t>
                      </a:r>
                    </a:p>
                    <a:p>
                      <a:pPr algn="ctr"/>
                      <a:r>
                        <a:rPr lang="ru-RU" sz="2400" b="1" i="1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ехай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быстрей, </a:t>
                      </a:r>
                    </a:p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я </a:t>
                      </a:r>
                      <a:r>
                        <a:rPr lang="ru-RU" sz="2400" b="1" i="1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победю</a:t>
                      </a:r>
                      <a:r>
                        <a:rPr lang="ru-RU" sz="2400" b="1" i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его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u="sng" dirty="0" smtClean="0">
                          <a:solidFill>
                            <a:srgbClr val="C00000"/>
                          </a:solidFill>
                        </a:rPr>
                        <a:t>Запомните:</a:t>
                      </a:r>
                      <a:r>
                        <a:rPr lang="ru-RU" sz="2400" b="1" u="sng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Формы </a:t>
                      </a:r>
                      <a:r>
                        <a:rPr lang="ru-RU" sz="2400" b="1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пов.накл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 глаголов: ехать – </a:t>
                      </a:r>
                      <a:r>
                        <a:rPr lang="ru-RU" sz="2400" b="1" i="1" u="sng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поезжай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(-те); лечь – </a:t>
                      </a:r>
                      <a:r>
                        <a:rPr lang="ru-RU" sz="2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ляг 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(-те);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Глагол </a:t>
                      </a:r>
                      <a:r>
                        <a:rPr lang="ru-RU" sz="2400" b="1" i="1" u="sng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класть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употребляется только без приставки;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Не употребляются формы 1-го лица ед.ч. наст.(буд. простого) времени глаголов </a:t>
                      </a:r>
                      <a:r>
                        <a:rPr lang="ru-RU" sz="2400" b="1" i="1" u="sng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победить, убедить, очутиться, чудить. </a:t>
                      </a:r>
                      <a:r>
                        <a:rPr lang="ru-RU" sz="2400" b="1" i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Правильный вариант: </a:t>
                      </a:r>
                    </a:p>
                    <a:p>
                      <a:pPr marL="457200" indent="-457200" algn="ctr">
                        <a:buNone/>
                      </a:pPr>
                      <a:r>
                        <a:rPr lang="ru-RU" sz="2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положи в сумку, поезжай быстрей, смогу победить его.</a:t>
                      </a:r>
                      <a:endParaRPr lang="ru-RU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А3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285852" y="142853"/>
            <a:ext cx="7643866" cy="571503"/>
          </a:xfrm>
        </p:spPr>
        <p:txBody>
          <a:bodyPr/>
          <a:lstStyle/>
          <a:p>
            <a:pPr marL="457200" indent="-457200"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форм местоимений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00034" y="857232"/>
          <a:ext cx="8358246" cy="578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6643734"/>
              </a:tblGrid>
              <a:tr h="7433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Пример</a:t>
                      </a:r>
                      <a:r>
                        <a:rPr lang="ru-RU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ошибок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Правило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и правильный ответ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0430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Посреди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ЕГО, внутри НИХ, ближе НЕЁ, ИХНЯЯ судьба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u="sng" dirty="0" smtClean="0">
                          <a:solidFill>
                            <a:srgbClr val="C00000"/>
                          </a:solidFill>
                        </a:rPr>
                        <a:t>Запомните:</a:t>
                      </a:r>
                      <a:r>
                        <a:rPr lang="ru-RU" sz="2400" b="1" u="sng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1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 личным местоимениям (он, она, оно, они) прибавляется начальное Н, если они стоят после простых предлогов БЕЗ, В, ДЛЯ, ДО, ЗА, ИЗ, К, С, У и др.: без Него, с Ней или после наречных предлогов ВОКРУГ, ВПЕРЕДИ, ВОЗЛЕ, МИМО, НАПРОТИВ и др., управляющих род.п.:</a:t>
                      </a:r>
                    </a:p>
                    <a:p>
                      <a:pPr marL="457200" indent="-457200" algn="ctr">
                        <a:buNone/>
                      </a:pPr>
                      <a:r>
                        <a:rPr lang="ru-RU" sz="1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вокруг Них, сзади Него.</a:t>
                      </a:r>
                    </a:p>
                    <a:p>
                      <a:pPr marL="457200" indent="-457200" algn="ctr">
                        <a:buNone/>
                      </a:pPr>
                      <a:r>
                        <a:rPr lang="ru-RU" sz="1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2) После наречных предлогов ВОПРЕКИ, СОГЛАСНО, НАПЕРЕКОР, НАВСТРЕЧУ, СООТВЕТСТВЕННО, ПОДОБНО, ВНУТРИ и др. начальное Н не прибавляется: вопреки ему, навстречу ей.</a:t>
                      </a:r>
                    </a:p>
                    <a:p>
                      <a:pPr marL="457200" indent="-457200" algn="ctr">
                        <a:buNone/>
                      </a:pPr>
                      <a:r>
                        <a:rPr lang="ru-RU" sz="1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3) После формы сравнительной степени прилагательных и наречий местоимения 3-го лица употребляются без начального Н: старше его, лучше её. Правильный ответ: посреди него, внутри их, ближе её, их судьба.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5300E"/>
                </a:solidFill>
              </a:rPr>
              <a:t>А1</a:t>
            </a:r>
            <a:endParaRPr lang="ru-RU" sz="4000" b="1" dirty="0">
              <a:solidFill>
                <a:srgbClr val="25300E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6150" name="Текст 26"/>
          <p:cNvSpPr>
            <a:spLocks noGrp="1"/>
          </p:cNvSpPr>
          <p:nvPr>
            <p:ph type="body" idx="1"/>
          </p:nvPr>
        </p:nvSpPr>
        <p:spPr>
          <a:xfrm>
            <a:off x="1714500" y="142875"/>
            <a:ext cx="7000875" cy="642919"/>
          </a:xfrm>
        </p:spPr>
        <p:txBody>
          <a:bodyPr/>
          <a:lstStyle/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pitchFamily="34" charset="0"/>
              <a:buAutoNum type="arabicPeriod"/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Орфоэпические нормы (постановка ударения)</a:t>
            </a:r>
            <a:endParaRPr lang="ru-RU" sz="2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5720" y="1357298"/>
          <a:ext cx="8620164" cy="4723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106"/>
                <a:gridCol w="3929058"/>
              </a:tblGrid>
              <a:tr h="3571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Правила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приёмы, помогающие избежать ошибки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Примеры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431607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5.</a:t>
                      </a:r>
                      <a:r>
                        <a:rPr lang="ru-RU" b="1" i="1" baseline="0" dirty="0" smtClean="0"/>
                        <a:t> Многие краткие прилагательные имеют ударение на первом слоге основы, кроме формы ед. ч. ж. р., в которой ударение на окончании.</a:t>
                      </a:r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err="1" smtClean="0"/>
                        <a:t>ПрАв</a:t>
                      </a:r>
                      <a:r>
                        <a:rPr lang="ru-RU" b="1" i="1" dirty="0" smtClean="0"/>
                        <a:t>,</a:t>
                      </a:r>
                      <a:r>
                        <a:rPr lang="ru-RU" b="1" i="1" baseline="0" dirty="0" smtClean="0"/>
                        <a:t> </a:t>
                      </a:r>
                      <a:r>
                        <a:rPr lang="ru-RU" b="1" i="1" baseline="0" dirty="0" err="1" smtClean="0"/>
                        <a:t>правА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прАво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прАвы</a:t>
                      </a:r>
                      <a:r>
                        <a:rPr lang="ru-RU" b="1" i="1" baseline="0" dirty="0" smtClean="0"/>
                        <a:t>; </a:t>
                      </a:r>
                      <a:r>
                        <a:rPr lang="ru-RU" b="1" i="1" baseline="0" dirty="0" err="1" smtClean="0"/>
                        <a:t>врЕден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вреднА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врЕдно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врЕдны</a:t>
                      </a:r>
                      <a:r>
                        <a:rPr lang="ru-RU" b="1" i="1" baseline="0" dirty="0" smtClean="0"/>
                        <a:t>.</a:t>
                      </a:r>
                      <a:endParaRPr lang="ru-RU" b="1" i="1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Глаголы в форме </a:t>
                      </a:r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</a:rPr>
                        <a:t>прош.вр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. И краткие причастия имеют ударение на основе, кроме формы ед.ч. ж.р., в которой ударение на окончании.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err="1" smtClean="0"/>
                        <a:t>ДАл</a:t>
                      </a:r>
                      <a:r>
                        <a:rPr lang="ru-RU" b="1" i="1" dirty="0" smtClean="0"/>
                        <a:t>, </a:t>
                      </a:r>
                      <a:r>
                        <a:rPr lang="ru-RU" b="1" i="1" dirty="0" err="1" smtClean="0"/>
                        <a:t>далА</a:t>
                      </a:r>
                      <a:r>
                        <a:rPr lang="ru-RU" b="1" i="1" dirty="0" smtClean="0"/>
                        <a:t>, </a:t>
                      </a:r>
                      <a:r>
                        <a:rPr lang="ru-RU" b="1" i="1" dirty="0" err="1" smtClean="0"/>
                        <a:t>дАло</a:t>
                      </a:r>
                      <a:r>
                        <a:rPr lang="ru-RU" b="1" i="1" dirty="0" smtClean="0"/>
                        <a:t>, </a:t>
                      </a:r>
                      <a:r>
                        <a:rPr lang="ru-RU" b="1" i="1" dirty="0" err="1" smtClean="0"/>
                        <a:t>дАли</a:t>
                      </a:r>
                      <a:r>
                        <a:rPr lang="ru-RU" b="1" i="1" dirty="0" smtClean="0"/>
                        <a:t>;</a:t>
                      </a:r>
                      <a:r>
                        <a:rPr lang="ru-RU" b="1" i="1" baseline="0" dirty="0" smtClean="0"/>
                        <a:t> </a:t>
                      </a:r>
                      <a:r>
                        <a:rPr lang="ru-RU" b="1" i="1" baseline="0" dirty="0" err="1" smtClean="0"/>
                        <a:t>пОнял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понялА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пОняло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пОняли</a:t>
                      </a:r>
                      <a:r>
                        <a:rPr lang="ru-RU" b="1" i="1" baseline="0" dirty="0" smtClean="0"/>
                        <a:t>; </a:t>
                      </a:r>
                      <a:r>
                        <a:rPr lang="ru-RU" b="1" i="1" baseline="0" dirty="0" err="1" smtClean="0"/>
                        <a:t>нАчат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начатА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нАчато</a:t>
                      </a:r>
                      <a:r>
                        <a:rPr lang="ru-RU" b="1" i="1" baseline="0" dirty="0" smtClean="0"/>
                        <a:t>, </a:t>
                      </a:r>
                      <a:r>
                        <a:rPr lang="ru-RU" b="1" i="1" baseline="0" dirty="0" err="1" smtClean="0"/>
                        <a:t>нАчаты</a:t>
                      </a:r>
                      <a:r>
                        <a:rPr lang="ru-RU" b="1" i="1" baseline="0" dirty="0" smtClean="0"/>
                        <a:t>.</a:t>
                      </a:r>
                      <a:endParaRPr lang="ru-RU" b="1" i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Иногда предлог (чаще всего НА, ЗА, ПОД, ПО, ИЗ, БЕЗ) принимает на себя ударение, и тогда следующие за ним существительные оказываются безударными.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ПО</a:t>
                      </a:r>
                      <a:r>
                        <a:rPr lang="ru-RU" b="1" i="1" baseline="0" dirty="0" smtClean="0"/>
                        <a:t> морю, ИЗ дому, БЕЗ толку, ДО ночи и т.п.</a:t>
                      </a:r>
                      <a:endParaRPr lang="ru-RU" b="1" i="1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А3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285852" y="142853"/>
            <a:ext cx="7643866" cy="571503"/>
          </a:xfrm>
        </p:spPr>
        <p:txBody>
          <a:bodyPr/>
          <a:lstStyle/>
          <a:p>
            <a:pPr marL="457200" indent="-457200"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форм существительных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28596" y="857232"/>
          <a:ext cx="8501122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138"/>
                <a:gridCol w="6611984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Пример</a:t>
                      </a:r>
                      <a:r>
                        <a:rPr lang="ru-RU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ошибок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Правило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и правильный ответ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043093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Двое</a:t>
                      </a:r>
                      <a:r>
                        <a:rPr lang="ru-RU" sz="22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200" b="1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сапогов</a:t>
                      </a:r>
                      <a:r>
                        <a:rPr lang="ru-RU" sz="22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несколько </a:t>
                      </a:r>
                      <a:r>
                        <a:rPr lang="ru-RU" sz="2200" b="1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румынов</a:t>
                      </a:r>
                      <a:r>
                        <a:rPr lang="ru-RU" sz="22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взвод </a:t>
                      </a:r>
                      <a:r>
                        <a:rPr lang="ru-RU" sz="2200" b="1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солдатов</a:t>
                      </a:r>
                      <a:r>
                        <a:rPr lang="ru-RU" sz="22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пять </a:t>
                      </a:r>
                      <a:r>
                        <a:rPr lang="ru-RU" sz="2200" b="1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амперов</a:t>
                      </a:r>
                      <a:r>
                        <a:rPr lang="ru-RU" sz="22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красивых </a:t>
                      </a:r>
                      <a:r>
                        <a:rPr lang="ru-RU" sz="2200" b="1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полотенцев</a:t>
                      </a:r>
                      <a:endParaRPr lang="ru-RU" sz="22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u="sng" dirty="0" smtClean="0">
                          <a:solidFill>
                            <a:srgbClr val="C00000"/>
                          </a:solidFill>
                        </a:rPr>
                        <a:t>Запомните:</a:t>
                      </a:r>
                      <a:r>
                        <a:rPr lang="ru-RU" sz="2400" b="1" u="sng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Сущ. м.р. 2-го </a:t>
                      </a:r>
                      <a:r>
                        <a:rPr lang="ru-RU" sz="1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скл</a:t>
                      </a:r>
                      <a:r>
                        <a:rPr lang="ru-RU" sz="1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 С основой на твёрдый согласный в род.п. мн.ч. Имеют нулевое окончание, если обозначают: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1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Парные предметы: варежки – варежек ( но: носки – носков);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1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национальность: (если основа оканчивается на Н или Р): армяне – армян, болгары – болгар (но: калмыков, киргизов, таджиков, тунгусов, узбеков, якутов);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1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Воинские подразделения: партизан, гусар, солдат (но: минёров, сапёров);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1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Некоторые единицы измерения: ампер, ватт, вольт, гран (но: граммов, килограммов);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1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Сущ. ж.р. На –НЯ и на –ЦЕ: башня – башен, блюдце – блюдец. Правильный ответ: двое сапог, несколько румын, взвод солдат, пять ампер, красивых полотенец.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А3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285852" y="142853"/>
            <a:ext cx="7643866" cy="571503"/>
          </a:xfrm>
        </p:spPr>
        <p:txBody>
          <a:bodyPr/>
          <a:lstStyle/>
          <a:p>
            <a:pPr marL="457200" indent="-457200"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форм существительных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28596" y="857232"/>
          <a:ext cx="8501122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138"/>
                <a:gridCol w="6611984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Пример</a:t>
                      </a:r>
                      <a:r>
                        <a:rPr lang="ru-RU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ошибок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Правило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и правильный ответ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0430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Молодые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="1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инженерА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u="sng" dirty="0" smtClean="0">
                          <a:solidFill>
                            <a:srgbClr val="C00000"/>
                          </a:solidFill>
                        </a:rPr>
                        <a:t>Запомните:</a:t>
                      </a:r>
                      <a:r>
                        <a:rPr lang="ru-RU" sz="2400" b="1" u="sng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Окончание –Ы (-И) употребляется: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 заимствованных существительных на –ЕР (-ЁР):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шофёрЫ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;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 заимствованных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одуш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 И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неодуш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сущ. на –ТОР, -СОР: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редукторЫ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конструкторЫ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инспекторЫ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(но: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директорА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профессорА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).</a:t>
                      </a:r>
                    </a:p>
                    <a:p>
                      <a:pPr marL="457200" indent="-457200" algn="ctr">
                        <a:buNone/>
                      </a:pP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Правильный ответ: молодые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инженерЫ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А3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285852" y="142853"/>
            <a:ext cx="7643866" cy="571503"/>
          </a:xfrm>
        </p:spPr>
        <p:txBody>
          <a:bodyPr/>
          <a:lstStyle/>
          <a:p>
            <a:pPr marL="457200" indent="-457200"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форм существительных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785786" y="1285859"/>
          <a:ext cx="7858180" cy="497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262"/>
                <a:gridCol w="6111918"/>
              </a:tblGrid>
              <a:tr h="67190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Пример</a:t>
                      </a:r>
                      <a:r>
                        <a:rPr lang="ru-RU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ошибок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Правило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и правильный ответ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26986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Кусок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="1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сырА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</a:rPr>
                        <a:t>Запомните:</a:t>
                      </a:r>
                      <a:r>
                        <a:rPr lang="ru-RU" sz="2800" b="1" u="sng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Окончание –У (-Ю) употребляется: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 вещественных сущ. при указании на количество: стакан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чаЮ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ложка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сахарУ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(но: плантации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чаЯ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запасы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сахарА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).</a:t>
                      </a:r>
                    </a:p>
                    <a:p>
                      <a:pPr marL="457200" indent="-457200" algn="ctr">
                        <a:buNone/>
                      </a:pP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Правильный ответ: кусок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сырУ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А3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285852" y="142853"/>
            <a:ext cx="7643866" cy="571503"/>
          </a:xfrm>
        </p:spPr>
        <p:txBody>
          <a:bodyPr/>
          <a:lstStyle/>
          <a:p>
            <a:pPr marL="457200" indent="-457200"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форм существительных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785786" y="1285859"/>
          <a:ext cx="7858180" cy="497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262"/>
                <a:gridCol w="6111918"/>
              </a:tblGrid>
              <a:tr h="67190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Пример</a:t>
                      </a:r>
                      <a:r>
                        <a:rPr lang="ru-RU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ошибок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Правило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и правильный ответ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26986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Пять</a:t>
                      </a:r>
                      <a:r>
                        <a:rPr lang="ru-RU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апельсин, вкусных </a:t>
                      </a:r>
                      <a:r>
                        <a:rPr lang="ru-RU" sz="2400" b="1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яблоков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</a:rPr>
                        <a:t>Запомните:</a:t>
                      </a:r>
                      <a:r>
                        <a:rPr lang="ru-RU" sz="2800" b="1" u="sng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Существительные, обозначающие названия овощей и фруктов, в основном в форме род.п. мн.ч. Имеют окончание – ОВ: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лимонОВ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баклажанОВ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(но: яблок).</a:t>
                      </a:r>
                    </a:p>
                    <a:p>
                      <a:pPr algn="ctr"/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Правильный ответ: пять </a:t>
                      </a:r>
                      <a:r>
                        <a:rPr lang="ru-RU" sz="2800" b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апельсинОВ</a:t>
                      </a:r>
                      <a:r>
                        <a:rPr lang="ru-RU" sz="28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вкусных яблок.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87584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4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полутораста</a:t>
                      </a:r>
                      <a:r>
                        <a:rPr lang="ru-RU" sz="4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книгам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толковые инженера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трёх восьмых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наименее удобный</a:t>
                      </a:r>
                    </a:p>
                    <a:p>
                      <a:pPr marL="457200" indent="-457200" algn="ctr">
                        <a:buAutoNum type="arabicParenR"/>
                      </a:pPr>
                      <a:endParaRPr lang="ru-RU" sz="26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А3. Укажите пример с ошибкой в образовании формы слова: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500452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4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всех</a:t>
                      </a:r>
                      <a:r>
                        <a:rPr lang="ru-RU" sz="4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милее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ящик мандаринов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подошёл к ему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жарких пустынь</a:t>
                      </a:r>
                      <a:endParaRPr lang="ru-RU" sz="48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А3. Укажите пример с ошибкой в образовании формы слова: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90632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4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курсантских</a:t>
                      </a: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4400" b="1" baseline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погонов</a:t>
                      </a:r>
                      <a:endParaRPr lang="ru-RU" sz="4400" b="1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несколько платьев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 восьмьюстами семьюдесятью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лягте на пол</a:t>
                      </a:r>
                      <a:endParaRPr lang="ru-RU" sz="4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А3. Укажите пример с ошибкой в образовании формы слова: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500452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4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более</a:t>
                      </a: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честный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обеим подругам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много претензий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двум третьих стакана</a:t>
                      </a:r>
                      <a:endParaRPr lang="ru-RU" sz="4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А3. Укажите пример с ошибкой в образовании формы слова: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500452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4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много</a:t>
                      </a: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народу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семисот двадцати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группа англичан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директоры заводов</a:t>
                      </a:r>
                      <a:endParaRPr lang="ru-RU" sz="4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А3. Укажите пример с ошибкой в образовании формы слова: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500452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4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двести</a:t>
                      </a: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килограмм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выступали профессора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их предложения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более красивый</a:t>
                      </a:r>
                      <a:endParaRPr lang="ru-RU" sz="4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А3. Укажите пример с ошибкой в образовании формы слова: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84536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5400" baseline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ерЕтик</a:t>
                      </a:r>
                      <a:endParaRPr lang="ru-RU" sz="5400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baseline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кренИтся</a:t>
                      </a:r>
                      <a:endParaRPr lang="ru-RU" sz="5400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baseline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ворвАлась</a:t>
                      </a:r>
                      <a:endParaRPr lang="ru-RU" sz="5400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baseline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мОлящий</a:t>
                      </a:r>
                      <a:endParaRPr lang="ru-RU" sz="5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А1. В каком слове верно выделена буква, обозначающая </a:t>
            </a:r>
          </a:p>
          <a:p>
            <a:pPr algn="ctr" eaLnBrk="0" hangingPunct="0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ударный гласный звук?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500452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4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пара</a:t>
                      </a: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сапог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ехайте</a:t>
                      </a: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быстрее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шесть гусаров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мало народу</a:t>
                      </a:r>
                      <a:endParaRPr lang="ru-RU" sz="4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А3. Укажите пример с ошибкой в образовании формы слова: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500452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4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шире</a:t>
                      </a: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реки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наименее удобный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двадцать двое суток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выложите на тарелку</a:t>
                      </a:r>
                      <a:endParaRPr lang="ru-RU" sz="4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А3. Укажите пример с ошибкой в образовании формы слова: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500452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4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двумстам</a:t>
                      </a: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сорока трём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рядом с ними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самый умнейший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плантации чая</a:t>
                      </a:r>
                      <a:endParaRPr lang="ru-RU" sz="4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А3. Укажите пример с ошибкой в образовании формы слова: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500452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4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видели</a:t>
                      </a: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арабов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к обоим старикам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авторы пособий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пятистами</a:t>
                      </a: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рублями</a:t>
                      </a:r>
                      <a:endParaRPr lang="ru-RU" sz="4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А3. Укажите пример с ошибкой в образовании формы слова: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457688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4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приближаются</a:t>
                      </a: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выборы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трёхсот девяноста писем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не реже двух раз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sz="4400" b="1" baseline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двухтысяч</a:t>
                      </a: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восьмом году</a:t>
                      </a:r>
                      <a:endParaRPr lang="ru-RU" sz="4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А3. Укажите пример с ошибкой в образовании формы слова: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500452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4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построили</a:t>
                      </a: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катера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пара цапель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более тише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4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два ведра баклажанов</a:t>
                      </a:r>
                      <a:endParaRPr lang="ru-RU" sz="4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А3. Укажите пример с ошибкой в образовании формы слова: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А4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500034" y="285728"/>
            <a:ext cx="8429684" cy="6215106"/>
          </a:xfrm>
        </p:spPr>
        <p:txBody>
          <a:bodyPr/>
          <a:lstStyle/>
          <a:p>
            <a:pPr marL="457200" indent="-457200" algn="ctr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Синтаксические нормы</a:t>
            </a:r>
          </a:p>
          <a:p>
            <a:pPr marL="457200" indent="-457200" algn="ctr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(построение предложения с деепричастием)</a:t>
            </a:r>
          </a:p>
          <a:p>
            <a:pPr marL="457200" indent="-457200" algn="ctr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Запомни:</a:t>
            </a:r>
          </a:p>
          <a:p>
            <a:pPr marL="514350" indent="-514350" algn="ctr">
              <a:buAutoNum type="arabicPeriod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не может быть употреблён, если действие выраженное глаголом-сказуемым, и действие, выраженное деепричастием, </a:t>
            </a:r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относятся к разным лицам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(нельзя: «Пользуясь калькулятором, расчёт производится быстро и легко»).</a:t>
            </a:r>
          </a:p>
          <a:p>
            <a:pPr marL="514350" indent="-514350" algn="ctr">
              <a:buAutoNum type="arabicPeriod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не может быть употреблён </a:t>
            </a:r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безличном предложении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(нельзя: «Гуляя вечером, мне нездоровилось»).</a:t>
            </a:r>
          </a:p>
          <a:p>
            <a:pPr marL="514350" indent="-514350"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ДО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может быть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употреблён, если предложение выражено </a:t>
            </a:r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конструкцией со страдательным причастием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(нельзя: «Доставив необходимые медикаменты, самолёт МЧС будет осмотрен техниками»).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А4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142976" y="285728"/>
            <a:ext cx="7786742" cy="5929354"/>
          </a:xfrm>
        </p:spPr>
        <p:txBody>
          <a:bodyPr/>
          <a:lstStyle/>
          <a:p>
            <a:pPr marL="457200" indent="-457200"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Синтаксические нормы</a:t>
            </a:r>
          </a:p>
          <a:p>
            <a:pPr marL="457200" indent="-457200"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(построение предложения с деепричастием)</a:t>
            </a:r>
          </a:p>
          <a:p>
            <a:pPr marL="457200" indent="-457200"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pPr marL="457200" indent="-457200"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Выберите грамматически правильное продолжение предложения.</a:t>
            </a:r>
          </a:p>
          <a:p>
            <a:pPr marL="457200" indent="-457200" algn="ctr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Слушая любимую музыку, </a:t>
            </a:r>
          </a:p>
          <a:p>
            <a:pPr marL="457200" indent="-457200" algn="ctr">
              <a:buAutoNum type="arabicParenR"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раз открываешь в ней что-то новое.</a:t>
            </a:r>
          </a:p>
          <a:p>
            <a:pPr marL="457200" indent="-457200" algn="ctr">
              <a:buAutoNum type="arabicParenR"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 как будто перестаёт существовать.</a:t>
            </a:r>
          </a:p>
          <a:p>
            <a:pPr marL="457200" indent="-457200" algn="ctr">
              <a:buAutoNum type="arabicParenR"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Всегда обнаруживается что-то новое, не замеченное раньше.</a:t>
            </a:r>
          </a:p>
          <a:p>
            <a:pPr marL="457200" indent="-457200" algn="ctr">
              <a:buAutoNum type="arabicParenR"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никогда не надоедает.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 rot="21347778">
            <a:off x="387350" y="400050"/>
            <a:ext cx="1214438" cy="85725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А4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24382" y="6603863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00034" y="500042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28625" y="6356350"/>
            <a:ext cx="8286750" cy="365125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8198" name="Текст 26"/>
          <p:cNvSpPr>
            <a:spLocks noGrp="1"/>
          </p:cNvSpPr>
          <p:nvPr>
            <p:ph type="body" idx="1"/>
          </p:nvPr>
        </p:nvSpPr>
        <p:spPr>
          <a:xfrm>
            <a:off x="1142976" y="285728"/>
            <a:ext cx="7786742" cy="5929354"/>
          </a:xfrm>
        </p:spPr>
        <p:txBody>
          <a:bodyPr/>
          <a:lstStyle/>
          <a:p>
            <a:pPr marL="457200" indent="-457200"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Синтаксические нормы</a:t>
            </a:r>
          </a:p>
          <a:p>
            <a:pPr marL="457200" indent="-457200"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(построение предложения с деепричастием)</a:t>
            </a:r>
          </a:p>
          <a:p>
            <a:pPr marL="457200" indent="-457200"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Рассуждаем:</a:t>
            </a:r>
          </a:p>
          <a:p>
            <a:pPr marL="457200" indent="-457200"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2, 3 и 4-м предложениях подлежащие не могут выполнять действия, названного с помощью деепричастия (слушать музыку). В 1 варианте подлежащего нет, но есть глагол в форме 2-го лица ед.ч.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наст.вр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открываешь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 которому легко восстановить подлежащее (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Именно это подлежащее может выполнять оба действия (слушать музыку и открывать что-то новое в ней). Правильный ответ –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1785926"/>
          <a:ext cx="7488237" cy="411968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None/>
                      </a:pPr>
                      <a:r>
                        <a:rPr lang="ru-RU" sz="2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Окончив</a:t>
                      </a: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с отличием политехнический институт,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слёзы радости навернулись у него на глазах.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мне предстояла успешная карьера.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мои взгляды устремлены на работу в конструкторском бюро.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выпускник с дипломом инженера-технолога пришёл на известный завод.</a:t>
                      </a:r>
                      <a:endParaRPr lang="ru-RU" sz="26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А4. Укажите грамматически правильное продолжение предложения.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84536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одОлжит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надОлго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избАлованный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пАртер</a:t>
                      </a:r>
                      <a:endParaRPr lang="ru-RU" sz="5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А1. В каком слове верно выделена буква, обозначающая </a:t>
            </a:r>
          </a:p>
          <a:p>
            <a:pPr algn="ctr" eaLnBrk="0" hangingPunct="0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ударный гласный звук?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1785926"/>
          <a:ext cx="7488237" cy="411968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None/>
                      </a:pPr>
                      <a:r>
                        <a:rPr lang="ru-RU" sz="2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Работая</a:t>
                      </a: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с химическим реактивом в лаборатории,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старайтесь быть предельно осторожными.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мне были понятны многие законы химии.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отношения иногда не складываются.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надписи на колбах сделаны чётким почерком.</a:t>
                      </a:r>
                      <a:endParaRPr lang="ru-RU" sz="26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А4. Укажите грамматически правильное продолжение предложения.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1785926"/>
          <a:ext cx="7488237" cy="411968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None/>
                      </a:pPr>
                      <a:r>
                        <a:rPr lang="ru-RU" sz="2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Приступая</a:t>
                      </a: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к написанию сочинения-рассуждения на ЕГЭ,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учитывается авторская позиция.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внимательно, вдумчиво прочитайте исходный текст.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часто проблема формулируется неточно, неправильно.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26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комментарий к сформулированной проблеме игнорируется.</a:t>
                      </a:r>
                      <a:endParaRPr lang="ru-RU" sz="26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А4. Укажите грамматически правильное продолжение предложения.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1785926"/>
          <a:ext cx="7488237" cy="375392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None/>
                      </a:pPr>
                      <a:r>
                        <a:rPr lang="ru-RU" sz="3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Бросая</a:t>
                      </a: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камни в воду,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во все стороны летели брызги.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расходятся широкие круги.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Леонардо</a:t>
                      </a: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да Винчи объяснил распространение звуковых волн.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у меня было прекрасное настроение.</a:t>
                      </a:r>
                      <a:endParaRPr lang="ru-RU" sz="3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А4. Укажите грамматически правильное продолжение предложения.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1785926"/>
          <a:ext cx="7488237" cy="3500452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None/>
                      </a:pPr>
                      <a:r>
                        <a:rPr lang="ru-RU" sz="3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Переходя</a:t>
                      </a: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улицу,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можно только на зелёный свет.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часто нарушаются правила.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меня оштрафовал полицейский.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не нарушайте правила движения.</a:t>
                      </a:r>
                      <a:endParaRPr lang="ru-RU" sz="3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А4. Укажите грамматически правильное продолжение предложения.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1785926"/>
          <a:ext cx="7488237" cy="3500452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None/>
                      </a:pPr>
                      <a:r>
                        <a:rPr lang="ru-RU" sz="3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Пригласив</a:t>
                      </a: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девушку в кинотеатр,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её красота давно меня привлекала.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моя галантность не знала границ.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билет купите заранее.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помощь друзей мне не понадобилась.</a:t>
                      </a:r>
                      <a:endParaRPr lang="ru-RU" sz="3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А4. Укажите грамматически правильное продолжение предложения.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1785926"/>
          <a:ext cx="7488237" cy="375392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None/>
                      </a:pPr>
                      <a:r>
                        <a:rPr lang="ru-RU" sz="3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Нагрубив</a:t>
                      </a: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незнакомому человеку,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он почувствовал себя совсем нехорошо.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его хамство не знало предела.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чувствовалось какое-то недовольство.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моя совесть страдала.</a:t>
                      </a:r>
                      <a:endParaRPr lang="ru-RU" sz="3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А4. Укажите грамматически правильное продолжение предложения.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1785926"/>
          <a:ext cx="7488237" cy="421112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None/>
                      </a:pPr>
                      <a:r>
                        <a:rPr lang="ru-RU" sz="3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Читая</a:t>
                      </a: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воспоминания о Толстом,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моё впечатление изменилось.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книга оставила приятное впечатление.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у меня возникло желание съездить в Ясную Поляну.</a:t>
                      </a:r>
                    </a:p>
                    <a:p>
                      <a:pPr marL="514350" indent="-514350" algn="ctr">
                        <a:buAutoNum type="arabicParenR"/>
                      </a:pPr>
                      <a:r>
                        <a:rPr lang="ru-RU" sz="3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понимаешь его величие как писателя и человека.</a:t>
                      </a:r>
                      <a:endParaRPr lang="ru-RU" sz="3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071670" y="2857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dirty="0" smtClean="0"/>
              <a:t>А4. Укажите грамматически правильное продолжение предложения.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3"/>
          <p:cNvSpPr>
            <a:spLocks noChangeArrowheads="1"/>
          </p:cNvSpPr>
          <p:nvPr/>
        </p:nvSpPr>
        <p:spPr bwMode="auto">
          <a:xfrm>
            <a:off x="785813" y="2060575"/>
            <a:ext cx="73866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 i="1" dirty="0">
                <a:solidFill>
                  <a:srgbClr val="C00000"/>
                </a:solidFill>
                <a:latin typeface="Cansellarist"/>
              </a:rPr>
              <a:t>Успехов на экзамене!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1500" y="5857875"/>
            <a:ext cx="8143875" cy="722313"/>
          </a:xfrm>
        </p:spPr>
        <p:txBody>
          <a:bodyPr/>
          <a:lstStyle/>
          <a:p>
            <a:pPr>
              <a:defRPr/>
            </a:pPr>
            <a:r>
              <a:rPr lang="ru-RU" sz="1600" b="1" i="1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84536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плодносИть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полОжил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статУя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тотчАс</a:t>
                      </a:r>
                      <a:endParaRPr lang="ru-RU" sz="5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А1. В каком слове верно выделена буква, обозначающая </a:t>
            </a:r>
          </a:p>
          <a:p>
            <a:pPr algn="ctr" eaLnBrk="0" hangingPunct="0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ударный гласный звук?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84536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порУчни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прИзыв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прИданое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шАрфы</a:t>
                      </a:r>
                      <a:endParaRPr lang="ru-RU" sz="5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А1. В каком слове верно выделена буква, обозначающая </a:t>
            </a:r>
          </a:p>
          <a:p>
            <a:pPr algn="ctr" eaLnBrk="0" hangingPunct="0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ударный гласный звук?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84536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рвАла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щелкАть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Эксперт</a:t>
                      </a: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сОгнутый</a:t>
                      </a:r>
                      <a:endParaRPr lang="ru-RU" sz="5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А1. В каком слове верно выделена буква, обозначающая </a:t>
            </a:r>
          </a:p>
          <a:p>
            <a:pPr algn="ctr" eaLnBrk="0" hangingPunct="0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ударный гласный звук?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1928813" y="214313"/>
            <a:ext cx="6686550" cy="1285861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6013" y="2071688"/>
          <a:ext cx="7488237" cy="3845361"/>
        </p:xfrm>
        <a:graphic>
          <a:graphicData uri="http://schemas.openxmlformats.org/drawingml/2006/table">
            <a:tbl>
              <a:tblPr/>
              <a:tblGrid>
                <a:gridCol w="7488237"/>
              </a:tblGrid>
              <a:tr h="2946931">
                <a:tc>
                  <a:txBody>
                    <a:bodyPr/>
                    <a:lstStyle/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сИроты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прОживший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сверлИт</a:t>
                      </a:r>
                      <a:endParaRPr lang="ru-RU" sz="5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457200" indent="-457200" algn="ctr">
                        <a:buAutoNum type="arabicParenR"/>
                      </a:pPr>
                      <a:r>
                        <a:rPr lang="ru-RU" sz="5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сливОвый</a:t>
                      </a:r>
                      <a:endParaRPr lang="ru-RU" sz="5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2411760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15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8460432" y="404664"/>
            <a:ext cx="219618" cy="254137"/>
            <a:chOff x="477242" y="3048486"/>
            <a:chExt cx="219618" cy="254137"/>
          </a:xfrm>
          <a:solidFill>
            <a:schemeClr val="accent3">
              <a:lumMod val="50000"/>
            </a:schemeClr>
          </a:solidFill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928794" y="28575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/>
              <a:t>	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А1. В каком слове верно выделена буква, обозначающая </a:t>
            </a:r>
          </a:p>
          <a:p>
            <a:pPr algn="ctr" eaLnBrk="0" hangingPunct="0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ударный гласный звук?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50"/>
            <a:ext cx="1428734" cy="92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28625" y="6143625"/>
            <a:ext cx="8215313" cy="57785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Учитель русского языка и литературы Мансурова Елена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Proza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эт">
      <a:majorFont>
        <a:latin typeface="ArtScript"/>
        <a:ea typeface=""/>
        <a:cs typeface=""/>
      </a:majorFont>
      <a:minorFont>
        <a:latin typeface="Cansellaris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Proza</Template>
  <TotalTime>2374</TotalTime>
  <Words>2746</Words>
  <Application>Microsoft Office PowerPoint</Application>
  <PresentationFormat>Экран (4:3)</PresentationFormat>
  <Paragraphs>596</Paragraphs>
  <Slides>57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63" baseType="lpstr">
      <vt:lpstr>Arial</vt:lpstr>
      <vt:lpstr>ArtScript</vt:lpstr>
      <vt:lpstr>Cansellarist</vt:lpstr>
      <vt:lpstr>Calibri</vt:lpstr>
      <vt:lpstr>Times New Roman</vt:lpstr>
      <vt:lpstr>Proza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ЕГЭ. А1-А4.</dc:title>
  <dc:subject>РЯ</dc:subject>
  <dc:creator>Элен</dc:creator>
  <cp:lastModifiedBy>User</cp:lastModifiedBy>
  <cp:revision>245</cp:revision>
  <dcterms:created xsi:type="dcterms:W3CDTF">2010-04-15T18:54:19Z</dcterms:created>
  <dcterms:modified xsi:type="dcterms:W3CDTF">2013-04-04T18:39:10Z</dcterms:modified>
  <cp:category>Экзамен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TC300059801049</vt:lpwstr>
  </property>
</Properties>
</file>