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10" r:id="rId2"/>
    <p:sldId id="330" r:id="rId3"/>
    <p:sldId id="424" r:id="rId4"/>
    <p:sldId id="425" r:id="rId5"/>
    <p:sldId id="426" r:id="rId6"/>
    <p:sldId id="427" r:id="rId7"/>
    <p:sldId id="428" r:id="rId8"/>
    <p:sldId id="429" r:id="rId9"/>
    <p:sldId id="370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371" r:id="rId18"/>
    <p:sldId id="437" r:id="rId19"/>
    <p:sldId id="438" r:id="rId20"/>
    <p:sldId id="439" r:id="rId21"/>
    <p:sldId id="440" r:id="rId22"/>
    <p:sldId id="441" r:id="rId23"/>
    <p:sldId id="285" r:id="rId24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  <a:srgbClr val="FF0000"/>
    <a:srgbClr val="0000FF"/>
    <a:srgbClr val="CC3300"/>
    <a:srgbClr val="000000"/>
    <a:srgbClr val="996600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37" autoAdjust="0"/>
    <p:restoredTop sz="97152" autoAdjust="0"/>
  </p:normalViewPr>
  <p:slideViewPr>
    <p:cSldViewPr>
      <p:cViewPr varScale="1">
        <p:scale>
          <a:sx n="76" d="100"/>
          <a:sy n="76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E0A0D5-578F-447F-AB9D-96AEF60B73A2}" type="datetime6">
              <a:rPr lang="ru-RU"/>
              <a:pPr>
                <a:defRPr/>
              </a:pPr>
              <a:t>апрель 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EC8B5D-CA32-4736-B758-ADDA24129F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D20756-F49B-4F85-BAE8-9F696C9EB6C0}" type="datetime6">
              <a:rPr lang="ru-RU"/>
              <a:pPr>
                <a:defRPr/>
              </a:pPr>
              <a:t>апрель 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C245ED-F438-46F8-8371-23734EDA96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D7FECA-D8B3-474C-AA68-EC76751CE35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273CEB0-860C-47F9-930A-C10F667A2A26}" type="datetime6">
              <a:rPr lang="ru-RU"/>
              <a:pPr>
                <a:defRPr/>
              </a:pPr>
              <a:t>апрель 13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FFD7CE-C546-4EC2-B893-EADD5C4AA10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ru-RU" dirty="0" smtClean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C28A65A1-56E0-4181-977B-AB2F18EF4242}" type="datetime6">
              <a:rPr lang="ru-RU"/>
              <a:pPr>
                <a:defRPr/>
              </a:pPr>
              <a:t>апрель 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rgbClr val="454545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26158-8746-4D0C-8246-43BDE576416D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C17A7-8A8D-4931-B8FB-B4D426603E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B2332-8D2C-4E56-B189-733F02595612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F44C9-3AF9-4D4E-9E14-8FEE497068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C7B35-A7A0-4549-97AB-2AB1D85F335D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A5D7F-12D5-4C5C-8917-F66056D293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CD32-136D-4B03-BE65-04A7DB0FD8DF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C7D7-654C-4DC4-89C6-30C605AA0B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A797B-338A-4402-8569-BCB75164D710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4118F-9FA1-4E32-8996-92308DB6BF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4414" y="1600200"/>
            <a:ext cx="328138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3785-5879-4BA8-AA36-0FFD4F480F25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502F-6DEA-4DD1-A4DB-458C76BA9D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1535113"/>
            <a:ext cx="31400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57290" y="2174875"/>
            <a:ext cx="31400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75969-52DA-4299-BB53-91043EFA5FB4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B579E-ECA0-450A-8B16-F466821129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CB63-3B49-469A-9553-FF20DF20E15D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8E1B7-3B26-467A-B068-8D2458AF00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2151-473D-4F14-AF37-1B69CC0B8DDB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E0521-BD1F-4E7F-8CA6-00B927A1DA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000240"/>
            <a:ext cx="236537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3214686"/>
            <a:ext cx="2393975" cy="29114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A9353-92DD-4C13-85B9-6C4433DCE3A9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37ECE-7F25-40DE-A79D-414756CE22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4D44-294F-4A0D-8998-35A7AC46F925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9A1A-0D8E-4D60-A9E8-D7BE17C09D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1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AB801-7CFB-4702-A968-44F2E11BF520}" type="datetime1">
              <a:rPr lang="ru-RU"/>
              <a:pPr>
                <a:defRPr/>
              </a:pPr>
              <a:t>29.04.2013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Учитель русского языка и литературы Мансурова Елена Александровна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B7F438-5D56-4913-8F10-A1A0EE9AC2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5pPr>
      <a:lvl6pPr marL="4572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6pPr>
      <a:lvl7pPr marL="9144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7pPr>
      <a:lvl8pPr marL="13716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8pPr>
      <a:lvl9pPr marL="1828800" algn="ctr" rtl="0" fontAlgn="base">
        <a:spcBef>
          <a:spcPct val="0"/>
        </a:spcBef>
        <a:spcAft>
          <a:spcPct val="0"/>
        </a:spcAft>
        <a:defRPr sz="6000" b="1">
          <a:solidFill>
            <a:srgbClr val="C00000"/>
          </a:solidFill>
          <a:latin typeface="Art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obludi/47/132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obludi/47/132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obludi/47/132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obludi/47/132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obludi/47/132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animashky.ru/flist/obludi/47/132.gif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wmf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wmf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00125" y="785813"/>
            <a:ext cx="7072313" cy="2814637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31913" y="4868863"/>
            <a:ext cx="7031037" cy="1285875"/>
          </a:xfrm>
          <a:prstGeom prst="rect">
            <a:avLst/>
          </a:prstGeom>
        </p:spPr>
        <p:txBody>
          <a:bodyPr/>
          <a:lstStyle/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348038" y="1196975"/>
            <a:ext cx="3724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635375" y="1268413"/>
            <a:ext cx="18908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059832" y="1214422"/>
            <a:ext cx="5328592" cy="2554545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dirty="0">
                <a:solidFill>
                  <a:srgbClr val="CC3300"/>
                </a:solidFill>
              </a:rPr>
              <a:t>Готовимся к </a:t>
            </a:r>
            <a:r>
              <a:rPr lang="ru-RU" sz="8000" dirty="0" smtClean="0">
                <a:solidFill>
                  <a:srgbClr val="CC3300"/>
                </a:solidFill>
              </a:rPr>
              <a:t>ЕГЭ</a:t>
            </a:r>
            <a:endParaRPr lang="ru-RU" sz="8000" dirty="0">
              <a:solidFill>
                <a:srgbClr val="CC3300"/>
              </a:solidFill>
            </a:endParaRPr>
          </a:p>
        </p:txBody>
      </p:sp>
      <p:sp>
        <p:nvSpPr>
          <p:cNvPr id="2057" name="TextBox 6"/>
          <p:cNvSpPr txBox="1">
            <a:spLocks noChangeArrowheads="1"/>
          </p:cNvSpPr>
          <p:nvPr/>
        </p:nvSpPr>
        <p:spPr bwMode="auto">
          <a:xfrm>
            <a:off x="3071802" y="3929063"/>
            <a:ext cx="53879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rgbClr val="CC3300"/>
                </a:solidFill>
              </a:rPr>
              <a:t>Задание  </a:t>
            </a:r>
            <a:r>
              <a:rPr lang="ru-RU" sz="3600" b="1" i="1" dirty="0" smtClean="0">
                <a:solidFill>
                  <a:srgbClr val="CC3300"/>
                </a:solidFill>
              </a:rPr>
              <a:t>А5</a:t>
            </a:r>
            <a:endParaRPr lang="ru-RU" sz="3600" b="1" i="1" dirty="0">
              <a:solidFill>
                <a:srgbClr val="CC3300"/>
              </a:solidFill>
            </a:endParaRPr>
          </a:p>
          <a:p>
            <a:pPr algn="ctr"/>
            <a:r>
              <a:rPr lang="ru-RU" sz="3600" b="1" i="1" dirty="0">
                <a:solidFill>
                  <a:srgbClr val="CC3300"/>
                </a:solidFill>
              </a:rPr>
              <a:t> в версии  </a:t>
            </a:r>
            <a:r>
              <a:rPr lang="ru-RU" sz="3600" b="1" i="1" dirty="0" smtClean="0">
                <a:solidFill>
                  <a:srgbClr val="CC3300"/>
                </a:solidFill>
              </a:rPr>
              <a:t>2013 года</a:t>
            </a:r>
            <a:endParaRPr lang="ru-RU" sz="3600" b="1" i="1" dirty="0">
              <a:solidFill>
                <a:srgbClr val="CC3300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5429250"/>
            <a:ext cx="8715375" cy="1292225"/>
          </a:xfrm>
        </p:spPr>
        <p:txBody>
          <a:bodyPr/>
          <a:lstStyle/>
          <a:p>
            <a:pPr>
              <a:defRPr/>
            </a:pPr>
            <a:r>
              <a:rPr lang="ru-RU" sz="1800" b="1" i="1" dirty="0">
                <a:solidFill>
                  <a:srgbClr val="002060"/>
                </a:solidFill>
              </a:rPr>
              <a:t>Учитель русского языка и литературы</a:t>
            </a:r>
          </a:p>
          <a:p>
            <a:pPr>
              <a:defRPr/>
            </a:pPr>
            <a:r>
              <a:rPr lang="ru-RU" sz="1800" b="1" i="1" dirty="0">
                <a:solidFill>
                  <a:srgbClr val="002060"/>
                </a:solidFill>
              </a:rPr>
              <a:t> Мансурова Елена Александровна</a:t>
            </a:r>
          </a:p>
        </p:txBody>
      </p:sp>
      <p:pic>
        <p:nvPicPr>
          <p:cNvPr id="9" name="Picture 14" descr="MC900034529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2778331" cy="293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MP90039957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5214950"/>
            <a:ext cx="2093907" cy="1460292"/>
          </a:xfrm>
          <a:prstGeom prst="rect">
            <a:avLst/>
          </a:prstGeom>
          <a:noFill/>
          <a:ln w="38100">
            <a:solidFill>
              <a:srgbClr val="00808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857231"/>
          <a:ext cx="8620164" cy="5449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5334016"/>
              </a:tblGrid>
              <a:tr h="10058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574851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2.</a:t>
                      </a:r>
                      <a:r>
                        <a:rPr lang="ru-RU" b="1" i="1" baseline="0" dirty="0" smtClean="0"/>
                        <a:t> Ошибки в употреблении предлога ПО.</a:t>
                      </a:r>
                    </a:p>
                    <a:p>
                      <a:pPr algn="ctr"/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По завершению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учебного года мы поедем в Крым.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По приезду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в санаторий нужно проконсультироваться у врача.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Если</a:t>
                      </a:r>
                      <a:r>
                        <a:rPr lang="ru-RU" b="1" i="1" baseline="0" dirty="0" smtClean="0"/>
                        <a:t> предлог ПО имеет значение после чего-либо, слово, которое стоит после предлога, нужно поставить в п.п. (по </a:t>
                      </a:r>
                      <a:r>
                        <a:rPr lang="ru-RU" b="1" i="1" baseline="0" dirty="0" err="1" smtClean="0"/>
                        <a:t>завершениИ</a:t>
                      </a:r>
                      <a:r>
                        <a:rPr lang="ru-RU" b="1" i="1" baseline="0" dirty="0" smtClean="0"/>
                        <a:t> = после завершения учебного года, по </a:t>
                      </a:r>
                      <a:r>
                        <a:rPr lang="ru-RU" b="1" i="1" baseline="0" dirty="0" err="1" smtClean="0"/>
                        <a:t>приездЕ</a:t>
                      </a:r>
                      <a:r>
                        <a:rPr lang="ru-RU" b="1" i="1" baseline="0" dirty="0" smtClean="0"/>
                        <a:t> в санаторий = после приезда в санаторий).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По </a:t>
                      </a:r>
                      <a:r>
                        <a:rPr lang="ru-RU" b="1" i="1" u="sng" baseline="0" dirty="0" err="1" smtClean="0">
                          <a:solidFill>
                            <a:srgbClr val="7030A0"/>
                          </a:solidFill>
                        </a:rPr>
                        <a:t>завершениИ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учебного года мы поедем в Крым.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По </a:t>
                      </a:r>
                      <a:r>
                        <a:rPr lang="ru-RU" b="1" i="1" u="sng" baseline="0" dirty="0" err="1" smtClean="0">
                          <a:solidFill>
                            <a:srgbClr val="7030A0"/>
                          </a:solidFill>
                        </a:rPr>
                        <a:t>приездЕ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в санаторий нужно проконсультироваться у врача.</a:t>
                      </a:r>
                      <a:endParaRPr lang="ru-RU" b="1" i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09429">
                <a:tc gridSpan="2"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Запомните: предлоги </a:t>
                      </a:r>
                      <a:r>
                        <a:rPr lang="ru-RU" sz="2000" b="1" i="1" baseline="0" dirty="0" smtClean="0">
                          <a:solidFill>
                            <a:srgbClr val="FF0000"/>
                          </a:solidFill>
                        </a:rPr>
                        <a:t>в меру, в течение, в продолжение, в силу, в заключение, в виде, по причине, наподобие, посредством 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управляют </a:t>
                      </a:r>
                      <a:r>
                        <a:rPr lang="ru-RU" b="1" i="1" u="sng" baseline="0" dirty="0" smtClean="0">
                          <a:solidFill>
                            <a:schemeClr val="tx1"/>
                          </a:solidFill>
                        </a:rPr>
                        <a:t>р.п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. (кого? чего?), а предлоги </a:t>
                      </a:r>
                      <a:r>
                        <a:rPr lang="ru-RU" b="1" i="1" baseline="0" dirty="0" smtClean="0">
                          <a:solidFill>
                            <a:srgbClr val="FF0000"/>
                          </a:solidFill>
                        </a:rPr>
                        <a:t>подобно, наперекор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ru-RU" b="1" i="1" u="sng" baseline="0" dirty="0" smtClean="0">
                          <a:solidFill>
                            <a:schemeClr val="tx1"/>
                          </a:solidFill>
                        </a:rPr>
                        <a:t>д.п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. (кому? чему?): Снега не было в продолжение месяца. Дом выстроен наподобие куба. </a:t>
                      </a: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Picture 18" descr="MC90028053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48" y="214290"/>
            <a:ext cx="874702" cy="619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28596" y="948724"/>
          <a:ext cx="8286808" cy="5060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5072098"/>
              </a:tblGrid>
              <a:tr h="8542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309131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</a:rPr>
                        <a:t>Ошибки в употреблении имён собственных.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В кинофильме </a:t>
                      </a:r>
                      <a:r>
                        <a:rPr lang="ru-RU" sz="2000" b="1" i="1" u="sng" baseline="0" dirty="0" smtClean="0">
                          <a:solidFill>
                            <a:srgbClr val="7030A0"/>
                          </a:solidFill>
                        </a:rPr>
                        <a:t>«Войне и мире» </a:t>
                      </a:r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С. Бондарчук прекрасно сыграл Пьера Безухова.</a:t>
                      </a:r>
                      <a:endParaRPr lang="ru-RU" sz="20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Названия</a:t>
                      </a:r>
                      <a:r>
                        <a:rPr lang="ru-RU" b="1" i="1" baseline="0" dirty="0" smtClean="0"/>
                        <a:t> произведений, картин, фильмов, заключённые в кавычки, не изменяются, если возле них стоит нарицательное существительное – жанровое обозначение. Если это нарицательное существительное отсутствует, то изменяется имя собственное.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В кинофильме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«Война и мир»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С. Бондарчук прекрасно сыграл Пьера Безухова.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В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«Войне и мире»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С. Бондарчук прекрасно сыграл Пьера Безухова.</a:t>
                      </a:r>
                      <a:endParaRPr lang="ru-RU" b="1" i="1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0" name="Picture 18" descr="MC90028053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572008"/>
            <a:ext cx="230346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500043"/>
          <a:ext cx="8429684" cy="627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500726"/>
              </a:tblGrid>
              <a:tr h="8480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137669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b="1" i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</a:rPr>
                        <a:t> Неоправданная инверсия.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Глаза его прикрывали </a:t>
                      </a:r>
                      <a:r>
                        <a:rPr lang="ru-RU" sz="2000" b="1" i="1" u="sng" baseline="0" dirty="0" smtClean="0">
                          <a:solidFill>
                            <a:srgbClr val="7030A0"/>
                          </a:solidFill>
                        </a:rPr>
                        <a:t>стёкла очков.</a:t>
                      </a:r>
                      <a:endParaRPr lang="ru-RU" sz="2000" b="1" i="1" u="sng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Прямой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 порядок слов в предложении: 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</a:rPr>
                        <a:t>подлежащее перед сказуемым (дождь идёт); 2) согласованное определение перед определяемым словом( холодный дождь); 3) несогласованное определение после определяемого слова (листья дуба); 4) дополнение после управляющего слова (вымочил листья); 5) обстоятельство образа действия перед сказуемым ( сильно льёт).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Стёкла очков прикрывали его </a:t>
                      </a:r>
                      <a:r>
                        <a:rPr lang="ru-RU" sz="2000" b="1" i="1" u="sng" baseline="0" dirty="0" smtClean="0">
                          <a:solidFill>
                            <a:srgbClr val="7030A0"/>
                          </a:solidFill>
                        </a:rPr>
                        <a:t>глаза.</a:t>
                      </a:r>
                      <a:endParaRPr lang="ru-RU" sz="2000" b="1" i="1" u="sng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872227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3. Употребление предложного сочетания вместо беспредложной конструкции.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Учёный оперировал </a:t>
                      </a:r>
                      <a:r>
                        <a:rPr lang="ru-RU" sz="1800" b="1" i="0" u="sng" dirty="0" smtClean="0">
                          <a:solidFill>
                            <a:srgbClr val="7030A0"/>
                          </a:solidFill>
                        </a:rPr>
                        <a:t>С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 точными фактами.</a:t>
                      </a:r>
                      <a:endParaRPr lang="ru-RU" sz="18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При выборе предлога следует учитывать его оттенки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значения. Учёный оперировал не с чем? А чем?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2000" b="1" i="0" u="none" dirty="0" smtClean="0">
                          <a:solidFill>
                            <a:srgbClr val="7030A0"/>
                          </a:solidFill>
                        </a:rPr>
                        <a:t>Учёный оперировал точными фактами.</a:t>
                      </a:r>
                    </a:p>
                    <a:p>
                      <a:pPr marL="342900" indent="-342900" algn="ctr">
                        <a:buNone/>
                      </a:pPr>
                      <a:endParaRPr lang="ru-RU" sz="18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0" name="Picture 18" descr="MC90028053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48" y="571480"/>
            <a:ext cx="1017578" cy="7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928670"/>
          <a:ext cx="8429684" cy="500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2"/>
                <a:gridCol w="3500462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Примеры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285733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1. При подлежащем, выраженном сочетанием собирательного существительного (ряд, большинство, меньшинство и др.) и существительного в форме р.п. мн.ч., если речь идёт о предметах одушевлённых, и в форме ед.ч., если подлежащее обозначает предметы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неодушевлённые.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Большинство жителей радостно приветствовали любимую футбольную команду.</a:t>
                      </a:r>
                    </a:p>
                    <a:p>
                      <a:pPr algn="ctr"/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Ряд новых постановлений вызвал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недовольство граждан.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35235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2. Если подлежащее выражено сочетанием количественного числительного или другого счётного слова (несколько и т.п.) с сущ. в форме р.п. мн.ч., то сказуемое согласуется так же, как с подлежащим – собирательным существительным.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Несколько мальчиков сидели на скамейке и о чём-то громко спорили. 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Пять человек были свидетелями</a:t>
                      </a:r>
                      <a:r>
                        <a:rPr lang="ru-RU" sz="1800" b="1" i="0" u="none" baseline="0" dirty="0" smtClean="0">
                          <a:solidFill>
                            <a:srgbClr val="7030A0"/>
                          </a:solidFill>
                        </a:rPr>
                        <a:t> происшедшего.</a:t>
                      </a:r>
                      <a:endParaRPr lang="ru-RU" sz="18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071670" y="214290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Согласование сказуемого с подлежащим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2" name="Picture 18" descr="MC90028053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142852"/>
            <a:ext cx="1089016" cy="77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928670"/>
          <a:ext cx="8429684" cy="492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2"/>
                <a:gridCol w="3500462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Примеры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285733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3. При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числительных два, три, четыре сказуемое обычно ставится в форме мн.ч.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Два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дерева росли посреди поля.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Три корзины с грибами стояли в коридоре.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Четыре борца боролись на арене.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35235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4. При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словах тысяча, миллион, миллиард сказуемое обычно ставится в форме ед.ч. И согласуется в роде.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Найдена</a:t>
                      </a:r>
                      <a:r>
                        <a:rPr lang="ru-RU" sz="1800" b="1" i="0" u="none" baseline="0" dirty="0" smtClean="0">
                          <a:solidFill>
                            <a:srgbClr val="7030A0"/>
                          </a:solidFill>
                        </a:rPr>
                        <a:t> в древнем городе тысяча прекрасных скульптур.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1800" b="1" i="0" u="none" baseline="0" dirty="0" smtClean="0">
                          <a:solidFill>
                            <a:srgbClr val="7030A0"/>
                          </a:solidFill>
                        </a:rPr>
                        <a:t>Израсходован миллиард рублей на постройку театра.</a:t>
                      </a:r>
                      <a:endParaRPr lang="ru-RU" sz="18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25874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5. При существительных лет, месяцев, дней, часов и т.д. сказуемое обычно ставится в форме ед.ч.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Прошло две недели.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</a:rPr>
                        <a:t>Десять лет пролетело.</a:t>
                      </a:r>
                      <a:endParaRPr lang="ru-RU" sz="18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071670" y="214290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Согласование сказуемого с подлежащим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2" name="Picture 18" descr="MC90028053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34" y="214290"/>
            <a:ext cx="1017578" cy="7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928670"/>
          <a:ext cx="8429684" cy="5457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2"/>
                <a:gridCol w="3500462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Примеры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285733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При подлежащем, включающем слова много, мало, немного, немало, сколько, сказуемое обычно ставится в форме ед.ч.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7030A0"/>
                          </a:solidFill>
                        </a:rPr>
                        <a:t>Сколько</a:t>
                      </a:r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 идей приходит мне на ум!</a:t>
                      </a:r>
                    </a:p>
                    <a:p>
                      <a:pPr algn="ctr"/>
                      <a:endParaRPr lang="ru-RU" sz="2000" b="1" i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Много пловцов участвовало в этом соревновании.</a:t>
                      </a:r>
                      <a:endParaRPr lang="ru-RU" sz="20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35235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Если сказуемое относится к нескольким подлежащим, соединённым только интонацией или связанным посредством соединительного союза, то: 1) сказуемое, стоящее после однородных подлежащих, обычно ставится в форме мн.ч.; 2) сказуемое, предшествующее однородным подлежащим, обычно согласуется с ближайшим из них.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b="1" i="0" u="none" dirty="0" smtClean="0">
                          <a:solidFill>
                            <a:srgbClr val="7030A0"/>
                          </a:solidFill>
                        </a:rPr>
                        <a:t>Дети</a:t>
                      </a:r>
                      <a:r>
                        <a:rPr lang="ru-RU" sz="2000" b="1" i="0" u="none" baseline="0" dirty="0" smtClean="0">
                          <a:solidFill>
                            <a:srgbClr val="7030A0"/>
                          </a:solidFill>
                        </a:rPr>
                        <a:t> и взрослые боролись со стихией.</a:t>
                      </a:r>
                    </a:p>
                    <a:p>
                      <a:pPr marL="342900" indent="-342900" algn="ctr">
                        <a:buNone/>
                      </a:pPr>
                      <a:endParaRPr lang="ru-RU" sz="2000" b="1" i="0" u="none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342900" indent="-342900" algn="ctr">
                        <a:buNone/>
                      </a:pPr>
                      <a:r>
                        <a:rPr lang="ru-RU" sz="2000" b="1" i="0" u="none" baseline="0" dirty="0" smtClean="0">
                          <a:solidFill>
                            <a:srgbClr val="7030A0"/>
                          </a:solidFill>
                        </a:rPr>
                        <a:t>В деревне послышался топот и крики.</a:t>
                      </a:r>
                      <a:endParaRPr lang="ru-RU" sz="20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071670" y="214290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Согласование сказуемого с подлежащим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2" name="Picture 18" descr="MC90028053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214290"/>
            <a:ext cx="100833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928670"/>
          <a:ext cx="8429684" cy="5274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50"/>
                <a:gridCol w="3071834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Примеры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285733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При сочетании в подлежащем существительных в формах им. и </a:t>
                      </a:r>
                      <a:r>
                        <a:rPr lang="ru-RU" sz="1800" b="1" i="0" u="none" baseline="0" dirty="0" err="1" smtClean="0">
                          <a:solidFill>
                            <a:schemeClr val="tx1"/>
                          </a:solidFill>
                        </a:rPr>
                        <a:t>тв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. Падежей ( с предлогом С) типа брат с сестрой сказуемое ставится в форме мн.ч., если оба предмета или лица являются подлежащими, и в форме ед.ч., если второй предмет или лицо является дополнением.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7030A0"/>
                          </a:solidFill>
                        </a:rPr>
                        <a:t>Андрей</a:t>
                      </a:r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 с Аней танцевали на выпускном вечере.</a:t>
                      </a:r>
                    </a:p>
                    <a:p>
                      <a:pPr algn="ctr"/>
                      <a:r>
                        <a:rPr lang="ru-RU" sz="2000" b="1" i="1" baseline="0" dirty="0" smtClean="0">
                          <a:solidFill>
                            <a:srgbClr val="7030A0"/>
                          </a:solidFill>
                        </a:rPr>
                        <a:t>Мужчина с собакой показался на аллее парка.</a:t>
                      </a:r>
                      <a:endParaRPr lang="ru-RU" sz="20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35235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</a:rPr>
                        <a:t> При существительном м.р., обозначающем профессию, должность, звание и т.д., сказуемое ставится в форме м.р. Независимо от пола того лица, о котором идёт речь. При наличии собственного имени лица, при котором название профессии и т.д. выступает в роли приложения, сказуемое согласуется с собственным именем.</a:t>
                      </a:r>
                      <a:endParaRPr lang="ru-RU" sz="18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b="1" i="0" u="none" dirty="0" smtClean="0">
                          <a:solidFill>
                            <a:srgbClr val="7030A0"/>
                          </a:solidFill>
                        </a:rPr>
                        <a:t>Фармацевт</a:t>
                      </a:r>
                      <a:r>
                        <a:rPr lang="ru-RU" sz="2000" b="1" i="0" u="none" baseline="0" dirty="0" smtClean="0">
                          <a:solidFill>
                            <a:srgbClr val="7030A0"/>
                          </a:solidFill>
                        </a:rPr>
                        <a:t> выписал рецепт.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2000" b="1" i="0" u="none" baseline="0" dirty="0" smtClean="0">
                          <a:solidFill>
                            <a:srgbClr val="7030A0"/>
                          </a:solidFill>
                        </a:rPr>
                        <a:t>Директор вызвал родителей.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2000" b="1" i="0" u="none" baseline="0" dirty="0" smtClean="0">
                          <a:solidFill>
                            <a:srgbClr val="7030A0"/>
                          </a:solidFill>
                        </a:rPr>
                        <a:t>Модельер Смирнова создала новую коллекцию костюмов.</a:t>
                      </a:r>
                      <a:endParaRPr lang="ru-RU" sz="2000" b="1" i="0" u="none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071670" y="214290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Согласование сказуемого с подлежащим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2" name="Picture 18" descr="MC90028053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214290"/>
            <a:ext cx="946140" cy="6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1928813" y="214313"/>
            <a:ext cx="6686550" cy="12858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6013" y="2071688"/>
          <a:ext cx="7488237" cy="4211121"/>
        </p:xfrm>
        <a:graphic>
          <a:graphicData uri="http://schemas.openxmlformats.org/drawingml/2006/table">
            <a:tbl>
              <a:tblPr/>
              <a:tblGrid>
                <a:gridCol w="7488237"/>
              </a:tblGrid>
              <a:tr h="2946931">
                <a:tc>
                  <a:txBody>
                    <a:bodyPr/>
                    <a:lstStyle/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Первое время дети скучали по городу, друзьям, оставшимся там, но скоро оценили прелести деревенской жизни.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Те, кто прошёл курс лечения в санатории, чувствуют себя хорошо.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У художников зрительная память, естественно, развита лучше, нежели у музыкантов.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В лагере не хватает спортивного оборудования, а что касается с питанием, оно вполне удовлетворяет всех.</a:t>
                      </a:r>
                      <a:endParaRPr lang="ru-RU" sz="24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2411760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6"/>
          <p:cNvGrpSpPr/>
          <p:nvPr/>
        </p:nvGrpSpPr>
        <p:grpSpPr>
          <a:xfrm>
            <a:off x="8460432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8" name="Прямая соединительная линия 17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1928794" y="28575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dirty="0"/>
              <a:t>	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 5. Укажите предложение с грамматической ошибкой (нарушением синтаксической нормы).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86578" y="5429250"/>
            <a:ext cx="1428734" cy="9286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28625" y="6143625"/>
            <a:ext cx="8215313" cy="57785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23" name="Picture 11" descr="http://animashky.ru/flist/obludi/47/13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4282" y="4857760"/>
            <a:ext cx="20716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1928813" y="214313"/>
            <a:ext cx="6686550" cy="12858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6013" y="2071688"/>
          <a:ext cx="7488237" cy="3845361"/>
        </p:xfrm>
        <a:graphic>
          <a:graphicData uri="http://schemas.openxmlformats.org/drawingml/2006/table">
            <a:tbl>
              <a:tblPr/>
              <a:tblGrid>
                <a:gridCol w="7488237"/>
              </a:tblGrid>
              <a:tr h="2946931">
                <a:tc>
                  <a:txBody>
                    <a:bodyPr/>
                    <a:lstStyle/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Картины</a:t>
                      </a: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этого художника выставлялись в больших залах, скромных клубах, открытых площадках.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Превосходство русского боксёра над противником стало очевидным в первом раунде.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Кижи прекрасны не только летом, но и зимой.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Коллекцию образцов горных пород, собранных в экспедиции, геологи отдали в музей.</a:t>
                      </a:r>
                      <a:endParaRPr lang="ru-RU" sz="24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2411760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6"/>
          <p:cNvGrpSpPr/>
          <p:nvPr/>
        </p:nvGrpSpPr>
        <p:grpSpPr>
          <a:xfrm>
            <a:off x="8460432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8" name="Прямая соединительная линия 17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1928794" y="28575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dirty="0"/>
              <a:t>	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 5. Укажите предложение с грамматической ошибкой (нарушением синтаксической нормы).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86578" y="5429250"/>
            <a:ext cx="1428734" cy="9286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28625" y="6143625"/>
            <a:ext cx="8215313" cy="57785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23" name="Picture 11" descr="http://animashky.ru/flist/obludi/47/13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4282" y="4857760"/>
            <a:ext cx="20716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1928813" y="214313"/>
            <a:ext cx="6686550" cy="12858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6013" y="2071688"/>
          <a:ext cx="7488237" cy="3500452"/>
        </p:xfrm>
        <a:graphic>
          <a:graphicData uri="http://schemas.openxmlformats.org/drawingml/2006/table">
            <a:tbl>
              <a:tblPr/>
              <a:tblGrid>
                <a:gridCol w="7488237"/>
              </a:tblGrid>
              <a:tr h="2946931">
                <a:tc>
                  <a:txBody>
                    <a:bodyPr/>
                    <a:lstStyle/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Некоторые</a:t>
                      </a: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ученики не выполняют домашних заданий.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Врач не обнаружил никакие признаки болезни у ребёнка.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Пережитый страх уже через минуту кажется и смешным, и странным.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Роман «Герой нашего времени» написан М.Ю.Лермонтовым.</a:t>
                      </a:r>
                      <a:endParaRPr lang="ru-RU" sz="24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2411760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6"/>
          <p:cNvGrpSpPr/>
          <p:nvPr/>
        </p:nvGrpSpPr>
        <p:grpSpPr>
          <a:xfrm>
            <a:off x="8460432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8" name="Прямая соединительная линия 17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1928794" y="28575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dirty="0"/>
              <a:t>	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 5. Укажите предложение с грамматической ошибкой (нарушением синтаксической нормы).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86578" y="5429250"/>
            <a:ext cx="1428734" cy="9286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28625" y="6143625"/>
            <a:ext cx="8215313" cy="57785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23" name="Picture 11" descr="http://animashky.ru/flist/obludi/47/13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42844" y="4857760"/>
            <a:ext cx="20716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87350" y="400050"/>
            <a:ext cx="1214438" cy="857250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928671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Синтаксические нормы. Нормы согласования. Нормы управления.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1357298"/>
          <a:ext cx="862016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/>
                <a:gridCol w="4119570"/>
              </a:tblGrid>
              <a:tr h="357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431607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b="1" i="1" baseline="0" dirty="0" smtClean="0"/>
                        <a:t>Построение предложений с ОЧ, стоящими в разных падежах.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dirty="0" err="1" smtClean="0"/>
                        <a:t>Н-р</a:t>
                      </a:r>
                      <a:r>
                        <a:rPr lang="ru-RU" b="1" i="1" dirty="0" smtClean="0"/>
                        <a:t>: Во время войны народ </a:t>
                      </a:r>
                      <a:r>
                        <a:rPr lang="ru-RU" b="1" i="1" u="sng" dirty="0" smtClean="0"/>
                        <a:t>надеялся</a:t>
                      </a:r>
                      <a:r>
                        <a:rPr lang="ru-RU" b="1" i="1" dirty="0" smtClean="0"/>
                        <a:t> и </a:t>
                      </a:r>
                      <a:r>
                        <a:rPr lang="ru-RU" b="1" i="1" u="sng" dirty="0" smtClean="0"/>
                        <a:t>верил</a:t>
                      </a:r>
                      <a:r>
                        <a:rPr lang="ru-RU" b="1" i="1" dirty="0" smtClean="0"/>
                        <a:t> в победу.</a:t>
                      </a:r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Если</a:t>
                      </a:r>
                      <a:r>
                        <a:rPr lang="ru-RU" b="1" i="1" baseline="0" dirty="0" smtClean="0"/>
                        <a:t> однородные сказуемые имеют одно зависимое слово, следует проверить, могут ли они управлять им.</a:t>
                      </a:r>
                    </a:p>
                    <a:p>
                      <a:pPr algn="ctr"/>
                      <a:r>
                        <a:rPr lang="ru-RU" b="1" i="1" baseline="0" dirty="0" smtClean="0"/>
                        <a:t>Во время войны народ </a:t>
                      </a:r>
                      <a:r>
                        <a:rPr lang="ru-RU" b="1" i="1" u="sng" baseline="0" dirty="0" smtClean="0"/>
                        <a:t>надеялся на </a:t>
                      </a:r>
                      <a:r>
                        <a:rPr lang="ru-RU" b="1" i="1" baseline="0" dirty="0" smtClean="0"/>
                        <a:t>победу и </a:t>
                      </a:r>
                      <a:r>
                        <a:rPr lang="ru-RU" b="1" i="1" u="sng" baseline="0" dirty="0" smtClean="0"/>
                        <a:t>верил в </a:t>
                      </a:r>
                      <a:r>
                        <a:rPr lang="ru-RU" b="1" i="1" baseline="0" dirty="0" smtClean="0"/>
                        <a:t>неё.</a:t>
                      </a:r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96871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Пропуск предлога при ОЧ.</a:t>
                      </a:r>
                    </a:p>
                    <a:p>
                      <a:pPr algn="ctr"/>
                      <a:r>
                        <a:rPr lang="ru-RU" b="1" baseline="0" dirty="0" err="1" smtClean="0">
                          <a:solidFill>
                            <a:schemeClr val="tx1"/>
                          </a:solidFill>
                        </a:rPr>
                        <a:t>Н-р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: На земле, воде и воздухе – всюду мы защищены.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Перед</a:t>
                      </a:r>
                      <a:r>
                        <a:rPr lang="ru-RU" b="1" i="1" baseline="0" dirty="0" smtClean="0"/>
                        <a:t> словом «воздухе» нужно добавить предлог В, т.к. это слово в данном предложении не употребляется с предлогом НА.</a:t>
                      </a:r>
                    </a:p>
                    <a:p>
                      <a:pPr algn="ctr"/>
                      <a:r>
                        <a:rPr lang="ru-RU" b="1" i="1" baseline="0" dirty="0" smtClean="0"/>
                        <a:t>На земле , воде и </a:t>
                      </a:r>
                      <a:r>
                        <a:rPr lang="ru-RU" b="1" i="1" u="sng" baseline="0" dirty="0" smtClean="0"/>
                        <a:t>в</a:t>
                      </a:r>
                      <a:r>
                        <a:rPr lang="ru-RU" b="1" i="1" baseline="0" dirty="0" smtClean="0"/>
                        <a:t> воздухе – всюду мы защищены.</a:t>
                      </a:r>
                      <a:endParaRPr lang="ru-RU" b="1" i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6871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Смешение родовидовых понятий в ряду ОЧП.</a:t>
                      </a:r>
                    </a:p>
                    <a:p>
                      <a:pPr algn="ctr"/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В лодке лежали </a:t>
                      </a:r>
                      <a:r>
                        <a:rPr lang="ru-RU" b="1" u="sng" baseline="0" dirty="0" smtClean="0">
                          <a:solidFill>
                            <a:schemeClr val="tx1"/>
                          </a:solidFill>
                        </a:rPr>
                        <a:t>караси, сазаны, лещи, рыба.</a:t>
                      </a:r>
                      <a:endParaRPr lang="ru-RU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В</a:t>
                      </a:r>
                      <a:r>
                        <a:rPr lang="ru-RU" b="1" i="1" baseline="0" dirty="0" smtClean="0"/>
                        <a:t> лодке лежала рыба: караси, сазаны, лещи.</a:t>
                      </a:r>
                      <a:endParaRPr lang="ru-RU" b="1" i="1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0" name="Picture 18" descr="MC90028053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5715016"/>
            <a:ext cx="1303330" cy="92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1928813" y="214313"/>
            <a:ext cx="6686550" cy="12858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6013" y="2071688"/>
          <a:ext cx="7488237" cy="3500452"/>
        </p:xfrm>
        <a:graphic>
          <a:graphicData uri="http://schemas.openxmlformats.org/drawingml/2006/table">
            <a:tbl>
              <a:tblPr/>
              <a:tblGrid>
                <a:gridCol w="7488237"/>
              </a:tblGrid>
              <a:tr h="2946931">
                <a:tc>
                  <a:txBody>
                    <a:bodyPr/>
                    <a:lstStyle/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Поток</a:t>
                      </a: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машин, орудий и повозок с грохотом катился  по узкому мосту.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Мать явно была обижена бестактностью сына.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Вышивка получилась не так красива, чем у подруг.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В «Руслане и Людмиле» А.С.Пушкин передал многое из того, что слышал от Арины Родионовны.</a:t>
                      </a:r>
                      <a:endParaRPr lang="ru-RU" sz="24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2411760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6"/>
          <p:cNvGrpSpPr/>
          <p:nvPr/>
        </p:nvGrpSpPr>
        <p:grpSpPr>
          <a:xfrm>
            <a:off x="8460432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8" name="Прямая соединительная линия 17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1928794" y="28575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dirty="0"/>
              <a:t>	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 5. Укажите предложение с грамматической ошибкой (нарушением синтаксической нормы).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86578" y="5429250"/>
            <a:ext cx="1428734" cy="9286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28625" y="6143625"/>
            <a:ext cx="8215313" cy="57785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23" name="Picture 11" descr="http://animashky.ru/flist/obludi/47/13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4282" y="4857760"/>
            <a:ext cx="20716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1928813" y="214313"/>
            <a:ext cx="6686550" cy="12858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6013" y="2071688"/>
          <a:ext cx="7488237" cy="3845361"/>
        </p:xfrm>
        <a:graphic>
          <a:graphicData uri="http://schemas.openxmlformats.org/drawingml/2006/table">
            <a:tbl>
              <a:tblPr/>
              <a:tblGrid>
                <a:gridCol w="7488237"/>
              </a:tblGrid>
              <a:tr h="2946931">
                <a:tc>
                  <a:txBody>
                    <a:bodyPr/>
                    <a:lstStyle/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Мы прилетели в Сингапур согласно расписанию.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На фабрике «Трёхгорной мануфактуре» устроили праздник бывшим работникам этого предприятия.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В комнате стояли столы, стулья, книжный шкаф.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Отрываясь от книги, я как бы своими глазами видел сверкающие шлемы и мечи.</a:t>
                      </a:r>
                      <a:endParaRPr lang="ru-RU" sz="24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2411760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6"/>
          <p:cNvGrpSpPr/>
          <p:nvPr/>
        </p:nvGrpSpPr>
        <p:grpSpPr>
          <a:xfrm>
            <a:off x="8460432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8" name="Прямая соединительная линия 17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1928794" y="28575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dirty="0"/>
              <a:t>	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 5. Укажите предложение с грамматической ошибкой (нарушением синтаксической нормы).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86578" y="5429250"/>
            <a:ext cx="1428734" cy="9286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28625" y="6143625"/>
            <a:ext cx="8215313" cy="57785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23" name="Picture 11" descr="http://animashky.ru/flist/obludi/47/13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4282" y="4857760"/>
            <a:ext cx="20716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1928813" y="214313"/>
            <a:ext cx="6686550" cy="12858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6013" y="2071688"/>
          <a:ext cx="7488237" cy="4211121"/>
        </p:xfrm>
        <a:graphic>
          <a:graphicData uri="http://schemas.openxmlformats.org/drawingml/2006/table">
            <a:tbl>
              <a:tblPr/>
              <a:tblGrid>
                <a:gridCol w="7488237"/>
              </a:tblGrid>
              <a:tr h="2946931">
                <a:tc>
                  <a:txBody>
                    <a:bodyPr/>
                    <a:lstStyle/>
                    <a:p>
                      <a:pPr marL="457200" indent="-457200" algn="ctr"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Альпинизм не только</a:t>
                      </a: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закаляет физически, но и воспитывает чувство взаимовыручки.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Жители города проводят свой досуг в театрах и концертных залах, на стадионах и спортплощадках.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Достойны уважения те, кто сам уважает окружающих.</a:t>
                      </a:r>
                    </a:p>
                    <a:p>
                      <a:pPr marL="457200" indent="-457200" algn="ctr">
                        <a:buAutoNum type="arabicParenR"/>
                      </a:pPr>
                      <a:r>
                        <a:rPr lang="ru-RU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И.С.Тургенев в своих романах исследовал проблемы, волнующих многих его современников.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2411760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Овал 13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6"/>
          <p:cNvGrpSpPr/>
          <p:nvPr/>
        </p:nvGrpSpPr>
        <p:grpSpPr>
          <a:xfrm>
            <a:off x="8460432" y="404664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8" name="Прямая соединительная линия 17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1928794" y="28575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dirty="0"/>
              <a:t>	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 5. Укажите предложение с грамматической ошибкой (нарушением синтаксической нормы).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86578" y="5429250"/>
            <a:ext cx="1428734" cy="9286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28625" y="6143625"/>
            <a:ext cx="8215313" cy="57785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23" name="Picture 11" descr="http://animashky.ru/flist/obludi/47/13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14282" y="4929198"/>
            <a:ext cx="20716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3"/>
          <p:cNvSpPr>
            <a:spLocks noChangeArrowheads="1"/>
          </p:cNvSpPr>
          <p:nvPr/>
        </p:nvSpPr>
        <p:spPr bwMode="auto">
          <a:xfrm>
            <a:off x="785813" y="2060575"/>
            <a:ext cx="738663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 i="1" dirty="0">
                <a:solidFill>
                  <a:srgbClr val="C00000"/>
                </a:solidFill>
                <a:latin typeface="Cansellarist"/>
              </a:rPr>
              <a:t>Успехов на экзамене!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1500" y="5857875"/>
            <a:ext cx="8143875" cy="722313"/>
          </a:xfrm>
        </p:spPr>
        <p:txBody>
          <a:bodyPr/>
          <a:lstStyle/>
          <a:p>
            <a:pPr>
              <a:defRPr/>
            </a:pPr>
            <a:r>
              <a:rPr lang="ru-RU" sz="1600" b="1" i="1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</a:p>
        </p:txBody>
      </p:sp>
      <p:pic>
        <p:nvPicPr>
          <p:cNvPr id="4" name="Picture 14" descr="MC900034529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42852"/>
            <a:ext cx="2247660" cy="237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87350" y="400050"/>
            <a:ext cx="1214438" cy="857250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1" y="142875"/>
            <a:ext cx="6286523" cy="928671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Синтаксические нормы. Нормы согласования. Нормы управления.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42844" y="1357299"/>
          <a:ext cx="878687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429156"/>
              </a:tblGrid>
              <a:tr h="364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187380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i="1" dirty="0" smtClean="0"/>
                        <a:t>4.</a:t>
                      </a:r>
                      <a:r>
                        <a:rPr lang="ru-RU" b="1" i="1" baseline="0" dirty="0" smtClean="0"/>
                        <a:t> Соединение в одном ряду ОЧ скрещивающихся понятий.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baseline="0" dirty="0" smtClean="0"/>
                        <a:t>На собрание пришли </a:t>
                      </a:r>
                      <a:r>
                        <a:rPr lang="ru-RU" b="1" i="1" u="sng" baseline="0" dirty="0" smtClean="0"/>
                        <a:t>жильцы дома, бабушки и дети.</a:t>
                      </a:r>
                      <a:endParaRPr lang="ru-RU" b="1" i="1" u="sng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Бабушки</a:t>
                      </a:r>
                      <a:r>
                        <a:rPr lang="ru-RU" b="1" i="1" baseline="0" dirty="0" smtClean="0"/>
                        <a:t> и дети – тоже жильцы дома.</a:t>
                      </a:r>
                    </a:p>
                    <a:p>
                      <a:pPr algn="ctr"/>
                      <a:r>
                        <a:rPr lang="ru-RU" b="1" i="1" baseline="0" dirty="0" smtClean="0"/>
                        <a:t>На собрание пришли </a:t>
                      </a:r>
                      <a:r>
                        <a:rPr lang="ru-RU" b="1" i="1" u="sng" baseline="0" dirty="0" smtClean="0"/>
                        <a:t>жильцы дома</a:t>
                      </a:r>
                      <a:r>
                        <a:rPr lang="ru-RU" b="1" i="1" baseline="0" dirty="0" smtClean="0"/>
                        <a:t>.</a:t>
                      </a: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18416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Употребление в одном ряду ОЧ логически несовместимых понятий.</a:t>
                      </a:r>
                    </a:p>
                    <a:p>
                      <a:pPr algn="ctr"/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Иван Петрович пришёл </a:t>
                      </a:r>
                      <a:r>
                        <a:rPr lang="ru-RU" b="1" u="sng" baseline="0" dirty="0" smtClean="0">
                          <a:solidFill>
                            <a:schemeClr val="tx1"/>
                          </a:solidFill>
                        </a:rPr>
                        <a:t>с женой и плохим настроением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Иван</a:t>
                      </a:r>
                      <a:r>
                        <a:rPr lang="ru-RU" b="1" i="1" baseline="0" dirty="0" smtClean="0"/>
                        <a:t> Петрович, когда пришёл с женой, был в плохом настроении.</a:t>
                      </a:r>
                      <a:endParaRPr lang="ru-RU" b="1" i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10896">
                <a:tc>
                  <a:txBody>
                    <a:bodyPr/>
                    <a:lstStyle/>
                    <a:p>
                      <a:pPr algn="ctr"/>
                      <a:r>
                        <a:rPr lang="ru-RU" b="1" u="none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r>
                        <a:rPr lang="ru-RU" b="1" u="none" baseline="0" dirty="0" smtClean="0">
                          <a:solidFill>
                            <a:schemeClr val="tx1"/>
                          </a:solidFill>
                        </a:rPr>
                        <a:t> Нарушение однородности понятий.</a:t>
                      </a:r>
                    </a:p>
                    <a:p>
                      <a:pPr algn="ctr"/>
                      <a:r>
                        <a:rPr lang="ru-RU" b="1" u="none" baseline="0" dirty="0" smtClean="0">
                          <a:solidFill>
                            <a:schemeClr val="tx1"/>
                          </a:solidFill>
                        </a:rPr>
                        <a:t>Мы любим </a:t>
                      </a:r>
                      <a:r>
                        <a:rPr lang="ru-RU" b="1" u="sng" baseline="0" dirty="0" smtClean="0">
                          <a:solidFill>
                            <a:schemeClr val="tx1"/>
                          </a:solidFill>
                        </a:rPr>
                        <a:t>футбол и стрелять.</a:t>
                      </a:r>
                      <a:endParaRPr lang="ru-RU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Не</a:t>
                      </a:r>
                      <a:r>
                        <a:rPr lang="ru-RU" b="1" i="1" baseline="0" dirty="0" smtClean="0"/>
                        <a:t> могут быть однородными инфинитив и существительное.</a:t>
                      </a:r>
                    </a:p>
                    <a:p>
                      <a:pPr algn="ctr"/>
                      <a:r>
                        <a:rPr lang="ru-RU" b="1" i="1" baseline="0" dirty="0" smtClean="0"/>
                        <a:t>Мы любим футбол и стрельбу.</a:t>
                      </a:r>
                      <a:endParaRPr lang="ru-RU" b="1" i="1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1639613">
                <a:tc>
                  <a:txBody>
                    <a:bodyPr/>
                    <a:lstStyle/>
                    <a:p>
                      <a:pPr algn="ctr"/>
                      <a:r>
                        <a:rPr lang="ru-RU" b="1" u="none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r>
                        <a:rPr lang="ru-RU" b="1" u="none" baseline="0" dirty="0" smtClean="0">
                          <a:solidFill>
                            <a:schemeClr val="tx1"/>
                          </a:solidFill>
                        </a:rPr>
                        <a:t> Нарушение падежных форм обобщающего слова и ОЧ.</a:t>
                      </a:r>
                    </a:p>
                    <a:p>
                      <a:pPr algn="ctr"/>
                      <a:r>
                        <a:rPr lang="ru-RU" sz="1600" b="1" u="none" baseline="0" dirty="0" smtClean="0">
                          <a:solidFill>
                            <a:schemeClr val="tx1"/>
                          </a:solidFill>
                        </a:rPr>
                        <a:t>Посетители музея любовались картинами великих художников: Суриков, Репин, Айвазовский.</a:t>
                      </a:r>
                      <a:endParaRPr lang="ru-RU" sz="16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Все ОЧ должны стоять в том же падеже, что и обобщающее слово.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baseline="0" dirty="0" smtClean="0">
                          <a:solidFill>
                            <a:schemeClr val="tx1"/>
                          </a:solidFill>
                        </a:rPr>
                        <a:t>Посетители музея любовались картинами великих художников: Сурикова, Репина, Айвазовского.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0" name="Picture 15" descr="MC90038373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24" y="214290"/>
            <a:ext cx="868358" cy="1042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87350" y="400050"/>
            <a:ext cx="1214438" cy="857250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928671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Синтаксические нормы. Нормы согласования. Нормы управления.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14282" y="142851"/>
          <a:ext cx="8572592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1448"/>
                <a:gridCol w="4321144"/>
              </a:tblGrid>
              <a:tr h="6389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925122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i="1" u="none" dirty="0" smtClean="0"/>
                        <a:t>8.</a:t>
                      </a:r>
                      <a:r>
                        <a:rPr lang="ru-RU" b="1" i="1" u="none" baseline="0" dirty="0" smtClean="0"/>
                        <a:t> Нарушение синтаксических норм при построении предложений, в которых ОЧ связаны двойными союзами: как – так и, не только – но и, если не – то и др.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u="none" baseline="0" dirty="0" smtClean="0"/>
                        <a:t>Хорошо отвечали на экзаменах как одиннадцатиклассники, а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также</a:t>
                      </a:r>
                      <a:r>
                        <a:rPr lang="ru-RU" b="1" i="1" u="none" baseline="0" dirty="0" smtClean="0"/>
                        <a:t> учащиеся девятых классов.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u="none" baseline="0" dirty="0" smtClean="0"/>
                        <a:t>Книга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не только имеет </a:t>
                      </a:r>
                      <a:r>
                        <a:rPr lang="ru-RU" b="1" i="1" u="none" baseline="0" dirty="0" smtClean="0"/>
                        <a:t>познавательную ценность,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но и </a:t>
                      </a:r>
                      <a:r>
                        <a:rPr lang="ru-RU" b="1" i="1" u="none" baseline="0" dirty="0" smtClean="0"/>
                        <a:t>большое воспитательное значение.</a:t>
                      </a:r>
                      <a:endParaRPr lang="ru-RU" b="1" i="1" u="none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Нельзя</a:t>
                      </a:r>
                      <a:r>
                        <a:rPr lang="ru-RU" b="1" i="1" baseline="0" dirty="0" smtClean="0"/>
                        <a:t> нарушать парность двойных союзов.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u="none" baseline="0" dirty="0" smtClean="0"/>
                        <a:t>Хорошо отвечали на экзаменах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как</a:t>
                      </a:r>
                      <a:r>
                        <a:rPr lang="ru-RU" b="1" i="1" u="none" baseline="0" dirty="0" smtClean="0"/>
                        <a:t> одиннадцатиклассники,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так и </a:t>
                      </a:r>
                      <a:r>
                        <a:rPr lang="ru-RU" b="1" i="1" u="none" baseline="0" dirty="0" smtClean="0"/>
                        <a:t>учащиеся девятых классов.</a:t>
                      </a:r>
                    </a:p>
                    <a:p>
                      <a:pPr algn="ctr"/>
                      <a:r>
                        <a:rPr lang="ru-RU" b="1" i="1" dirty="0" smtClean="0"/>
                        <a:t>При двойных (сопоставительных) союзах  один из ОЧП ставится при первой части союза, а другой – при второй.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u="none" baseline="0" dirty="0" smtClean="0"/>
                        <a:t>Книга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имеет не только </a:t>
                      </a:r>
                      <a:r>
                        <a:rPr lang="ru-RU" b="1" i="1" u="none" baseline="0" dirty="0" smtClean="0"/>
                        <a:t>познавательную ценность,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но и </a:t>
                      </a:r>
                      <a:r>
                        <a:rPr lang="ru-RU" b="1" i="1" u="none" baseline="0" dirty="0" smtClean="0"/>
                        <a:t>большое воспитательное значение.</a:t>
                      </a:r>
                      <a:endParaRPr lang="ru-RU" b="1" i="1" u="none" dirty="0" smtClean="0"/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0820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Нарушение лексической сочетаемости ОЧ с тем словом, с которым они связаны по смыслу.</a:t>
                      </a:r>
                    </a:p>
                    <a:p>
                      <a:pPr algn="ctr"/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Много критических 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замечаний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и ценных предложений было 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внесено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в ходе обсуждения вопроса.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Нельзя</a:t>
                      </a:r>
                      <a:r>
                        <a:rPr lang="ru-RU" b="1" i="1" baseline="0" dirty="0" smtClean="0"/>
                        <a:t> «внести замечание».</a:t>
                      </a:r>
                    </a:p>
                    <a:p>
                      <a:pPr algn="ctr"/>
                      <a:r>
                        <a:rPr lang="ru-RU" b="1" i="1" baseline="0" dirty="0" smtClean="0"/>
                        <a:t>Много ценных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предложений</a:t>
                      </a:r>
                      <a:r>
                        <a:rPr lang="ru-RU" b="1" i="1" baseline="0" dirty="0" smtClean="0"/>
                        <a:t> было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внесено </a:t>
                      </a:r>
                      <a:r>
                        <a:rPr lang="ru-RU" b="1" i="1" baseline="0" dirty="0" smtClean="0"/>
                        <a:t>в ходе обсуждения вопроса, много было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высказано </a:t>
                      </a:r>
                      <a:r>
                        <a:rPr lang="ru-RU" b="1" i="1" baseline="0" dirty="0" smtClean="0"/>
                        <a:t>критических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замечаний</a:t>
                      </a:r>
                      <a:r>
                        <a:rPr lang="ru-RU" b="1" i="1" baseline="0" dirty="0" smtClean="0"/>
                        <a:t>. </a:t>
                      </a:r>
                      <a:endParaRPr lang="ru-RU" b="1" i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87350" y="400050"/>
            <a:ext cx="1214438" cy="857250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500043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Предложения с причастным оборотом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14282" y="894357"/>
          <a:ext cx="8572560" cy="596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935"/>
                <a:gridCol w="4431625"/>
              </a:tblGrid>
              <a:tr h="6863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528248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b="1" i="1" u="none" dirty="0" smtClean="0"/>
                        <a:t>Разрыв причастного оборота определяемым словом.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u="none" dirty="0" smtClean="0"/>
                        <a:t>Приготовленные </a:t>
                      </a:r>
                      <a:r>
                        <a:rPr lang="ru-RU" b="1" i="1" u="sng" dirty="0" smtClean="0">
                          <a:solidFill>
                            <a:srgbClr val="FF0000"/>
                          </a:solidFill>
                        </a:rPr>
                        <a:t>оладьи </a:t>
                      </a:r>
                      <a:r>
                        <a:rPr lang="ru-RU" b="1" i="1" u="none" dirty="0" smtClean="0"/>
                        <a:t>мамой были необыкновенно</a:t>
                      </a:r>
                      <a:r>
                        <a:rPr lang="ru-RU" b="1" i="1" u="none" baseline="0" dirty="0" smtClean="0"/>
                        <a:t> вкусны.</a:t>
                      </a:r>
                      <a:endParaRPr lang="ru-RU" b="1" i="1" u="none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Определяемое слово может быть только перед или после ПО.</a:t>
                      </a:r>
                    </a:p>
                    <a:p>
                      <a:pPr algn="ctr"/>
                      <a:r>
                        <a:rPr lang="ru-RU" b="1" i="1" dirty="0" smtClean="0"/>
                        <a:t>Оладьи,</a:t>
                      </a:r>
                      <a:r>
                        <a:rPr lang="ru-RU" b="1" i="1" baseline="0" dirty="0" smtClean="0"/>
                        <a:t> приготовленные мамой, были необыкновенно вкусны.</a:t>
                      </a:r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1168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2. Нарушение согласования  причастия с определяемым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словом.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Мы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гордимся нашими 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футболистами, победивших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английскую команду.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Причастие с определяемым словом должно быть согласовано в роде,</a:t>
                      </a:r>
                      <a:r>
                        <a:rPr lang="ru-RU" b="1" i="1" baseline="0" dirty="0" smtClean="0"/>
                        <a:t> числе и падеже.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Мы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гордимся нашими 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футболистами, победившими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английскую команду.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73736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3. Замена страдательных причастий действительными.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Задание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 выполняющееся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нами, не вызывает особых затруднений.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Действительные причастия на –СЯ  следует заменять страдательными причастиями.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Задание,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выполняемое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 нами, не вызывает особых затруднений.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87350" y="400050"/>
            <a:ext cx="1214438" cy="857250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500043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Предложения с причастным оборотом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14282" y="894357"/>
          <a:ext cx="8572560" cy="470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935"/>
                <a:gridCol w="4431625"/>
              </a:tblGrid>
              <a:tr h="6863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528248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i="1" u="none" dirty="0" smtClean="0"/>
                        <a:t>4.</a:t>
                      </a:r>
                      <a:r>
                        <a:rPr lang="ru-RU" b="1" i="1" u="none" baseline="0" dirty="0" smtClean="0"/>
                        <a:t> Нарушение однородности синтаксических элементов предложения.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u="none" baseline="0" dirty="0" smtClean="0"/>
                        <a:t>Дождь, ливший с утра и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который напоил землю</a:t>
                      </a:r>
                      <a:r>
                        <a:rPr lang="ru-RU" b="1" i="1" u="none" baseline="0" dirty="0" smtClean="0"/>
                        <a:t>, очень выручил хлеборобов.</a:t>
                      </a:r>
                      <a:endParaRPr lang="ru-RU" b="1" i="1" u="none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u="none" baseline="0" dirty="0" smtClean="0"/>
                        <a:t>Дождь, </a:t>
                      </a:r>
                      <a:r>
                        <a:rPr lang="ru-RU" b="1" i="1" u="sng" baseline="0" dirty="0" smtClean="0">
                          <a:solidFill>
                            <a:srgbClr val="FF0000"/>
                          </a:solidFill>
                        </a:rPr>
                        <a:t>ливший с утра и напоивший землю</a:t>
                      </a:r>
                      <a:r>
                        <a:rPr lang="ru-RU" b="1" i="1" u="none" baseline="0" dirty="0" smtClean="0"/>
                        <a:t>, очень выручил хлеборобов.</a:t>
                      </a:r>
                      <a:endParaRPr lang="ru-RU" b="1" i="1" u="none" dirty="0" smtClean="0"/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39571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Сложноподчинённые предложения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737367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Неверное присоединение придаточной части, создающее неоднозначность восприятия.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Лошади </a:t>
                      </a:r>
                      <a:r>
                        <a:rPr lang="ru-RU" b="1" u="sng" baseline="0" dirty="0" smtClean="0">
                          <a:solidFill>
                            <a:schemeClr val="tx1"/>
                          </a:solidFill>
                        </a:rPr>
                        <a:t>казаков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, которые были покрыты пеной, с трудом взбирались по горной тропе.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Казачьи лошади, </a:t>
                      </a:r>
                      <a:r>
                        <a:rPr lang="ru-RU" b="1" u="sng" baseline="0" dirty="0" smtClean="0">
                          <a:solidFill>
                            <a:schemeClr val="tx1"/>
                          </a:solidFill>
                        </a:rPr>
                        <a:t>которые были покрыты пеной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, с трудом взбирались по горной тропе.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0" name="Picture 15" descr="MC90038373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4929198"/>
            <a:ext cx="14398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26702" y="94962"/>
            <a:ext cx="1263889" cy="1164563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500043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Сложноподчинённые предложения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714356"/>
          <a:ext cx="8572560" cy="5963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3929090"/>
              </a:tblGrid>
              <a:tr h="6863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528248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i="1" u="none" dirty="0" smtClean="0"/>
                        <a:t>2. Нарушение грамматической формы союзного слова в придаточной части.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u="none" dirty="0" smtClean="0"/>
                        <a:t>Весной вернулись в село </a:t>
                      </a:r>
                      <a:r>
                        <a:rPr lang="ru-RU" b="1" i="1" u="sng" dirty="0" smtClean="0">
                          <a:solidFill>
                            <a:srgbClr val="C00000"/>
                          </a:solidFill>
                        </a:rPr>
                        <a:t>юноши, которыми </a:t>
                      </a:r>
                      <a:r>
                        <a:rPr lang="ru-RU" b="1" i="1" u="none" dirty="0" smtClean="0"/>
                        <a:t>служили в армии.</a:t>
                      </a:r>
                      <a:endParaRPr lang="ru-RU" b="1" i="1" u="none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i="1" u="none" dirty="0" smtClean="0"/>
                        <a:t>Весной вернулись в село </a:t>
                      </a:r>
                      <a:r>
                        <a:rPr lang="ru-RU" b="1" i="1" u="sng" dirty="0" smtClean="0">
                          <a:solidFill>
                            <a:srgbClr val="C00000"/>
                          </a:solidFill>
                        </a:rPr>
                        <a:t>юноши, которые </a:t>
                      </a:r>
                      <a:r>
                        <a:rPr lang="ru-RU" b="1" i="1" u="none" dirty="0" smtClean="0"/>
                        <a:t>служили в армии.</a:t>
                      </a:r>
                      <a:endParaRPr lang="ru-RU" b="1" i="1" u="none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37367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Ошибки в предложениях, придаточная часть которых начинается с союзного слова КТО.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Те, </a:t>
                      </a:r>
                      <a:r>
                        <a:rPr lang="ru-RU" b="1" u="sng" baseline="0" dirty="0" smtClean="0">
                          <a:solidFill>
                            <a:srgbClr val="C00000"/>
                          </a:solidFill>
                        </a:rPr>
                        <a:t>кто бывали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в Геленджике, не могли не любоваться красотой набережной.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Союзное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слово КТО употребляется с глаголами только в форме ед.ч. 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Те, 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</a:rPr>
                        <a:t>кто бывал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в Геленджике, не могли не любоваться красотой набережной.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ctr">
                        <a:buNone/>
                      </a:pP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737367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4. Ошибки в построении СПП с придаточным изъяснительным.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Выступавшие заметили 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о том, что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Сочи готов принять Олимпиаду в 2014 году.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Нарушена норма управления: заметить можно что?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Выступавшие заметили</a:t>
                      </a:r>
                      <a:r>
                        <a:rPr lang="ru-RU" b="1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, что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Сочи готов принять Олимпиаду в 2014 году.</a:t>
                      </a:r>
                    </a:p>
                    <a:p>
                      <a:pPr marL="342900" indent="-342900" algn="ctr">
                        <a:buNone/>
                      </a:pP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326702" y="94962"/>
            <a:ext cx="1263889" cy="1164563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500034" y="500042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3286117" y="142875"/>
            <a:ext cx="3214710" cy="714357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4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Запомните: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8596" y="857232"/>
            <a:ext cx="8429684" cy="59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ru-RU" sz="2800" b="1" dirty="0" smtClean="0"/>
              <a:t>Скучать (по кому? Чему?) – с существительными и личными местоимениями 3-го лица: </a:t>
            </a:r>
            <a:r>
              <a:rPr lang="ru-RU" sz="2800" b="1" i="1" dirty="0" smtClean="0">
                <a:solidFill>
                  <a:srgbClr val="0070C0"/>
                </a:solidFill>
              </a:rPr>
              <a:t>скучать по нему, по морю, по лету.</a:t>
            </a:r>
          </a:p>
          <a:p>
            <a:pPr marL="342900" indent="-342900" algn="ctr">
              <a:buAutoNum type="arabicParenR"/>
            </a:pPr>
            <a:r>
              <a:rPr lang="ru-RU" sz="2800" b="1" dirty="0" smtClean="0"/>
              <a:t>Скучать (по ком?) – с личными местоимениями 1-го и 2-го лица мн.ч.: </a:t>
            </a:r>
            <a:r>
              <a:rPr lang="ru-RU" sz="2800" b="1" i="1" dirty="0" smtClean="0">
                <a:solidFill>
                  <a:srgbClr val="0070C0"/>
                </a:solidFill>
              </a:rPr>
              <a:t>скучать по вас, скучали по нас.</a:t>
            </a:r>
          </a:p>
          <a:p>
            <a:pPr marL="342900" indent="-342900" algn="ctr">
              <a:buAutoNum type="arabicParenR"/>
            </a:pPr>
            <a:r>
              <a:rPr lang="ru-RU" sz="2800" b="1" dirty="0" smtClean="0"/>
              <a:t>Уплатить, заплатить (за что?) – </a:t>
            </a:r>
            <a:r>
              <a:rPr lang="ru-RU" sz="2800" b="1" i="1" dirty="0" smtClean="0">
                <a:solidFill>
                  <a:srgbClr val="0070C0"/>
                </a:solidFill>
              </a:rPr>
              <a:t>уплатить, заплатить за проезд.</a:t>
            </a:r>
          </a:p>
          <a:p>
            <a:pPr marL="342900" indent="-342900" algn="ctr">
              <a:buAutoNum type="arabicParenR"/>
            </a:pPr>
            <a:r>
              <a:rPr lang="ru-RU" sz="2800" b="1" dirty="0" smtClean="0"/>
              <a:t>Оплатить (что?) – </a:t>
            </a:r>
            <a:r>
              <a:rPr lang="ru-RU" sz="2800" b="1" i="1" dirty="0" smtClean="0">
                <a:solidFill>
                  <a:srgbClr val="0070C0"/>
                </a:solidFill>
              </a:rPr>
              <a:t>оплатить проезд.</a:t>
            </a:r>
          </a:p>
          <a:p>
            <a:pPr marL="342900" indent="-342900" algn="ctr">
              <a:buAutoNum type="arabicParenR"/>
            </a:pPr>
            <a:r>
              <a:rPr lang="ru-RU" sz="2800" b="1" dirty="0" smtClean="0"/>
              <a:t>Уверенность (в чём?) – </a:t>
            </a:r>
            <a:r>
              <a:rPr lang="ru-RU" sz="2800" b="1" i="1" dirty="0" smtClean="0">
                <a:solidFill>
                  <a:srgbClr val="0070C0"/>
                </a:solidFill>
              </a:rPr>
              <a:t>уверенность в победе.</a:t>
            </a:r>
          </a:p>
          <a:p>
            <a:pPr marL="342900" indent="-342900" algn="ctr">
              <a:buAutoNum type="arabicParenR"/>
            </a:pPr>
            <a:r>
              <a:rPr lang="ru-RU" sz="2800" b="1" dirty="0" smtClean="0"/>
              <a:t>Вера (во что?) – </a:t>
            </a:r>
            <a:r>
              <a:rPr lang="ru-RU" sz="2800" b="1" i="1" dirty="0" smtClean="0">
                <a:solidFill>
                  <a:srgbClr val="0070C0"/>
                </a:solidFill>
              </a:rPr>
              <a:t>вера в победу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19" name="Picture 18" descr="MC90028053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517644" cy="107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 rot="21347778">
            <a:off x="169467" y="98192"/>
            <a:ext cx="1190232" cy="770061"/>
          </a:xfrm>
          <a:prstGeom prst="foldedCorner">
            <a:avLst>
              <a:gd name="adj" fmla="val 50000"/>
            </a:avLst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25300E"/>
                </a:solidFill>
              </a:rPr>
              <a:t>А5</a:t>
            </a:r>
            <a:endParaRPr lang="ru-RU" sz="4000" b="1" dirty="0">
              <a:solidFill>
                <a:srgbClr val="25300E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8924382" y="6603863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0" name="Прямая соединительная линия 9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285720" y="214290"/>
            <a:ext cx="219618" cy="254137"/>
            <a:chOff x="477242" y="3048486"/>
            <a:chExt cx="219618" cy="254137"/>
          </a:xfrm>
          <a:solidFill>
            <a:schemeClr val="accent3">
              <a:lumMod val="50000"/>
            </a:schemeClr>
          </a:solidFill>
          <a:effectLst>
            <a:outerShdw blurRad="76200" dist="12700" sy="-23000" kx="-800400" algn="bl" rotWithShape="0">
              <a:prstClr val="black">
                <a:alpha val="71000"/>
              </a:prstClr>
            </a:outerShdw>
          </a:effectLst>
        </p:grpSpPr>
        <p:cxnSp>
          <p:nvCxnSpPr>
            <p:cNvPr id="15" name="Прямая соединительная линия 14"/>
            <p:cNvCxnSpPr/>
            <p:nvPr/>
          </p:nvCxnSpPr>
          <p:spPr>
            <a:xfrm rot="10800000" flipV="1">
              <a:off x="485884" y="3226800"/>
              <a:ext cx="36000" cy="360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Овал 15"/>
            <p:cNvSpPr/>
            <p:nvPr/>
          </p:nvSpPr>
          <p:spPr>
            <a:xfrm rot="2843613">
              <a:off x="443709" y="3126215"/>
              <a:ext cx="209941" cy="142876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 rot="3192116">
              <a:off x="565517" y="3078940"/>
              <a:ext cx="77462" cy="142876"/>
            </a:xfrm>
            <a:prstGeom prst="roundRect">
              <a:avLst>
                <a:gd name="adj" fmla="val 40001"/>
              </a:avLst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 rot="3089147">
              <a:off x="588518" y="3072508"/>
              <a:ext cx="132363" cy="84320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28625" y="6356350"/>
            <a:ext cx="8286750" cy="365125"/>
          </a:xfrm>
        </p:spPr>
        <p:txBody>
          <a:bodyPr/>
          <a:lstStyle/>
          <a:p>
            <a:pPr>
              <a:defRPr/>
            </a:pPr>
            <a:r>
              <a:rPr lang="ru-RU" sz="1400" smtClean="0">
                <a:solidFill>
                  <a:srgbClr val="002060"/>
                </a:solidFill>
              </a:rPr>
              <a:t>Учитель русского языка и литературы Мансурова Елена Александровна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6150" name="Текст 26"/>
          <p:cNvSpPr>
            <a:spLocks noGrp="1"/>
          </p:cNvSpPr>
          <p:nvPr>
            <p:ph type="body" idx="1"/>
          </p:nvPr>
        </p:nvSpPr>
        <p:spPr>
          <a:xfrm>
            <a:off x="1714500" y="142875"/>
            <a:ext cx="7000875" cy="642919"/>
          </a:xfrm>
        </p:spPr>
        <p:txBody>
          <a:bodyPr/>
          <a:lstStyle/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itchFamily="34" charset="0"/>
              <a:buAutoNum type="arabicPeriod"/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857231"/>
          <a:ext cx="8620164" cy="552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619636"/>
              </a:tblGrid>
              <a:tr h="10058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Типы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ошибок. Примеры с ошибками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Правила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и правильные варианты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574851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5.</a:t>
                      </a:r>
                      <a:r>
                        <a:rPr lang="ru-RU" b="1" i="1" baseline="0" dirty="0" smtClean="0"/>
                        <a:t> Смешение прямой и косвенной речи.</a:t>
                      </a:r>
                    </a:p>
                    <a:p>
                      <a:pPr algn="ctr"/>
                      <a:r>
                        <a:rPr lang="ru-RU" b="1" i="1" baseline="0" dirty="0" smtClean="0"/>
                        <a:t>Студент грустно сказал, что </a:t>
                      </a:r>
                      <a:r>
                        <a:rPr lang="ru-RU" b="1" i="1" u="sng" baseline="0" dirty="0" smtClean="0">
                          <a:solidFill>
                            <a:srgbClr val="FF0066"/>
                          </a:solidFill>
                        </a:rPr>
                        <a:t>я </a:t>
                      </a:r>
                      <a:r>
                        <a:rPr lang="ru-RU" b="1" i="1" baseline="0" dirty="0" smtClean="0"/>
                        <a:t>пока ещё не готов отвечать.</a:t>
                      </a:r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Нельзя</a:t>
                      </a:r>
                      <a:r>
                        <a:rPr lang="ru-RU" b="1" i="1" baseline="0" dirty="0" smtClean="0"/>
                        <a:t> использовать в придаточной части косвенной речи местоимения 1-го и 2-го лица.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baseline="0" dirty="0" smtClean="0"/>
                        <a:t>Студент грустно сказал, что </a:t>
                      </a:r>
                      <a:r>
                        <a:rPr lang="ru-RU" b="1" i="1" u="sng" baseline="0" dirty="0" smtClean="0">
                          <a:solidFill>
                            <a:srgbClr val="FF0066"/>
                          </a:solidFill>
                        </a:rPr>
                        <a:t>он</a:t>
                      </a:r>
                      <a:r>
                        <a:rPr lang="ru-RU" b="1" i="1" baseline="0" dirty="0" smtClean="0"/>
                        <a:t> пока ещё не готов отвечать.</a:t>
                      </a:r>
                      <a:endParaRPr lang="ru-RU" b="1" i="1" dirty="0" smtClean="0"/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9432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Нарушение управления при употреблении предлогов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9429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Употребление предлогов благодаря, согласно, вопреки.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Благодаря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доктора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больной поправился.</a:t>
                      </a:r>
                      <a:r>
                        <a:rPr lang="ru-RU" b="1" i="1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Поезд прибыл согласно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расписания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. Вопреки </a:t>
                      </a:r>
                      <a:r>
                        <a:rPr lang="ru-RU" b="1" i="1" u="sng" baseline="0" dirty="0" smtClean="0">
                          <a:solidFill>
                            <a:srgbClr val="7030A0"/>
                          </a:solidFill>
                        </a:rPr>
                        <a:t>прогноза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погода была прекрасной.</a:t>
                      </a: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Существительные</a:t>
                      </a:r>
                      <a:r>
                        <a:rPr lang="ru-RU" b="1" i="1" baseline="0" dirty="0" smtClean="0"/>
                        <a:t> после предлогов благодаря, согласно, вопреки всегда стоят в д.п.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Благодаря </a:t>
                      </a:r>
                      <a:r>
                        <a:rPr lang="ru-RU" b="1" i="1" u="sng" baseline="0" dirty="0" err="1" smtClean="0">
                          <a:solidFill>
                            <a:srgbClr val="7030A0"/>
                          </a:solidFill>
                        </a:rPr>
                        <a:t>докторУ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больной поправился. Поезд прибыл согласно </a:t>
                      </a:r>
                      <a:r>
                        <a:rPr lang="ru-RU" b="1" i="1" u="sng" baseline="0" dirty="0" err="1" smtClean="0">
                          <a:solidFill>
                            <a:srgbClr val="7030A0"/>
                          </a:solidFill>
                        </a:rPr>
                        <a:t>расписаниЮ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. Вопреки </a:t>
                      </a:r>
                      <a:r>
                        <a:rPr lang="ru-RU" b="1" i="1" u="sng" baseline="0" dirty="0" err="1" smtClean="0">
                          <a:solidFill>
                            <a:srgbClr val="7030A0"/>
                          </a:solidFill>
                        </a:rPr>
                        <a:t>прогнозУ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погода была прекрасной.</a:t>
                      </a:r>
                    </a:p>
                    <a:p>
                      <a:pPr algn="ctr"/>
                      <a:endParaRPr lang="ru-RU" b="1" i="1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0" name="Picture 18" descr="MC90028053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86454"/>
            <a:ext cx="1231892" cy="87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za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эт">
      <a:majorFont>
        <a:latin typeface="ArtScript"/>
        <a:ea typeface=""/>
        <a:cs typeface=""/>
      </a:majorFont>
      <a:minorFont>
        <a:latin typeface="Cansellaris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Proza</Template>
  <TotalTime>2716</TotalTime>
  <Words>2447</Words>
  <Application>Microsoft Office PowerPoint</Application>
  <PresentationFormat>Экран (4:3)</PresentationFormat>
  <Paragraphs>1151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Proza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ЕГЭ. А5.</dc:title>
  <dc:subject>РЯ</dc:subject>
  <dc:creator>Элен</dc:creator>
  <cp:lastModifiedBy>User</cp:lastModifiedBy>
  <cp:revision>282</cp:revision>
  <dcterms:created xsi:type="dcterms:W3CDTF">2010-04-15T18:54:19Z</dcterms:created>
  <dcterms:modified xsi:type="dcterms:W3CDTF">2013-04-29T15:31:23Z</dcterms:modified>
  <cp:category>Экзамен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TC300059801049</vt:lpwstr>
  </property>
</Properties>
</file>