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6" r:id="rId4"/>
    <p:sldId id="258" r:id="rId5"/>
    <p:sldId id="265" r:id="rId6"/>
    <p:sldId id="259" r:id="rId7"/>
    <p:sldId id="260" r:id="rId8"/>
    <p:sldId id="261" r:id="rId9"/>
    <p:sldId id="262" r:id="rId10"/>
    <p:sldId id="268" r:id="rId11"/>
    <p:sldId id="26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73" autoAdjust="0"/>
  </p:normalViewPr>
  <p:slideViewPr>
    <p:cSldViewPr>
      <p:cViewPr varScale="1">
        <p:scale>
          <a:sx n="82" d="100"/>
          <a:sy n="82" d="100"/>
        </p:scale>
        <p:origin x="-1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80194-3CA7-42E1-8888-A21095497DDE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BBC35-C6EA-4A33-9445-57081447CA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80194-3CA7-42E1-8888-A21095497DDE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BBC35-C6EA-4A33-9445-57081447CA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80194-3CA7-42E1-8888-A21095497DDE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BBC35-C6EA-4A33-9445-57081447CA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80194-3CA7-42E1-8888-A21095497DDE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BBC35-C6EA-4A33-9445-57081447CA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80194-3CA7-42E1-8888-A21095497DDE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BBC35-C6EA-4A33-9445-57081447CA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80194-3CA7-42E1-8888-A21095497DDE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BBC35-C6EA-4A33-9445-57081447CA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80194-3CA7-42E1-8888-A21095497DDE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BBC35-C6EA-4A33-9445-57081447CA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80194-3CA7-42E1-8888-A21095497DDE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BBC35-C6EA-4A33-9445-57081447CA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80194-3CA7-42E1-8888-A21095497DDE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BBC35-C6EA-4A33-9445-57081447CA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80194-3CA7-42E1-8888-A21095497DDE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BBC35-C6EA-4A33-9445-57081447CA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80194-3CA7-42E1-8888-A21095497DDE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BBC35-C6EA-4A33-9445-57081447CA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680194-3CA7-42E1-8888-A21095497DDE}" type="datetimeFigureOut">
              <a:rPr lang="ru-RU" smtClean="0"/>
              <a:pPr/>
              <a:t>15.10.2013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EBBC35-C6EA-4A33-9445-57081447CA5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88640"/>
            <a:ext cx="8062664" cy="3411811"/>
          </a:xfrm>
        </p:spPr>
        <p:txBody>
          <a:bodyPr>
            <a:normAutofit/>
          </a:bodyPr>
          <a:lstStyle/>
          <a:p>
            <a:r>
              <a:rPr lang="ru-RU" dirty="0" smtClean="0"/>
              <a:t>ПЕРВАЯ ПОМОЩЬ ПРИ ОТРАВЛЕНИИ БЫТОВЫМИ ХИМИКАТАМИ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79712" y="4509120"/>
            <a:ext cx="5536704" cy="1752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Татьяна\Рабочий стол\a3441f220dd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3356992"/>
            <a:ext cx="5928320" cy="33843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При отравлении любой из перечисленных прижигающих жидкостей, немедленно обращайтесь к врачу.</a:t>
            </a:r>
            <a:endParaRPr lang="ru-RU" sz="3200" dirty="0"/>
          </a:p>
        </p:txBody>
      </p:sp>
      <p:pic>
        <p:nvPicPr>
          <p:cNvPr id="2051" name="Picture 3" descr="C:\Documents and Settings\Татьяна\Рабочий стол\9785_Скорая помощь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827584" y="2204864"/>
            <a:ext cx="2602632" cy="2525488"/>
          </a:xfrm>
          <a:prstGeom prst="rect">
            <a:avLst/>
          </a:prstGeom>
          <a:noFill/>
        </p:spPr>
      </p:pic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069160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dirty="0" smtClean="0"/>
              <a:t>До приезда врача.</a:t>
            </a:r>
          </a:p>
          <a:p>
            <a:r>
              <a:rPr lang="ru-RU" dirty="0" smtClean="0"/>
              <a:t>При отравлении кислотными ядами дайте пострадавшему 2-3 стакана молока</a:t>
            </a:r>
          </a:p>
          <a:p>
            <a:r>
              <a:rPr lang="ru-RU" dirty="0" smtClean="0"/>
              <a:t>При отравлении щелочными ядами побольше лимонного или апельсинового сока.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/>
          <a:lstStyle/>
          <a:p>
            <a:r>
              <a:rPr lang="ru-RU" dirty="0" smtClean="0"/>
              <a:t>Помните</a:t>
            </a:r>
            <a:endParaRPr lang="ru-RU" dirty="0"/>
          </a:p>
        </p:txBody>
      </p:sp>
      <p:pic>
        <p:nvPicPr>
          <p:cNvPr id="6146" name="Picture 2" descr="C:\Documents and Settings\Татьяна\Рабочий стол\13701976547019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23528" y="2852936"/>
            <a:ext cx="3322712" cy="2808312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3923928" y="1844824"/>
            <a:ext cx="4038600" cy="4525963"/>
          </a:xfrm>
        </p:spPr>
        <p:txBody>
          <a:bodyPr/>
          <a:lstStyle/>
          <a:p>
            <a:endParaRPr lang="ru-RU" dirty="0" smtClean="0"/>
          </a:p>
          <a:p>
            <a:r>
              <a:rPr lang="ru-RU" dirty="0" smtClean="0"/>
              <a:t>Не </a:t>
            </a:r>
            <a:r>
              <a:rPr lang="ru-RU" dirty="0" smtClean="0"/>
              <a:t>оставляйте бытовые химикаты в обычной посуде, храните их только в таре с соответствующей этикеткой и в местах, недоступных детям!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67545" y="1412776"/>
            <a:ext cx="316835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Что бы избежать </a:t>
            </a:r>
            <a:r>
              <a:rPr lang="ru-RU" sz="2800" b="1" dirty="0" smtClean="0"/>
              <a:t>отравлений </a:t>
            </a:r>
            <a:endParaRPr lang="ru-RU" sz="2800" b="1" dirty="0"/>
          </a:p>
        </p:txBody>
      </p:sp>
      <p:pic>
        <p:nvPicPr>
          <p:cNvPr id="1028" name="Picture 4" descr="C:\Documents and Settings\Татьяна\Рабочий стол\y_images_4343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332656"/>
            <a:ext cx="1905000" cy="190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БЫТОВЫЕ  ИНСЕКТИЦИДЫ</a:t>
            </a:r>
            <a:endParaRPr lang="ru-RU" dirty="0"/>
          </a:p>
        </p:txBody>
      </p:sp>
      <p:pic>
        <p:nvPicPr>
          <p:cNvPr id="2050" name="Picture 2" descr="C:\Documents and Settings\Татьяна\Рабочий стол\byt_ximia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67544" y="2852936"/>
            <a:ext cx="3456384" cy="2952328"/>
          </a:xfrm>
          <a:prstGeom prst="rect">
            <a:avLst/>
          </a:prstGeom>
          <a:noFill/>
        </p:spPr>
      </p:pic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>
          <a:xfrm>
            <a:off x="4499992" y="1556792"/>
            <a:ext cx="4041775" cy="4896544"/>
          </a:xfrm>
        </p:spPr>
        <p:txBody>
          <a:bodyPr>
            <a:normAutofit/>
          </a:bodyPr>
          <a:lstStyle/>
          <a:p>
            <a:r>
              <a:rPr lang="ru-RU" dirty="0" smtClean="0"/>
              <a:t> Вещества, предназначенные для уничтожения вредных насекомых</a:t>
            </a:r>
          </a:p>
          <a:p>
            <a:r>
              <a:rPr lang="ru-RU" dirty="0" smtClean="0"/>
              <a:t>Могут вызвать тяжелые отравления у человека при попадании в его организм через дыхательные пути или пищеварительный тракт.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39552" y="1412776"/>
            <a:ext cx="417646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Хлорофос</a:t>
            </a:r>
          </a:p>
          <a:p>
            <a:r>
              <a:rPr lang="ru-RU" sz="2800" dirty="0" err="1" smtClean="0"/>
              <a:t>Дихлофос</a:t>
            </a:r>
            <a:r>
              <a:rPr lang="ru-RU" sz="2800" dirty="0" smtClean="0"/>
              <a:t> </a:t>
            </a:r>
          </a:p>
          <a:p>
            <a:r>
              <a:rPr lang="ru-RU" sz="2800" dirty="0" err="1" smtClean="0"/>
              <a:t>Карбофос</a:t>
            </a:r>
            <a:r>
              <a:rPr lang="ru-RU" sz="2800" dirty="0" smtClean="0"/>
              <a:t>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Первая помощь при отравлении бытовыми инсектицидами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До приезда врача вывести пострадавшего не свежий воздух, промыть открытые участки его тела водой, а глаза, рот и нос – 2%-м раствором питьевой соды. Дать ему выпить 2-3 л этого раствора и вызвать рвоту . Дать 4-5 таблеток активированного угля и уложить его без подушки, повернув голову набок. При резком затруднении дыхания начинайте искусственное дыхание.</a:t>
            </a:r>
          </a:p>
          <a:p>
            <a:endParaRPr lang="ru-RU" dirty="0"/>
          </a:p>
        </p:txBody>
      </p:sp>
      <p:pic>
        <p:nvPicPr>
          <p:cNvPr id="1027" name="Picture 3" descr="C:\Documents and Settings\Татьяна\Рабочий стол\bca8b7edb4be8fdcd10c3fe8a5affed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924944"/>
            <a:ext cx="3744416" cy="3027713"/>
          </a:xfrm>
          <a:prstGeom prst="rect">
            <a:avLst/>
          </a:prstGeom>
          <a:noFill/>
        </p:spPr>
      </p:pic>
      <p:sp>
        <p:nvSpPr>
          <p:cNvPr id="18" name="Прямоугольник 17"/>
          <p:cNvSpPr/>
          <p:nvPr/>
        </p:nvSpPr>
        <p:spPr>
          <a:xfrm>
            <a:off x="467544" y="1484784"/>
            <a:ext cx="41764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При появлении признаков отравления срочно вызвать «скорую помощь».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Уксусная эссенция</a:t>
            </a:r>
            <a:endParaRPr lang="ru-RU" dirty="0"/>
          </a:p>
        </p:txBody>
      </p:sp>
      <p:pic>
        <p:nvPicPr>
          <p:cNvPr id="1026" name="Picture 2" descr="C:\Documents and Settings\Татьяна\Рабочий стол\IMG_0191_thumb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51520" y="2910680"/>
            <a:ext cx="3177480" cy="3038600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2348880"/>
            <a:ext cx="4038600" cy="3777283"/>
          </a:xfrm>
        </p:spPr>
        <p:txBody>
          <a:bodyPr/>
          <a:lstStyle/>
          <a:p>
            <a:r>
              <a:rPr lang="ru-RU" dirty="0" smtClean="0"/>
              <a:t>При употреблении внутрь вызывает ожог слизистой оболочки губ, языка, зева, пищевода, а в тяжелых случаях – желудка и даже кишечника. 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0" y="1535113"/>
            <a:ext cx="4040188" cy="1173162"/>
          </a:xfrm>
        </p:spPr>
        <p:txBody>
          <a:bodyPr>
            <a:normAutofit fontScale="85000" lnSpcReduction="20000"/>
          </a:bodyPr>
          <a:lstStyle/>
          <a:p>
            <a:r>
              <a:rPr lang="ru-RU" b="0" dirty="0" smtClean="0"/>
              <a:t>В малых количествах используется как приправа к блюдам.</a:t>
            </a:r>
            <a:endParaRPr lang="ru-RU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Татьяна\Рабочий стол\117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 t="5647"/>
          <a:stretch>
            <a:fillRect/>
          </a:stretch>
        </p:blipFill>
        <p:spPr bwMode="auto">
          <a:xfrm>
            <a:off x="539552" y="3140969"/>
            <a:ext cx="3960440" cy="3384376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sz="2600" dirty="0" smtClean="0"/>
              <a:t>В таких случаях голос становится сиплым, дыхание затрудняется, появляется кашель, губы и кожа лица, шеи, пальцев рук синеют. Может развиваться удушье.</a:t>
            </a:r>
            <a:endParaRPr lang="ru-RU" sz="26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4294967295"/>
          </p:nvPr>
        </p:nvSpPr>
        <p:spPr>
          <a:xfrm>
            <a:off x="467544" y="764704"/>
            <a:ext cx="2540769" cy="5361459"/>
          </a:xfrm>
        </p:spPr>
        <p:txBody>
          <a:bodyPr>
            <a:normAutofit/>
          </a:bodyPr>
          <a:lstStyle/>
          <a:p>
            <a:r>
              <a:rPr lang="ru-RU" sz="2400" b="0" dirty="0" smtClean="0"/>
              <a:t>Уксусная эссенция может попасть в дыхательные пути и вызвать их ожог.</a:t>
            </a:r>
            <a:endParaRPr lang="ru-RU" sz="2400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Столовый уксус</a:t>
            </a:r>
            <a:endParaRPr lang="ru-RU" dirty="0"/>
          </a:p>
        </p:txBody>
      </p:sp>
      <p:pic>
        <p:nvPicPr>
          <p:cNvPr id="2050" name="Picture 2" descr="C:\Documents and Settings\Татьяна\Рабочий стол\65028_59272-640x48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" y="1844824"/>
            <a:ext cx="4038600" cy="3532832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2276872"/>
            <a:ext cx="4038600" cy="3849291"/>
          </a:xfrm>
        </p:spPr>
        <p:txBody>
          <a:bodyPr/>
          <a:lstStyle/>
          <a:p>
            <a:r>
              <a:rPr lang="ru-RU" dirty="0" smtClean="0"/>
              <a:t>Может вызывать ожог пищеварительного тракта, но менее выраженный чем уксусная эссенция.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Неорганические кислоты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457200" y="1196752"/>
            <a:ext cx="4038600" cy="4929411"/>
          </a:xfrm>
        </p:spPr>
        <p:txBody>
          <a:bodyPr/>
          <a:lstStyle/>
          <a:p>
            <a:r>
              <a:rPr lang="ru-RU" dirty="0" smtClean="0"/>
              <a:t>Серная  кислота</a:t>
            </a:r>
          </a:p>
          <a:p>
            <a:r>
              <a:rPr lang="ru-RU" dirty="0" smtClean="0"/>
              <a:t>Соляная кислота</a:t>
            </a:r>
          </a:p>
          <a:p>
            <a:r>
              <a:rPr lang="ru-RU" dirty="0" smtClean="0"/>
              <a:t>Борная кислота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Проглоченные по ошибке они могут вызывать тяжелое поражение пищевода и желудка. Которое нередко сопровождается шоком и пищеводно-желудочным кровотечением.</a:t>
            </a:r>
            <a:endParaRPr lang="ru-RU" dirty="0"/>
          </a:p>
        </p:txBody>
      </p:sp>
      <p:pic>
        <p:nvPicPr>
          <p:cNvPr id="5125" name="Picture 5" descr="http://pda.fedpress.ru/sites/fedpress/files/aleksandrovich/news/3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068960"/>
            <a:ext cx="3744416" cy="33843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Нашатырный спирт</a:t>
            </a:r>
            <a:endParaRPr lang="ru-RU" dirty="0"/>
          </a:p>
        </p:txBody>
      </p:sp>
      <p:pic>
        <p:nvPicPr>
          <p:cNvPr id="3074" name="Picture 2" descr="C:\Documents and Settings\Татьяна\Рабочий стол\31n3_08u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71500" y="1958181"/>
            <a:ext cx="3810000" cy="3810000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Попадая внутрь вызывает сильный ожог полости рта, глотки, пищевода и желудка. При этом характерны отек губ, языка, затруднение глотания и дыхания.</a:t>
            </a:r>
            <a:endParaRPr lang="ru-RU" dirty="0"/>
          </a:p>
        </p:txBody>
      </p:sp>
      <p:pic>
        <p:nvPicPr>
          <p:cNvPr id="3075" name="Picture 3" descr="C:\Documents and Settings\Татьяна\Рабочий стол\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476672"/>
            <a:ext cx="1104900" cy="14401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Перекись водорода, пергидроль</a:t>
            </a:r>
            <a:endParaRPr lang="ru-RU" dirty="0"/>
          </a:p>
        </p:txBody>
      </p:sp>
      <p:sp>
        <p:nvSpPr>
          <p:cNvPr id="15" name="Содержимое 14"/>
          <p:cNvSpPr>
            <a:spLocks noGrp="1"/>
          </p:cNvSpPr>
          <p:nvPr>
            <p:ph sz="half" idx="1"/>
          </p:nvPr>
        </p:nvSpPr>
        <p:spPr>
          <a:xfrm>
            <a:off x="457200" y="1844823"/>
            <a:ext cx="3826768" cy="374441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0" name="Содержимое 19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Способны попав внутрь, вызвать ожог пищеварительного тракта</a:t>
            </a:r>
          </a:p>
          <a:p>
            <a:endParaRPr lang="ru-RU" dirty="0"/>
          </a:p>
        </p:txBody>
      </p:sp>
      <p:pic>
        <p:nvPicPr>
          <p:cNvPr id="4099" name="Picture 3" descr="C:\Documents and Settings\Татьяна\Рабочий стол\1265974643_perekis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628800"/>
            <a:ext cx="4032448" cy="4392488"/>
          </a:xfrm>
          <a:prstGeom prst="rect">
            <a:avLst/>
          </a:prstGeom>
          <a:noFill/>
        </p:spPr>
      </p:pic>
      <p:pic>
        <p:nvPicPr>
          <p:cNvPr id="2051" name="Picture 3" descr="C:\Documents and Settings\Татьяна\Рабочий стол\gidroperi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3573016"/>
            <a:ext cx="3168352" cy="2304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372</TotalTime>
  <Words>342</Words>
  <Application>Microsoft Office PowerPoint</Application>
  <PresentationFormat>Экран (4:3)</PresentationFormat>
  <Paragraphs>36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ПЕРВАЯ ПОМОЩЬ ПРИ ОТРАВЛЕНИИ БЫТОВЫМИ ХИМИКАТАМИ</vt:lpstr>
      <vt:lpstr>БЫТОВЫЕ  ИНСЕКТИЦИДЫ</vt:lpstr>
      <vt:lpstr>Первая помощь при отравлении бытовыми инсектицидами</vt:lpstr>
      <vt:lpstr>Уксусная эссенция</vt:lpstr>
      <vt:lpstr>Слайд 5</vt:lpstr>
      <vt:lpstr>Столовый уксус</vt:lpstr>
      <vt:lpstr>Неорганические кислоты</vt:lpstr>
      <vt:lpstr>Нашатырный спирт</vt:lpstr>
      <vt:lpstr>Перекись водорода, пергидроль</vt:lpstr>
      <vt:lpstr>При отравлении любой из перечисленных прижигающих жидкостей, немедленно обращайтесь к врачу.</vt:lpstr>
      <vt:lpstr>Помните</vt:lpstr>
    </vt:vector>
  </TitlesOfParts>
  <Company>МКОУ №2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ПЕРВАЯ ПОМОЩЬ ПРИ ОТРАВЛЕНИИ БЫТОВЫМИ ХИМИКАТАМИ</dc:title>
  <dc:creator>Татьяна Анатольевна</dc:creator>
  <cp:lastModifiedBy>Татьяна Анатольевна</cp:lastModifiedBy>
  <cp:revision>42</cp:revision>
  <dcterms:created xsi:type="dcterms:W3CDTF">2013-10-06T17:10:20Z</dcterms:created>
  <dcterms:modified xsi:type="dcterms:W3CDTF">2013-10-15T14:49:15Z</dcterms:modified>
</cp:coreProperties>
</file>