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2.8637928884296442E-2"/>
          <c:y val="1.4814711124798197E-2"/>
          <c:w val="0.50313125940103176"/>
          <c:h val="0.9224073089018914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rgbClr val="FFC000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chemeClr val="bg1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0.17134690688268131"/>
                  <c:y val="-6.3916263053277106E-2"/>
                </c:manualLayout>
              </c:layout>
              <c:tx>
                <c:rich>
                  <a:bodyPr/>
                  <a:lstStyle/>
                  <a:p>
                    <a:r>
                      <a:rPr lang="ru-RU" sz="2800"/>
                      <a:t>68</a:t>
                    </a:r>
                    <a:r>
                      <a:rPr lang="en-US" sz="2800"/>
                      <a:t>%</a:t>
                    </a:r>
                  </a:p>
                </c:rich>
              </c:tx>
              <c:showPercent val="1"/>
            </c:dLbl>
            <c:dLbl>
              <c:idx val="1"/>
              <c:layout>
                <c:manualLayout>
                  <c:x val="9.2322395262007431E-2"/>
                  <c:y val="-8.6749815690995463E-2"/>
                </c:manualLayout>
              </c:layout>
              <c:tx>
                <c:rich>
                  <a:bodyPr/>
                  <a:lstStyle/>
                  <a:p>
                    <a:r>
                      <a:rPr lang="ru-RU" sz="2800"/>
                      <a:t>22</a:t>
                    </a:r>
                    <a:r>
                      <a:rPr lang="en-US" sz="2800"/>
                      <a:t>%</a:t>
                    </a:r>
                  </a:p>
                </c:rich>
              </c:tx>
              <c:showPercent val="1"/>
            </c:dLbl>
            <c:dLbl>
              <c:idx val="2"/>
              <c:layout>
                <c:manualLayout>
                  <c:x val="0.10091573366861047"/>
                  <c:y val="0.15238131899922541"/>
                </c:manualLayout>
              </c:layout>
              <c:tx>
                <c:rich>
                  <a:bodyPr/>
                  <a:lstStyle/>
                  <a:p>
                    <a:r>
                      <a:rPr lang="ru-RU" sz="2800"/>
                      <a:t>15</a:t>
                    </a:r>
                    <a:r>
                      <a:rPr lang="en-US" sz="2800"/>
                      <a:t>%</a:t>
                    </a:r>
                  </a:p>
                </c:rich>
              </c:tx>
              <c:showPercent val="1"/>
            </c:dLbl>
            <c:dLbl>
              <c:idx val="3"/>
              <c:layout>
                <c:manualLayout>
                  <c:x val="4.0673200103103706E-2"/>
                  <c:y val="8.5719784988381509E-2"/>
                </c:manualLayout>
              </c:layout>
              <c:tx>
                <c:rich>
                  <a:bodyPr/>
                  <a:lstStyle/>
                  <a:p>
                    <a:r>
                      <a:rPr lang="ru-RU" sz="2800"/>
                      <a:t>8%</a:t>
                    </a:r>
                    <a:endParaRPr lang="en-US" sz="280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«Приветик!», «Привет!», «Здорово!» </c:v>
                </c:pt>
                <c:pt idx="1">
                  <c:v>«Здравствуйте!», «Доброе утро!»</c:v>
                </c:pt>
                <c:pt idx="2">
                  <c:v>«Привет, братва!», «Хай, чуваки!»</c:v>
                </c:pt>
                <c:pt idx="3">
                  <c:v>Вообще не приветствуют друг друга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600" i="0">
                <a:latin typeface="Script MT Bold" pitchFamily="66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>
                <a:latin typeface="Script MT Bold" pitchFamily="66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>
                <a:latin typeface="Script MT Bold" pitchFamily="66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>
                <a:latin typeface="Script MT Bold" pitchFamily="66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7656844468943891"/>
          <c:y val="0.20284909058670963"/>
          <c:w val="0.41407487659904857"/>
          <c:h val="0.64763477887585563"/>
        </c:manualLayout>
      </c:layout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hPercent val="98"/>
      <c:depthPercent val="100"/>
      <c:rAngAx val="1"/>
    </c:view3D>
    <c:plotArea>
      <c:layout>
        <c:manualLayout>
          <c:layoutTarget val="inner"/>
          <c:xMode val="edge"/>
          <c:yMode val="edge"/>
          <c:x val="7.317073170731711E-2"/>
          <c:y val="3.1830238726790833E-2"/>
          <c:w val="0.57665505226481917"/>
          <c:h val="0.81962864721486051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вульгарные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dLbl>
              <c:idx val="0"/>
              <c:layout>
                <c:manualLayout>
                  <c:x val="4.5197423770570793E-3"/>
                  <c:y val="0.17471142085106875"/>
                </c:manualLayout>
              </c:layout>
              <c:showVal val="1"/>
            </c:dLbl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showVal val="1"/>
          </c:dLbls>
          <c:cat>
            <c:strRef>
              <c:f>Sheet1!$B$1:$B$1</c:f>
              <c:strCache>
                <c:ptCount val="1"/>
                <c:pt idx="0">
                  <c:v>рассказ 1 минута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жаргонные слова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4.5197423770570793E-3"/>
                  <c:y val="0.16551608291153844"/>
                </c:manualLayout>
              </c:layout>
              <c:showVal val="1"/>
            </c:dLbl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showVal val="1"/>
          </c:dLbls>
          <c:cat>
            <c:strRef>
              <c:f>Sheet1!$B$1:$B$1</c:f>
              <c:strCache>
                <c:ptCount val="1"/>
                <c:pt idx="0">
                  <c:v>рассказ 1 минута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пренебрежительные слова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0"/>
              <c:layout>
                <c:manualLayout>
                  <c:x val="3.0131615847047207E-3"/>
                  <c:y val="0.16245097026502842"/>
                </c:manualLayout>
              </c:layout>
              <c:showVal val="1"/>
            </c:dLbl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showVal val="1"/>
          </c:dLbls>
          <c:cat>
            <c:strRef>
              <c:f>Sheet1!$B$1:$B$1</c:f>
              <c:strCache>
                <c:ptCount val="1"/>
                <c:pt idx="0">
                  <c:v>рассказ 1 минута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gapDepth val="0"/>
        <c:shape val="box"/>
        <c:axId val="38410880"/>
        <c:axId val="38416768"/>
        <c:axId val="0"/>
      </c:bar3DChart>
      <c:catAx>
        <c:axId val="38410880"/>
        <c:scaling>
          <c:orientation val="minMax"/>
        </c:scaling>
        <c:delete val="1"/>
        <c:axPos val="b"/>
        <c:numFmt formatCode="General" sourceLinked="1"/>
        <c:tickLblPos val="low"/>
        <c:crossAx val="38416768"/>
        <c:crosses val="autoZero"/>
        <c:auto val="1"/>
        <c:lblAlgn val="ctr"/>
        <c:lblOffset val="100"/>
        <c:tickLblSkip val="1"/>
        <c:tickMarkSkip val="1"/>
      </c:catAx>
      <c:valAx>
        <c:axId val="38416768"/>
        <c:scaling>
          <c:orientation val="minMax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3841088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2400" i="1">
                <a:latin typeface="Script MT Bold" pitchFamily="66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 i="1">
                <a:latin typeface="Script MT Bold" pitchFamily="66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400" i="1">
                <a:latin typeface="Script MT Bold" pitchFamily="66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2589843225440234"/>
          <c:y val="0.24379616373397353"/>
          <c:w val="0.37225274399372532"/>
          <c:h val="0.49461771046221897"/>
        </c:manualLayout>
      </c:layout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4.8254228638086906E-2"/>
          <c:y val="4.4057617797775471E-2"/>
          <c:w val="0.87813575386410314"/>
          <c:h val="0.8419640220394141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Зарубежные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Лист1!$A$2:$A$5</c:f>
              <c:strCache>
                <c:ptCount val="4"/>
                <c:pt idx="0">
                  <c:v>5 класс</c:v>
                </c:pt>
                <c:pt idx="1">
                  <c:v>6 класс</c:v>
                </c:pt>
                <c:pt idx="2">
                  <c:v>7 класс</c:v>
                </c:pt>
                <c:pt idx="3">
                  <c:v>8 класс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Отечественные</c:v>
                </c:pt>
              </c:strCache>
            </c:strRef>
          </c:tx>
          <c:spPr>
            <a:solidFill>
              <a:srgbClr val="0070C0"/>
            </a:solidFill>
          </c:spPr>
          <c:cat>
            <c:strRef>
              <c:f>Лист1!$A$2:$A$5</c:f>
              <c:strCache>
                <c:ptCount val="4"/>
                <c:pt idx="0">
                  <c:v>5 класс</c:v>
                </c:pt>
                <c:pt idx="1">
                  <c:v>6 класс</c:v>
                </c:pt>
                <c:pt idx="2">
                  <c:v>7 класс</c:v>
                </c:pt>
                <c:pt idx="3">
                  <c:v>8 класс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1.4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axId val="37635968"/>
        <c:axId val="37637504"/>
      </c:barChart>
      <c:catAx>
        <c:axId val="3763596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7637504"/>
        <c:crosses val="autoZero"/>
        <c:auto val="1"/>
        <c:lblAlgn val="ctr"/>
        <c:lblOffset val="100"/>
      </c:catAx>
      <c:valAx>
        <c:axId val="37637504"/>
        <c:scaling>
          <c:orientation val="minMax"/>
        </c:scaling>
        <c:axPos val="l"/>
        <c:majorGridlines/>
        <c:numFmt formatCode="General" sourceLinked="1"/>
        <c:tickLblPos val="nextTo"/>
        <c:crossAx val="37635968"/>
        <c:crosses val="autoZero"/>
        <c:crossBetween val="between"/>
      </c:valAx>
    </c:plotArea>
    <c:legend>
      <c:legendPos val="tr"/>
      <c:legendEntry>
        <c:idx val="1"/>
        <c:txPr>
          <a:bodyPr/>
          <a:lstStyle/>
          <a:p>
            <a:pPr>
              <a:defRPr sz="1800">
                <a:latin typeface="Script MT Bold" pitchFamily="66" charset="0"/>
              </a:defRPr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800">
                <a:latin typeface="Script MT Bold" pitchFamily="66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27162891437098485"/>
          <c:y val="3.8155829748085603E-2"/>
          <c:w val="0.46276346321475292"/>
          <c:h val="0.10836202778023578"/>
        </c:manualLayout>
      </c:layout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25"/>
          <c:dPt>
            <c:idx val="0"/>
            <c:explosion val="0"/>
            <c:spPr>
              <a:solidFill>
                <a:srgbClr val="FFC000"/>
              </a:solidFill>
            </c:spPr>
          </c:dPt>
          <c:dPt>
            <c:idx val="1"/>
            <c:explosion val="0"/>
            <c:spPr>
              <a:solidFill>
                <a:srgbClr val="92D050"/>
              </a:solidFill>
            </c:spPr>
          </c:dPt>
          <c:dPt>
            <c:idx val="2"/>
            <c:explosion val="0"/>
          </c:dPt>
          <c:dPt>
            <c:idx val="3"/>
            <c:explosion val="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-0.14859282230413098"/>
                  <c:y val="0.14920343180141604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i="1"/>
                      <a:t>Общение с друзьями
22%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0.13002616655979518"/>
                  <c:y val="-0.1543274769484459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i="1"/>
                      <a:t>Чтение книг
17%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9.5605370740711071E-2"/>
                  <c:y val="-0.1892614123914966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i="1"/>
                      <a:t>Прогулки</a:t>
                    </a:r>
                    <a:r>
                      <a:rPr lang="ru-RU" sz="1800" b="1" i="1" baseline="0"/>
                      <a:t> </a:t>
                    </a:r>
                    <a:r>
                      <a:rPr lang="ru-RU" sz="1800" b="1" i="1"/>
                      <a:t>
24%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0.1548927972865437"/>
                  <c:y val="0.13246734567322319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i="1"/>
                      <a:t>Просмотр телевизора
37%</a:t>
                    </a: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CatName val="1"/>
            <c:showPercent val="1"/>
          </c:dLbls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explosion val="25"/>
          <c:dLbls>
            <c:showCatName val="1"/>
            <c:showPercent val="1"/>
          </c:dLbls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explosion val="25"/>
          <c:dLbls>
            <c:showCatName val="1"/>
            <c:showPercent val="1"/>
          </c:dLbls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ED580-2FD3-48E5-9454-F9D72DBAB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AD165-7F98-4A44-8F3C-AE8FA2467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36233-D726-4A0D-9D6D-FDD8756596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17580-66B3-46A1-B9C5-AEB825379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82135-E3D4-4435-9A4F-4096787F7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1DF7A-28BA-4AD8-BFEA-D4AB9DCB5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BA700-0832-439A-8048-F3DD26391C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1C63D-382A-44B9-9FDB-0D9CB4533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A18A8-A930-4743-A626-AFA764C3C4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62A7F-76B9-49DF-BD7D-56C89B6EE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C6FD9-5532-4BB1-B02A-414353577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450D722-C8A1-462F-B7F1-FF45B9BAD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0" y="642938"/>
            <a:ext cx="7632700" cy="2643187"/>
          </a:xfrm>
        </p:spPr>
        <p:txBody>
          <a:bodyPr/>
          <a:lstStyle/>
          <a:p>
            <a:pPr eaLnBrk="1" hangingPunct="1">
              <a:defRPr/>
            </a:pPr>
            <a:r>
              <a:rPr lang="ru-RU" i="1" dirty="0" smtClean="0">
                <a:solidFill>
                  <a:srgbClr val="B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i="1" dirty="0" smtClean="0">
                <a:solidFill>
                  <a:srgbClr val="B00000"/>
                </a:solidFill>
              </a:rPr>
              <a:t>Влияние мультипликационной продукции на формирование речи школьников»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29250" y="4143375"/>
            <a:ext cx="3143250" cy="2160588"/>
          </a:xfrm>
        </p:spPr>
        <p:txBody>
          <a:bodyPr/>
          <a:lstStyle/>
          <a:p>
            <a:pPr algn="r" eaLnBrk="1" hangingPunct="1"/>
            <a:r>
              <a:rPr lang="ru-RU" sz="2400" i="1" dirty="0" smtClean="0"/>
              <a:t>Работу выполнила</a:t>
            </a:r>
          </a:p>
          <a:p>
            <a:pPr algn="r" eaLnBrk="1" hangingPunct="1"/>
            <a:r>
              <a:rPr lang="ru-RU" sz="2400" i="1" dirty="0" smtClean="0"/>
              <a:t>ученица 11 «А» класса</a:t>
            </a:r>
          </a:p>
          <a:p>
            <a:pPr algn="r" eaLnBrk="1" hangingPunct="1"/>
            <a:r>
              <a:rPr lang="ru-RU" sz="2400" i="1" dirty="0" smtClean="0"/>
              <a:t>МБОУ СОШ № 2</a:t>
            </a:r>
          </a:p>
          <a:p>
            <a:pPr algn="r" eaLnBrk="1" hangingPunct="1"/>
            <a:r>
              <a:rPr lang="ru-RU" sz="2400" i="1" dirty="0" err="1" smtClean="0"/>
              <a:t>Гарунова</a:t>
            </a:r>
            <a:r>
              <a:rPr lang="ru-RU" sz="2400" i="1" dirty="0" smtClean="0"/>
              <a:t> Виктория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Users\V\Desktop\14-580x420.jpg"/>
          <p:cNvPicPr>
            <a:picLocks noChangeAspect="1" noChangeArrowheads="1"/>
          </p:cNvPicPr>
          <p:nvPr/>
        </p:nvPicPr>
        <p:blipFill>
          <a:blip r:embed="rId2"/>
          <a:srcRect l="7386" b="6798"/>
          <a:stretch>
            <a:fillRect/>
          </a:stretch>
        </p:blipFill>
        <p:spPr bwMode="auto">
          <a:xfrm>
            <a:off x="785786" y="857232"/>
            <a:ext cx="3881450" cy="293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C:\Users\V\Desktop\2152404ca05346c08c417381168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357562"/>
            <a:ext cx="3071834" cy="2567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C:\Users\V\Desktop\2aed57385cc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928670"/>
            <a:ext cx="381002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1" name="Picture 7" descr="C:\Users\V\Desktop\1282754269_x_0c234fc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429000"/>
            <a:ext cx="3571900" cy="2412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2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12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12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112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642910" y="1571612"/>
          <a:ext cx="8143932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71670" y="428604"/>
            <a:ext cx="5572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   Приветствие утром (%)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1"/>
          <p:cNvGraphicFramePr/>
          <p:nvPr/>
        </p:nvGraphicFramePr>
        <p:xfrm>
          <a:off x="428596" y="1857364"/>
          <a:ext cx="8429684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71736" y="571480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Рассказ одна минута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714348" y="1928802"/>
          <a:ext cx="7643866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00100" y="571480"/>
            <a:ext cx="70009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«Какие мультипликационные фильмы вы предпочитаете смотреть, отечественные или зарубежные?»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00240"/>
            <a:ext cx="2786082" cy="2000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V\Desktop\0805080650091303_f23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142984"/>
            <a:ext cx="4188865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V\Desktop\i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3643314"/>
            <a:ext cx="2643206" cy="1982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V\Desktop\i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3571876"/>
            <a:ext cx="2928958" cy="2196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V\Desktop\0_80510_30abe08f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4547585"/>
            <a:ext cx="3286148" cy="23104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TextBox 6"/>
          <p:cNvSpPr txBox="1"/>
          <p:nvPr/>
        </p:nvSpPr>
        <p:spPr>
          <a:xfrm>
            <a:off x="1000100" y="214290"/>
            <a:ext cx="6786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Мультфильмы</a:t>
            </a:r>
            <a:r>
              <a:rPr lang="ru-RU" sz="2400" b="1" i="1" dirty="0" smtClean="0"/>
              <a:t>, пользующиеся особой </a:t>
            </a:r>
            <a:r>
              <a:rPr lang="ru-RU" sz="2800" b="1" i="1" dirty="0" smtClean="0"/>
              <a:t>популярностью</a:t>
            </a:r>
            <a:r>
              <a:rPr lang="ru-RU" sz="2400" b="1" i="1" dirty="0" smtClean="0"/>
              <a:t> среди школьников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4414" y="928670"/>
            <a:ext cx="6786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Учащиеся активно используют в своей речи заимствованные фразы, так как они:</a:t>
            </a:r>
            <a:endParaRPr lang="ru-RU" sz="2400" b="1" i="1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42976" y="2071678"/>
            <a:ext cx="707236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</a:rPr>
              <a:t>передают эмоции  говорящих, выполняя экспрессивную </a:t>
            </a:r>
            <a:r>
              <a:rPr kumimoji="0" lang="ru-RU" sz="240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</a:rPr>
              <a:t>функцию</a:t>
            </a:r>
            <a:endParaRPr kumimoji="0" lang="ru-RU" sz="1100" i="1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2400" i="1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Calibri" pitchFamily="34" charset="0"/>
              <a:ea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</a:rPr>
              <a:t>помогают установлению контакта между собеседниками,  выполняя фактическую </a:t>
            </a:r>
            <a:r>
              <a:rPr kumimoji="0" lang="ru-RU" sz="240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</a:rPr>
              <a:t>функцию </a:t>
            </a:r>
            <a:endParaRPr kumimoji="0" lang="ru-RU" sz="1100" i="1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2400" i="1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Calibri" pitchFamily="34" charset="0"/>
              <a:ea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</a:rPr>
              <a:t>помогают быстрому обмену информацией, выполняя </a:t>
            </a:r>
            <a:r>
              <a:rPr kumimoji="0" lang="ru-RU" sz="2400" i="1" strike="noStrike" cap="none" normalizeH="0" baseline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</a:rPr>
              <a:t>коммуникативную </a:t>
            </a:r>
            <a:r>
              <a:rPr kumimoji="0" lang="ru-RU" sz="2400" i="1" strike="noStrike" cap="none" normalizeH="0" baseline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</a:rPr>
              <a:t>функцию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2000238"/>
          <a:ext cx="7429552" cy="3500466"/>
        </p:xfrm>
        <a:graphic>
          <a:graphicData uri="http://schemas.openxmlformats.org/drawingml/2006/table">
            <a:tbl>
              <a:tblPr/>
              <a:tblGrid>
                <a:gridCol w="2467408"/>
                <a:gridCol w="2463390"/>
                <a:gridCol w="2498754"/>
              </a:tblGrid>
              <a:tr h="5834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Слово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Лексическое значение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Стилистическая помета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34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Зашибенно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хорошо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Просторечное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34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Офигенно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хорошо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Просторечное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34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Влипнуть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попасть в беду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Жаргонное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34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Послать куда подальше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Попросить уйти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Вульгарное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34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Пруха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везение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Жаргонное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00100" y="428604"/>
            <a:ext cx="678661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Calibri" pitchFamily="34" charset="0"/>
              </a:rPr>
              <a:t>Лексическое значение слов, употребляемых в мультфильмах</a:t>
            </a:r>
            <a:endParaRPr kumimoji="0" lang="ru-RU" sz="1200" b="1" i="1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034" y="571480"/>
            <a:ext cx="850112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«На каких каналах вы предпочитаете смотреть мультфильмы? и Какие слова и выражения вам больше всего запомнились из просмотренных мультфильмов?»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57224" y="1785926"/>
          <a:ext cx="7429553" cy="4286282"/>
        </p:xfrm>
        <a:graphic>
          <a:graphicData uri="http://schemas.openxmlformats.org/drawingml/2006/table">
            <a:tbl>
              <a:tblPr/>
              <a:tblGrid>
                <a:gridCol w="2268943"/>
                <a:gridCol w="1505047"/>
                <a:gridCol w="3655563"/>
              </a:tblGrid>
              <a:tr h="37003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Название мультика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Телеканал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Лексика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708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Южный парк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MTV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Козел, урод, 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128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Крутые бобры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ТНТ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Дурак, сволочь, скотина, факью.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614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Малыши рулят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ТНТ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dirty="0" err="1">
                          <a:latin typeface="Times New Roman"/>
                          <a:ea typeface="Times New Roman"/>
                          <a:cs typeface="Times New Roman"/>
                        </a:rPr>
                        <a:t>Идиот</a:t>
                      </a: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, ненормальный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055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Огги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и тараканы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Тв3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Баклан, Чмо, лох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40077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Футурама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REN TV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Придурок, тупица, кретин, фигня, круто, классно, идиот, извращенец, бестолочь,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055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Дисней-клуб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 Канал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Классно, прикольно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055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Arial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Мадагаскар-2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i="1" dirty="0" err="1">
                          <a:latin typeface="Times New Roman"/>
                          <a:ea typeface="Times New Roman"/>
                          <a:cs typeface="Times New Roman"/>
                        </a:rPr>
                        <a:t>Опупенно</a:t>
                      </a: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i="1" dirty="0" err="1">
                          <a:latin typeface="Times New Roman"/>
                          <a:ea typeface="Times New Roman"/>
                          <a:cs typeface="Times New Roman"/>
                        </a:rPr>
                        <a:t>идиот</a:t>
                      </a: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i="1" dirty="0" err="1">
                          <a:latin typeface="Times New Roman"/>
                          <a:ea typeface="Times New Roman"/>
                          <a:cs typeface="Times New Roman"/>
                        </a:rPr>
                        <a:t>прикольно</a:t>
                      </a: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0" y="1142984"/>
          <a:ext cx="8929718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57356" y="571480"/>
            <a:ext cx="58579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Занятия школьников в свободное время (%)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714356"/>
            <a:ext cx="7286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«Как вы считаете, что необходимо предпринять для повышения культуры речи?» </a:t>
            </a:r>
            <a:endParaRPr lang="ru-RU" sz="2400" b="1" i="1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71472" y="1571612"/>
            <a:ext cx="835824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Школьники  дали  такие советы:</a:t>
            </a:r>
            <a:endParaRPr kumimoji="0" lang="ru-RU" sz="105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1.Уменьшить количество показов мультфильмов зарубежного производства.</a:t>
            </a:r>
            <a:endParaRPr kumimoji="0" lang="ru-RU" sz="105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2.Больше внимания уделять чтению книг и учебе.</a:t>
            </a:r>
            <a:endParaRPr kumimoji="0" lang="ru-RU" sz="105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</a:rPr>
              <a:t>3.Детям меньше времени тратить на просмотры мультфильмов.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</a:rPr>
              <a:t>4.Родителям ограничить или запретить покупку зарубежных мультфильмов</a:t>
            </a:r>
            <a:r>
              <a:rPr kumimoji="0" lang="ru-RU" sz="105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://academy.cross-kpk.ru/bank/3/002/%CA%F3%EF%F0%E8%ED%20%C0%EB%E5%EA%F1%E0%ED%E4%F0%20%C8%E2%E0%ED%EE%E2%E8%F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0"/>
            <a:ext cx="3819829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5" name="Прямоугольник 4"/>
          <p:cNvSpPr>
            <a:spLocks noChangeArrowheads="1"/>
          </p:cNvSpPr>
          <p:nvPr/>
        </p:nvSpPr>
        <p:spPr bwMode="auto">
          <a:xfrm>
            <a:off x="4572000" y="1214438"/>
            <a:ext cx="407193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dirty="0">
                <a:latin typeface="Monotype Corsiva" pitchFamily="66" charset="0"/>
              </a:rPr>
              <a:t>«…Язык – это история народа.  Язык – это цивилизация и культура. Поэтому-то  изучение и сбережение русского языка является не праздным занятием, но и насущной необходимостью»</a:t>
            </a:r>
          </a:p>
        </p:txBody>
      </p:sp>
      <p:sp>
        <p:nvSpPr>
          <p:cNvPr id="3076" name="Прямоугольник 5"/>
          <p:cNvSpPr>
            <a:spLocks noChangeArrowheads="1"/>
          </p:cNvSpPr>
          <p:nvPr/>
        </p:nvSpPr>
        <p:spPr bwMode="auto">
          <a:xfrm>
            <a:off x="6215063" y="4857750"/>
            <a:ext cx="1643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>
                <a:latin typeface="Monotype Corsiva" pitchFamily="66" charset="0"/>
              </a:rPr>
              <a:t>А.И.Куприн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4"/>
          <p:cNvSpPr>
            <a:spLocks noChangeArrowheads="1"/>
          </p:cNvSpPr>
          <p:nvPr/>
        </p:nvSpPr>
        <p:spPr bwMode="auto">
          <a:xfrm>
            <a:off x="928688" y="1000125"/>
            <a:ext cx="7143750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/>
              <a:t>      </a:t>
            </a:r>
            <a:r>
              <a:rPr lang="ru-RU" sz="2000" b="1" i="1" dirty="0"/>
              <a:t>Актуальность</a:t>
            </a:r>
            <a:r>
              <a:rPr lang="ru-RU" dirty="0"/>
              <a:t> моего исследования заключается в том, что,</a:t>
            </a:r>
          </a:p>
          <a:p>
            <a:endParaRPr lang="ru-RU" dirty="0"/>
          </a:p>
          <a:p>
            <a:pPr>
              <a:buFont typeface="Arial" charset="0"/>
              <a:buChar char="•"/>
            </a:pPr>
            <a:r>
              <a:rPr lang="ru-RU" dirty="0"/>
              <a:t> </a:t>
            </a:r>
            <a:r>
              <a:rPr lang="ru-RU" sz="2000" b="1" i="1" dirty="0"/>
              <a:t>во-первых</a:t>
            </a:r>
            <a:r>
              <a:rPr lang="ru-RU" dirty="0"/>
              <a:t>, происходящие изменения в социально-экономической, социально-политической, </a:t>
            </a:r>
            <a:r>
              <a:rPr lang="ru-RU" dirty="0" err="1"/>
              <a:t>социокультурной</a:t>
            </a:r>
            <a:r>
              <a:rPr lang="ru-RU" dirty="0"/>
              <a:t> жизни нашей страны, обусловливают необходимость рассмотрения вопроса языковой деятельности, </a:t>
            </a:r>
          </a:p>
          <a:p>
            <a:pPr>
              <a:buFont typeface="Arial" charset="0"/>
              <a:buChar char="•"/>
            </a:pPr>
            <a:endParaRPr lang="ru-RU" b="1" i="1" dirty="0"/>
          </a:p>
          <a:p>
            <a:pPr>
              <a:buFont typeface="Arial" charset="0"/>
              <a:buChar char="•"/>
            </a:pPr>
            <a:r>
              <a:rPr lang="ru-RU" sz="2000" b="1" i="1" dirty="0"/>
              <a:t>во-вторых</a:t>
            </a:r>
            <a:r>
              <a:rPr lang="ru-RU" b="1" i="1" dirty="0"/>
              <a:t>, </a:t>
            </a:r>
            <a:r>
              <a:rPr lang="ru-RU" dirty="0"/>
              <a:t> сегодня, решение проблем повышения уровня культуры речи каждого человека становится одним из условий духовного и нравственного возрождения </a:t>
            </a:r>
          </a:p>
          <a:p>
            <a:pPr>
              <a:buFont typeface="Arial" charset="0"/>
              <a:buChar char="•"/>
            </a:pPr>
            <a:endParaRPr lang="ru-RU" b="1" i="1" dirty="0"/>
          </a:p>
          <a:p>
            <a:pPr>
              <a:buFont typeface="Arial" charset="0"/>
              <a:buChar char="•"/>
            </a:pPr>
            <a:r>
              <a:rPr lang="ru-RU" sz="2000" b="1" i="1" dirty="0"/>
              <a:t>в-третьих</a:t>
            </a:r>
            <a:r>
              <a:rPr lang="ru-RU" dirty="0"/>
              <a:t>, к рассмотрению и анализу влияния мультипликационных фильмов на речь школьников мало обращается внимания. </a:t>
            </a:r>
            <a:endParaRPr lang="ru-RU" sz="24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928938" y="2286000"/>
            <a:ext cx="3214687" cy="20716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i="1" dirty="0"/>
              <a:t>Источники</a:t>
            </a:r>
          </a:p>
          <a:p>
            <a:pPr algn="ctr">
              <a:defRPr/>
            </a:pPr>
            <a:r>
              <a:rPr lang="ru-RU" sz="2400" i="1" dirty="0"/>
              <a:t>формирования речевой культуры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 flipH="1" flipV="1">
            <a:off x="4179888" y="1749425"/>
            <a:ext cx="107156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5857875" y="2000250"/>
            <a:ext cx="1033463" cy="741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 flipV="1">
            <a:off x="2428875" y="4071938"/>
            <a:ext cx="1000125" cy="6969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643563" y="4071938"/>
            <a:ext cx="928687" cy="7858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>
            <a:off x="2286000" y="2000250"/>
            <a:ext cx="928688" cy="7318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128" name="Прямоугольник 21"/>
          <p:cNvSpPr>
            <a:spLocks noChangeArrowheads="1"/>
          </p:cNvSpPr>
          <p:nvPr/>
        </p:nvSpPr>
        <p:spPr bwMode="auto">
          <a:xfrm>
            <a:off x="1643063" y="1357313"/>
            <a:ext cx="1174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/>
              <a:t>семья</a:t>
            </a:r>
            <a:endParaRPr lang="ru-RU" dirty="0"/>
          </a:p>
        </p:txBody>
      </p:sp>
      <p:sp>
        <p:nvSpPr>
          <p:cNvPr id="5129" name="Прямоугольник 22"/>
          <p:cNvSpPr>
            <a:spLocks noChangeArrowheads="1"/>
          </p:cNvSpPr>
          <p:nvPr/>
        </p:nvSpPr>
        <p:spPr bwMode="auto">
          <a:xfrm>
            <a:off x="4143375" y="642938"/>
            <a:ext cx="12557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/>
              <a:t>школа</a:t>
            </a:r>
          </a:p>
        </p:txBody>
      </p:sp>
      <p:sp>
        <p:nvSpPr>
          <p:cNvPr id="5130" name="Прямоугольник 23"/>
          <p:cNvSpPr>
            <a:spLocks noChangeArrowheads="1"/>
          </p:cNvSpPr>
          <p:nvPr/>
        </p:nvSpPr>
        <p:spPr bwMode="auto">
          <a:xfrm>
            <a:off x="6786563" y="1428750"/>
            <a:ext cx="1150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 dirty="0"/>
              <a:t>книги</a:t>
            </a:r>
          </a:p>
        </p:txBody>
      </p:sp>
      <p:sp>
        <p:nvSpPr>
          <p:cNvPr id="5131" name="Прямоугольник 24"/>
          <p:cNvSpPr>
            <a:spLocks noChangeArrowheads="1"/>
          </p:cNvSpPr>
          <p:nvPr/>
        </p:nvSpPr>
        <p:spPr bwMode="auto">
          <a:xfrm>
            <a:off x="5857875" y="4857750"/>
            <a:ext cx="2127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i="1" dirty="0"/>
              <a:t>общение со </a:t>
            </a:r>
          </a:p>
          <a:p>
            <a:pPr algn="ctr"/>
            <a:r>
              <a:rPr lang="ru-RU" sz="2400" i="1" dirty="0"/>
              <a:t>сверстниками </a:t>
            </a:r>
          </a:p>
        </p:txBody>
      </p:sp>
      <p:sp>
        <p:nvSpPr>
          <p:cNvPr id="5132" name="Прямоугольник 25"/>
          <p:cNvSpPr>
            <a:spLocks noChangeArrowheads="1"/>
          </p:cNvSpPr>
          <p:nvPr/>
        </p:nvSpPr>
        <p:spPr bwMode="auto">
          <a:xfrm>
            <a:off x="1785938" y="4786313"/>
            <a:ext cx="1020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 dirty="0"/>
              <a:t>СМИ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128" grpId="0"/>
      <p:bldP spid="5129" grpId="0"/>
      <p:bldP spid="5130" grpId="0"/>
      <p:bldP spid="5131" grpId="0"/>
      <p:bldP spid="51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3"/>
          <p:cNvSpPr>
            <a:spLocks noChangeArrowheads="1"/>
          </p:cNvSpPr>
          <p:nvPr/>
        </p:nvSpPr>
        <p:spPr bwMode="auto">
          <a:xfrm>
            <a:off x="1071563" y="1357313"/>
            <a:ext cx="6929437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 dirty="0"/>
              <a:t>Предмет исследования: </a:t>
            </a:r>
          </a:p>
          <a:p>
            <a:pPr algn="ctr"/>
            <a:r>
              <a:rPr lang="ru-RU" sz="3600" i="1" dirty="0"/>
              <a:t>сниженная лексика, употребляемая школьниками под влиянием мультипликационных фильмов</a:t>
            </a:r>
            <a:r>
              <a:rPr lang="ru-RU" sz="3200" i="1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857250" y="500063"/>
            <a:ext cx="74295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tabLst>
                <a:tab pos="533400" algn="l"/>
              </a:tabLst>
            </a:pPr>
            <a:r>
              <a:rPr lang="ru-RU" sz="2800" b="1" i="1" dirty="0">
                <a:latin typeface="Calibri" pitchFamily="34" charset="0"/>
              </a:rPr>
              <a:t>Для достижения этой цели поставлены задачи:</a:t>
            </a:r>
          </a:p>
          <a:p>
            <a:pPr algn="ctr" eaLnBrk="0" hangingPunct="0">
              <a:tabLst>
                <a:tab pos="533400" algn="l"/>
              </a:tabLst>
            </a:pPr>
            <a:endParaRPr lang="ru-RU" sz="1200" i="1" dirty="0"/>
          </a:p>
          <a:p>
            <a:pPr eaLnBrk="0" hangingPunct="0">
              <a:buFont typeface="Wingdings" pitchFamily="2" charset="2"/>
              <a:buChar char="Ø"/>
              <a:tabLst>
                <a:tab pos="533400" algn="l"/>
              </a:tabLst>
            </a:pPr>
            <a:r>
              <a:rPr lang="ru-RU" sz="2400" i="1" dirty="0">
                <a:latin typeface="Calibri" pitchFamily="34" charset="0"/>
              </a:rPr>
              <a:t>1.	Изучить литературу по теме исследования.</a:t>
            </a:r>
          </a:p>
          <a:p>
            <a:pPr eaLnBrk="0" hangingPunct="0">
              <a:buFont typeface="Wingdings" pitchFamily="2" charset="2"/>
              <a:buChar char="Ø"/>
              <a:tabLst>
                <a:tab pos="533400" algn="l"/>
              </a:tabLst>
            </a:pPr>
            <a:endParaRPr lang="ru-RU" sz="1100" i="1" dirty="0"/>
          </a:p>
          <a:p>
            <a:pPr eaLnBrk="0" hangingPunct="0">
              <a:buFont typeface="Wingdings" pitchFamily="2" charset="2"/>
              <a:buChar char="Ø"/>
              <a:tabLst>
                <a:tab pos="533400" algn="l"/>
              </a:tabLst>
            </a:pPr>
            <a:r>
              <a:rPr lang="ru-RU" sz="2400" i="1" dirty="0">
                <a:latin typeface="Calibri" pitchFamily="34" charset="0"/>
              </a:rPr>
              <a:t>2.	Определить качественный состав лексики зарубежных и отечественных мультфильмов с точки зрения употребления слов сниженной стилистической окраски героями исследуемых мультфильмов. </a:t>
            </a:r>
            <a:endParaRPr lang="ru-RU" sz="1100" i="1" dirty="0"/>
          </a:p>
          <a:p>
            <a:pPr eaLnBrk="0" hangingPunct="0">
              <a:buFont typeface="Wingdings" pitchFamily="2" charset="2"/>
              <a:buChar char="Ø"/>
              <a:tabLst>
                <a:tab pos="533400" algn="l"/>
              </a:tabLst>
            </a:pPr>
            <a:endParaRPr lang="ru-RU" sz="2400" i="1" dirty="0">
              <a:latin typeface="Calibri" pitchFamily="34" charset="0"/>
            </a:endParaRPr>
          </a:p>
          <a:p>
            <a:pPr eaLnBrk="0" hangingPunct="0">
              <a:buFont typeface="Wingdings" pitchFamily="2" charset="2"/>
              <a:buChar char="Ø"/>
              <a:tabLst>
                <a:tab pos="533400" algn="l"/>
              </a:tabLst>
            </a:pPr>
            <a:r>
              <a:rPr lang="ru-RU" sz="2400" i="1" dirty="0">
                <a:latin typeface="Calibri" pitchFamily="34" charset="0"/>
              </a:rPr>
              <a:t>3.	Выявить, какие стилистически ограниченные слова  заимствуют младшие школьники из лексики мультипликационных фильмов.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1500188" y="1143000"/>
            <a:ext cx="6643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533400" algn="l"/>
              </a:tabLst>
            </a:pPr>
            <a:endParaRPr lang="ru-RU"/>
          </a:p>
        </p:txBody>
      </p: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1571625" y="642938"/>
            <a:ext cx="5143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 dirty="0"/>
              <a:t> Правила речи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2286000" y="1571625"/>
            <a:ext cx="857250" cy="8572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4857751" y="1643062"/>
            <a:ext cx="857250" cy="7143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198" name="Прямоугольник 16"/>
          <p:cNvSpPr>
            <a:spLocks noChangeArrowheads="1"/>
          </p:cNvSpPr>
          <p:nvPr/>
        </p:nvSpPr>
        <p:spPr bwMode="auto">
          <a:xfrm>
            <a:off x="642938" y="2500313"/>
            <a:ext cx="30003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i="1" dirty="0"/>
              <a:t>Одни делают речь правильной с точки зрения лексики, фонетики, произношения, построения фраз</a:t>
            </a:r>
          </a:p>
        </p:txBody>
      </p:sp>
      <p:sp>
        <p:nvSpPr>
          <p:cNvPr id="8199" name="Прямоугольник 17"/>
          <p:cNvSpPr>
            <a:spLocks noChangeArrowheads="1"/>
          </p:cNvSpPr>
          <p:nvPr/>
        </p:nvSpPr>
        <p:spPr bwMode="auto">
          <a:xfrm>
            <a:off x="4357688" y="2500313"/>
            <a:ext cx="38576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i="1" dirty="0"/>
              <a:t> Благодаря другим  она без искажения доходит до сознания слушателей. Сюда относится содержательность, ясность, выразительность, образность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785813" y="785813"/>
            <a:ext cx="7358062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endParaRPr lang="ru-RU" sz="3600" b="1" i="1" dirty="0">
              <a:latin typeface="Calibri" pitchFamily="34" charset="0"/>
            </a:endParaRPr>
          </a:p>
          <a:p>
            <a:pPr algn="ctr" eaLnBrk="0" hangingPunct="0"/>
            <a:endParaRPr lang="ru-RU" sz="3600" b="1" i="1" dirty="0">
              <a:latin typeface="Calibri" pitchFamily="34" charset="0"/>
            </a:endParaRPr>
          </a:p>
          <a:p>
            <a:pPr algn="ctr" eaLnBrk="0" hangingPunct="0"/>
            <a:r>
              <a:rPr lang="ru-RU" sz="4000" b="1" i="1" dirty="0">
                <a:latin typeface="Calibri" pitchFamily="34" charset="0"/>
              </a:rPr>
              <a:t> Культура речи – </a:t>
            </a:r>
          </a:p>
          <a:p>
            <a:pPr algn="ctr" eaLnBrk="0" hangingPunct="0"/>
            <a:r>
              <a:rPr lang="ru-RU" sz="4400" i="1" dirty="0">
                <a:latin typeface="Calibri" pitchFamily="34" charset="0"/>
              </a:rPr>
              <a:t>   соблюдение законов логики и    норм литературного языка</a:t>
            </a:r>
            <a:r>
              <a:rPr lang="ru-RU" sz="1600" i="1" dirty="0">
                <a:latin typeface="Calibri" pitchFamily="34" charset="0"/>
              </a:rPr>
              <a:t>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1571625" y="500063"/>
            <a:ext cx="578643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200" b="1" i="1" dirty="0">
                <a:latin typeface="Calibri" pitchFamily="34" charset="0"/>
              </a:rPr>
              <a:t>Факторы, влияющие на развитие речи школьников</a:t>
            </a:r>
            <a:r>
              <a:rPr lang="ru-RU" sz="3200" dirty="0">
                <a:latin typeface="Calibri" pitchFamily="34" charset="0"/>
              </a:rPr>
              <a:t>:</a:t>
            </a:r>
            <a:r>
              <a:rPr lang="ru-RU" sz="1400" dirty="0">
                <a:latin typeface="Calibri" pitchFamily="34" charset="0"/>
              </a:rPr>
              <a:t> </a:t>
            </a:r>
            <a:endParaRPr lang="ru-RU" dirty="0"/>
          </a:p>
        </p:txBody>
      </p:sp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857250" y="1785938"/>
            <a:ext cx="7286625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400" i="1" dirty="0"/>
              <a:t>речевое общение со взрослыми;</a:t>
            </a:r>
            <a:endParaRPr lang="ru-RU" sz="1100" i="1" dirty="0"/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400" i="1" dirty="0"/>
              <a:t>речевое общение со сверстниками;</a:t>
            </a:r>
            <a:endParaRPr lang="ru-RU" sz="1100" i="1" dirty="0"/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400" i="1" dirty="0"/>
              <a:t>обучение в школе;</a:t>
            </a:r>
            <a:endParaRPr lang="ru-RU" sz="1100" i="1" dirty="0"/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400" i="1" dirty="0"/>
              <a:t>образцовая речь учителя;</a:t>
            </a:r>
            <a:endParaRPr lang="ru-RU" sz="1100" i="1" dirty="0"/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400" i="1" dirty="0"/>
              <a:t>чтение художественной литературы;</a:t>
            </a:r>
            <a:endParaRPr lang="ru-RU" sz="1100" i="1" dirty="0"/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400" i="1" dirty="0"/>
              <a:t>уроки грамматики и правописания, вырабатывающие у детей навыки литературной речи;</a:t>
            </a:r>
            <a:endParaRPr lang="ru-RU" sz="1100" i="1" dirty="0"/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400" i="1" dirty="0"/>
              <a:t>занятия по развитию речи;</a:t>
            </a:r>
            <a:endParaRPr lang="ru-RU" sz="1100" i="1" dirty="0"/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400" i="1" dirty="0"/>
              <a:t>просмотр телепередач, в том числе мультфильмов.</a:t>
            </a:r>
            <a:endParaRPr lang="ru-RU" sz="1100" i="1" dirty="0"/>
          </a:p>
          <a:p>
            <a:pPr indent="228600" eaLnBrk="0" hangingPunct="0">
              <a:tabLst>
                <a:tab pos="228600" algn="l"/>
              </a:tabLs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522</Words>
  <Application>Microsoft Office PowerPoint</Application>
  <PresentationFormat>Экран (4:3)</PresentationFormat>
  <Paragraphs>122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«Влияние мультипликационной продукции на формирование речи школьников»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V</cp:lastModifiedBy>
  <cp:revision>36</cp:revision>
  <dcterms:created xsi:type="dcterms:W3CDTF">2012-08-12T16:04:58Z</dcterms:created>
  <dcterms:modified xsi:type="dcterms:W3CDTF">2013-04-21T06:45:13Z</dcterms:modified>
</cp:coreProperties>
</file>