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2" r:id="rId11"/>
    <p:sldId id="268" r:id="rId12"/>
    <p:sldId id="269" r:id="rId13"/>
    <p:sldId id="270" r:id="rId14"/>
    <p:sldId id="263" r:id="rId15"/>
    <p:sldId id="276" r:id="rId16"/>
    <p:sldId id="277" r:id="rId17"/>
    <p:sldId id="278" r:id="rId18"/>
    <p:sldId id="279" r:id="rId19"/>
    <p:sldId id="280" r:id="rId20"/>
    <p:sldId id="281" r:id="rId21"/>
    <p:sldId id="274" r:id="rId22"/>
    <p:sldId id="272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CCFF"/>
    <a:srgbClr val="006600"/>
    <a:srgbClr val="0000FF"/>
    <a:srgbClr val="FF0000"/>
    <a:srgbClr val="FF6600"/>
    <a:srgbClr val="008000"/>
    <a:srgbClr val="CCECFF"/>
    <a:srgbClr val="000000"/>
    <a:srgbClr val="990099"/>
  </p:clrMru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78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7.bin"/><Relationship Id="rId13" Type="http://schemas.microsoft.com/office/2006/relationships/legacyDiagramText" Target="legacyDiagramText12.bin"/><Relationship Id="rId18" Type="http://schemas.microsoft.com/office/2006/relationships/legacyDiagramText" Target="legacyDiagramText17.bin"/><Relationship Id="rId3" Type="http://schemas.microsoft.com/office/2006/relationships/legacyDiagramText" Target="legacyDiagramText2.bin"/><Relationship Id="rId21" Type="http://schemas.microsoft.com/office/2006/relationships/legacyDiagramText" Target="legacyDiagramText20.bin"/><Relationship Id="rId7" Type="http://schemas.microsoft.com/office/2006/relationships/legacyDiagramText" Target="legacyDiagramText6.bin"/><Relationship Id="rId12" Type="http://schemas.microsoft.com/office/2006/relationships/legacyDiagramText" Target="legacyDiagramText11.bin"/><Relationship Id="rId17" Type="http://schemas.microsoft.com/office/2006/relationships/legacyDiagramText" Target="legacyDiagramText16.bin"/><Relationship Id="rId2" Type="http://schemas.microsoft.com/office/2006/relationships/legacyDiagramText" Target="legacyDiagramText1.bin"/><Relationship Id="rId16" Type="http://schemas.microsoft.com/office/2006/relationships/legacyDiagramText" Target="legacyDiagramText15.bin"/><Relationship Id="rId20" Type="http://schemas.microsoft.com/office/2006/relationships/legacyDiagramText" Target="legacyDiagramText19.bin"/><Relationship Id="rId1" Type="http://schemas.openxmlformats.org/officeDocument/2006/relationships/image" Target="../media/image11.jpeg"/><Relationship Id="rId6" Type="http://schemas.microsoft.com/office/2006/relationships/legacyDiagramText" Target="legacyDiagramText5.bin"/><Relationship Id="rId11" Type="http://schemas.microsoft.com/office/2006/relationships/legacyDiagramText" Target="legacyDiagramText10.bin"/><Relationship Id="rId5" Type="http://schemas.microsoft.com/office/2006/relationships/legacyDiagramText" Target="legacyDiagramText4.bin"/><Relationship Id="rId15" Type="http://schemas.microsoft.com/office/2006/relationships/legacyDiagramText" Target="legacyDiagramText14.bin"/><Relationship Id="rId10" Type="http://schemas.microsoft.com/office/2006/relationships/legacyDiagramText" Target="legacyDiagramText9.bin"/><Relationship Id="rId19" Type="http://schemas.microsoft.com/office/2006/relationships/legacyDiagramText" Target="legacyDiagramText18.bin"/><Relationship Id="rId4" Type="http://schemas.microsoft.com/office/2006/relationships/legacyDiagramText" Target="legacyDiagramText3.bin"/><Relationship Id="rId9" Type="http://schemas.microsoft.com/office/2006/relationships/legacyDiagramText" Target="legacyDiagramText8.bin"/><Relationship Id="rId14" Type="http://schemas.microsoft.com/office/2006/relationships/legacyDiagramText" Target="legacyDiagramText13.bin"/><Relationship Id="rId22" Type="http://schemas.microsoft.com/office/2006/relationships/legacyDiagramText" Target="legacyDiagramText2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2DBFF-7E09-42E5-9F4F-19A70660709A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D9E14-05EC-419F-95D6-866CE7A493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9E14-05EC-419F-95D6-866CE7A493B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ribd.com/doc/14443561/kartaCOR" TargetMode="External"/><Relationship Id="rId7" Type="http://schemas.openxmlformats.org/officeDocument/2006/relationships/hyperlink" Target="http://letopisi.ru/index.php/%D0%9F%D1%80%D0%BE%D0%B5%D0%BA%D1%82_%22%D0%9C%D0%BE%D1%8F_%D0%BC%D0%B0%D0%BC%D0%B0%22" TargetMode="External"/><Relationship Id="rId2" Type="http://schemas.openxmlformats.org/officeDocument/2006/relationships/hyperlink" Target="http://www.socobraz.ru/index.php/%D0%90%D0%BA%D1%86%D0%B8%D1%8F:_%D0%90%D0%B7%D0%B1%D1%83%D0%BA%D0%B0_%D0%B4%D0%BB%D1%8F_%D1%80%D0%BE%D0%B4%D0%B8%D1%82%D0%B5%D0%BB%D0%B5%D0%B9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etopisi.ru/index.php/%D0%9F%D1%80%D0%BE%D0%B5%D0%BA%D1%82_%22%D0%92%D1%81%D0%B5_%D0%BF%D1%80%D0%BE%D1%84%D0%B5%D1%81%D1%81%D0%B8%D0%B8_%D0%B2%D0%B0%D0%B6%D0%BD%D1%8B!%22" TargetMode="External"/><Relationship Id="rId5" Type="http://schemas.openxmlformats.org/officeDocument/2006/relationships/hyperlink" Target="http://www.socobraz.ru/index.php/%D0%98%D0%BD%D1%82%D0%B5%D1%80%D0%BD%D0%B5%D1%82-%D0%BF%D1%83%D1%82%D0%B5%D1%88%D0%B5%D1%81%D1%82%D0%B2%D0%B8%D0%B5_%D0%B4%D0%BB%D1%8F_%D1%80%D0%BE%D0%B4%D0%B8%D1%82%D0%B5%D0%BB%D0%B5%D0%B9_%D0%A1%D0%B5%D0%BA%D1%80%D0%B5%D1%82%D1%8B_%D1%83%D1%81%D0%BF%D0%B5%D1%88%D0%BD%D0%BE%D0%B9_%D0%B0%D0%B4%D0%B0%D0%BF%D1%82%D0%B0%D1%86%D0%B8%D0%B8._%D0%9F%D0%B5%D1%80%D0%B2%D0%BE%D0%BA%D0%BB%D0%B0%D1%81%D1%81%D0%BD%D0%B8%D0%BA.ru" TargetMode="External"/><Relationship Id="rId4" Type="http://schemas.openxmlformats.org/officeDocument/2006/relationships/hyperlink" Target="http://www.scribd.com/doc/14452305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searcher.ru/" TargetMode="External"/><Relationship Id="rId2" Type="http://schemas.openxmlformats.org/officeDocument/2006/relationships/hyperlink" Target="http://schools.keldysh.ru/labmro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konkurs.dnttm.ru/" TargetMode="External"/><Relationship Id="rId4" Type="http://schemas.openxmlformats.org/officeDocument/2006/relationships/hyperlink" Target="http://www.issl.dnttm.ru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-psy.ru/" TargetMode="External"/><Relationship Id="rId7" Type="http://schemas.openxmlformats.org/officeDocument/2006/relationships/image" Target="../media/image23.gif"/><Relationship Id="rId2" Type="http://schemas.openxmlformats.org/officeDocument/2006/relationships/hyperlink" Target="http://www.tochkapsy.ru/index.php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sylabgu.ru/" TargetMode="External"/><Relationship Id="rId5" Type="http://schemas.openxmlformats.org/officeDocument/2006/relationships/hyperlink" Target="http://psylabgu.ru/nauchnaya-deyatelnost-2/proektnaya-kompetentnost/" TargetMode="External"/><Relationship Id="rId4" Type="http://schemas.openxmlformats.org/officeDocument/2006/relationships/hyperlink" Target="http://psy-at-school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99592" y="1700808"/>
            <a:ext cx="7776864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ДЕЯТЕЛЬНОСТЬ</a:t>
            </a:r>
          </a:p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РАБОТЕ ПЕДАГОГА-ПСИХОЛОГА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0"/>
            <a:ext cx="4214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Кадникова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С.Ю, </a:t>
            </a: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педагог-психолог </a:t>
            </a:r>
          </a:p>
          <a:p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Усть-Каменской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СОШ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4" descr="21m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501008"/>
            <a:ext cx="2705559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14348" y="350043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Скажи мне - и я забуду.</a:t>
            </a:r>
          </a:p>
          <a:p>
            <a:r>
              <a:rPr lang="ru-RU" sz="2400" b="1" i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Покажи мне - и я запомню.</a:t>
            </a:r>
          </a:p>
          <a:p>
            <a:r>
              <a:rPr lang="ru-RU" sz="2400" b="1" i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Вовлеки меня - и я научусь.</a:t>
            </a:r>
            <a:r>
              <a:rPr lang="ru-RU" sz="24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4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(Китайская пословица)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Backgrounds_1000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785794"/>
            <a:ext cx="4762530" cy="571503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214290"/>
            <a:ext cx="6715172" cy="642942"/>
          </a:xfrm>
          <a:prstGeom prst="rect">
            <a:avLst/>
          </a:prstGeom>
          <a:effectLst>
            <a:outerShdw blurRad="38100" dist="25400" dir="5400000" algn="t" rotWithShape="0">
              <a:srgbClr val="000000">
                <a:alpha val="50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ЭТАПЫ ВЫПОЛНЕНИЯ ПРОЕКТА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3393273" y="1821645"/>
            <a:ext cx="35719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5400000">
            <a:off x="6286512" y="3286124"/>
            <a:ext cx="35719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4250529" y="2536025"/>
            <a:ext cx="42862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500430" y="342900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1214422"/>
            <a:ext cx="3071834" cy="57150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Проблематизация</a:t>
            </a:r>
            <a:r>
              <a:rPr lang="ru-RU" b="1" i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2214554"/>
            <a:ext cx="3071834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cap="all" dirty="0" err="1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Целеполагание</a:t>
            </a:r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14744" y="3000372"/>
            <a:ext cx="3286148" cy="35719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Планирование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29256" y="3786190"/>
            <a:ext cx="3286148" cy="35719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Реализация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29256" y="4572008"/>
            <a:ext cx="3286148" cy="35719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cap="all" dirty="0" smtClean="0">
                <a:ln w="0"/>
                <a:solidFill>
                  <a:schemeClr val="bg1">
                    <a:lumMod val="9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b="1" i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презентация, защита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 rot="5400000">
            <a:off x="7358082" y="4143380"/>
            <a:ext cx="35719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5429264"/>
            <a:ext cx="1857388" cy="50006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РЕФЛЕКСИЯ</a:t>
            </a:r>
            <a:endParaRPr lang="ru-RU" b="1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15074" y="1357298"/>
            <a:ext cx="2214578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Иллюстрация фактов</a:t>
            </a:r>
            <a:endParaRPr lang="ru-RU" b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72264" y="3500438"/>
            <a:ext cx="2143140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Пресс-конференция</a:t>
            </a:r>
            <a:endParaRPr lang="ru-RU" b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1785926"/>
            <a:ext cx="2071702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Научная конференция</a:t>
            </a:r>
          </a:p>
          <a:p>
            <a:endParaRPr lang="ru-RU" b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500042"/>
            <a:ext cx="2428892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Родительское собрание</a:t>
            </a:r>
          </a:p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семинар</a:t>
            </a:r>
            <a:endParaRPr lang="ru-RU" b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3702" y="2428868"/>
            <a:ext cx="1857388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Научный доклад</a:t>
            </a:r>
            <a:endParaRPr lang="ru-RU" b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6182" y="4929198"/>
            <a:ext cx="1857388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outerShdw blurRad="38100" dist="25400" dir="5400000" algn="t" rotWithShape="0">
              <a:srgbClr val="000000">
                <a:alpha val="50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Путешествие</a:t>
            </a:r>
          </a:p>
          <a:p>
            <a:endParaRPr lang="ru-RU" b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9322" y="4429132"/>
            <a:ext cx="1857388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Ролевая игра</a:t>
            </a:r>
            <a:endParaRPr lang="ru-RU" b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24" y="4286256"/>
            <a:ext cx="1857388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реклама</a:t>
            </a:r>
            <a:endParaRPr lang="ru-RU" b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158" y="2857496"/>
            <a:ext cx="2000264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Игровая программа</a:t>
            </a:r>
          </a:p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Деловая игра</a:t>
            </a:r>
          </a:p>
          <a:p>
            <a:endParaRPr lang="ru-RU" b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71604" y="4929198"/>
            <a:ext cx="1857388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outerShdw blurRad="38100" dist="25400" dir="5400000" algn="t" rotWithShape="0">
              <a:srgbClr val="000000">
                <a:alpha val="50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экскурсия</a:t>
            </a:r>
            <a:endParaRPr lang="ru-RU" b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24" y="357166"/>
            <a:ext cx="2143140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Демонстрация видеофильма</a:t>
            </a:r>
          </a:p>
          <a:p>
            <a:r>
              <a:rPr lang="ru-RU" b="1" cap="all" dirty="0" smtClean="0">
                <a:ln w="0"/>
                <a:solidFill>
                  <a:schemeClr val="tx1"/>
                </a:solidFill>
                <a:effectLst>
                  <a:reflection blurRad="12700" stA="50000" endPos="50000" dist="5000" dir="5400000" sy="-100000" rotWithShape="0"/>
                </a:effectLst>
              </a:rPr>
              <a:t>видеоролик</a:t>
            </a:r>
            <a:endParaRPr lang="ru-RU" b="1" cap="all" dirty="0">
              <a:ln w="0"/>
              <a:solidFill>
                <a:schemeClr val="tx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4" name="Штриховая стрелка вправо 33"/>
          <p:cNvSpPr/>
          <p:nvPr/>
        </p:nvSpPr>
        <p:spPr>
          <a:xfrm>
            <a:off x="5643570" y="2714620"/>
            <a:ext cx="857256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Штриховая стрелка вправо 34"/>
          <p:cNvSpPr/>
          <p:nvPr/>
        </p:nvSpPr>
        <p:spPr>
          <a:xfrm rot="10800000">
            <a:off x="2500298" y="2714620"/>
            <a:ext cx="857256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Штриховая стрелка вправо 35"/>
          <p:cNvSpPr/>
          <p:nvPr/>
        </p:nvSpPr>
        <p:spPr>
          <a:xfrm rot="5400000">
            <a:off x="4022194" y="4010931"/>
            <a:ext cx="857256" cy="428628"/>
          </a:xfrm>
          <a:prstGeom prst="stripedRightArrow">
            <a:avLst>
              <a:gd name="adj1" fmla="val 50000"/>
              <a:gd name="adj2" fmla="val 540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Штриховая стрелка вправо 36"/>
          <p:cNvSpPr/>
          <p:nvPr/>
        </p:nvSpPr>
        <p:spPr>
          <a:xfrm rot="16200000">
            <a:off x="3929058" y="1643050"/>
            <a:ext cx="857256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Штриховая стрелка вправо 37"/>
          <p:cNvSpPr/>
          <p:nvPr/>
        </p:nvSpPr>
        <p:spPr>
          <a:xfrm rot="13374469">
            <a:off x="2851831" y="1902277"/>
            <a:ext cx="857256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Штриховая стрелка вправо 38"/>
          <p:cNvSpPr/>
          <p:nvPr/>
        </p:nvSpPr>
        <p:spPr>
          <a:xfrm rot="2318358">
            <a:off x="5439567" y="3697018"/>
            <a:ext cx="685241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Штриховая стрелка вправо 39"/>
          <p:cNvSpPr/>
          <p:nvPr/>
        </p:nvSpPr>
        <p:spPr>
          <a:xfrm rot="19144632">
            <a:off x="5214942" y="1857364"/>
            <a:ext cx="857256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Штриховая стрелка вправо 40"/>
          <p:cNvSpPr/>
          <p:nvPr/>
        </p:nvSpPr>
        <p:spPr>
          <a:xfrm rot="8386892">
            <a:off x="2910283" y="3683535"/>
            <a:ext cx="724056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428992" y="2357430"/>
            <a:ext cx="2214578" cy="1200329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outerShdw blurRad="38100" dist="25400" dir="5400000" algn="t" rotWithShape="0">
              <a:srgbClr val="000000">
                <a:alpha val="50000"/>
              </a:srgbClr>
            </a:outerShdw>
            <a:reflection blurRad="6350" stA="50000" endA="300" endPos="55000" dir="5400000" sy="-100000" algn="bl" rotWithShape="0"/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n w="10541" cmpd="sng">
                  <a:noFill/>
                  <a:prstDash val="solid"/>
                </a:ln>
                <a:solidFill>
                  <a:schemeClr val="tx1"/>
                </a:solidFill>
              </a:rPr>
              <a:t>Виды презентаций проектов</a:t>
            </a:r>
            <a:endParaRPr lang="ru-RU" sz="2400" b="1" dirty="0">
              <a:ln w="10541" cmpd="sng">
                <a:noFill/>
                <a:prstDash val="solid"/>
              </a:ln>
              <a:solidFill>
                <a:schemeClr val="tx1"/>
              </a:solidFill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798" t="60048" r="34359" b="31805"/>
          <a:stretch>
            <a:fillRect/>
          </a:stretch>
        </p:blipFill>
        <p:spPr bwMode="auto">
          <a:xfrm>
            <a:off x="6286512" y="5000636"/>
            <a:ext cx="157163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rganization Chart 2"/>
          <p:cNvGraphicFramePr>
            <a:graphicFrameLocks/>
          </p:cNvGraphicFramePr>
          <p:nvPr/>
        </p:nvGraphicFramePr>
        <p:xfrm>
          <a:off x="214282" y="357166"/>
          <a:ext cx="8229600" cy="6284913"/>
        </p:xfrm>
        <a:graphic>
          <a:graphicData uri="http://schemas.openxmlformats.org/drawingml/2006/compatibility">
            <com:legacyDrawing xmlns:com="http://schemas.openxmlformats.org/drawingml/2006/compatibility" spid="_x0000_s26626"/>
          </a:graphicData>
        </a:graphic>
      </p:graphicFrame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 rot="21390091">
            <a:off x="923385" y="559164"/>
            <a:ext cx="7548256" cy="604780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19050">
            <a:solidFill>
              <a:srgbClr val="0070C0"/>
            </a:solidFill>
            <a:prstDash val="sysDash"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412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Название проекта.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Руководитель проекта.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Дисциплина,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рамках которого проводится работа по проекту.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Возраст учащихся, на который рассчитан проект.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 проектной группы (Ф.И. учащихся, класс).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Тип проекта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 проекта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 проекта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Вопросы проекта (3-4 важнейших проблемных вопроса по теме проекта, на   которые необходимо ответить участникам в ходе его выполнения).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Необходимое оборудование.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Аннотация (актуальность проекта, значимость на уровне школы и социума,  личностная ориентация, воспитательный аспект, кратко — содержание).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Предполагаемые продукт(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проекта.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Этапы работы над проектом (для каждого этапа указать форму,  продолжительность и место работы учащихся, содержание работы, выход этапа).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Предполагаемое распределение ролей в проектной группе.</a:t>
            </a: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191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Критерии эффективности, оценки проекта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4128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9100" algn="l"/>
              </a:tabLst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*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108" y="214290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Паспорт проекта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4" name="Picture 2" descr="C:\Users\света\Desktop\ag00013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357166"/>
            <a:ext cx="1428750" cy="120015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6" y="1142985"/>
          <a:ext cx="8143936" cy="500066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035984"/>
                <a:gridCol w="2035984"/>
                <a:gridCol w="2035984"/>
                <a:gridCol w="2035984"/>
              </a:tblGrid>
              <a:tr h="37107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/>
                        <a:t>Этапы работы над проектом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/>
                        <a:t>Степень участия </a:t>
                      </a:r>
                      <a:r>
                        <a:rPr lang="ru-RU" sz="1600" b="1" dirty="0" smtClean="0"/>
                        <a:t>педагога-психолога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0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/>
                        <a:t>5–6-е классы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/>
                        <a:t>7–8-е классы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/>
                        <a:t>9–10-е классы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/>
                </a:tc>
              </a:tr>
              <a:tr h="371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/>
                        <a:t>Проблематизация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/>
                        <a:t>Максимальное участие на всех этапах в форме организующей, стимулирующей и обучающей помощи и руководства, не подменяющее самостоятельной работы ребенка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/>
                        <a:t>Участие по запросу учащегося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/>
                        <a:t>Минимальное участие на всех этапах в форме консультации, советов, обсуждений по запросу учащегося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</a:tr>
              <a:tr h="371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err="1"/>
                        <a:t>Целеполагание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/>
                        <a:t>Планирование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/>
                        <a:t>Организующая и стимулирующая помощь. В отдельных случаях обучающая помощь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2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/>
                        <a:t>Реализация плана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12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/>
                        <a:t>Рефлексия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/>
                        <a:t>Незначительная помощь, оказываемая в отдельных случаях по </a:t>
                      </a:r>
                      <a:r>
                        <a:rPr lang="ru-RU" sz="1600" b="1" dirty="0" smtClean="0"/>
                        <a:t>инициативе</a:t>
                      </a:r>
                      <a:r>
                        <a:rPr lang="ru-RU" sz="1600" b="1" baseline="0" dirty="0" smtClean="0"/>
                        <a:t> руководителя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31945" y="357166"/>
            <a:ext cx="8912055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Взаимодействие руководителя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 ученика в работе над проектом: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учет возрастных возможностей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света\Desktop\j028364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4429132"/>
            <a:ext cx="776290" cy="167608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Проекты </a:t>
            </a:r>
            <a:endParaRPr lang="ru-RU" sz="5400" b="1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643050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2009-2010г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285992"/>
            <a:ext cx="74295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Сопровождение проектно-исследовательской работы учащихся</a:t>
            </a:r>
          </a:p>
          <a:p>
            <a:r>
              <a:rPr lang="ru-RU" sz="2800" b="1" i="1" dirty="0" smtClean="0">
                <a:solidFill>
                  <a:srgbClr val="008000"/>
                </a:solidFill>
              </a:rPr>
              <a:t>«Биоритмы и школьная успеваемость» –  </a:t>
            </a:r>
            <a:r>
              <a:rPr lang="ru-RU" sz="2000" b="1" dirty="0" smtClean="0">
                <a:solidFill>
                  <a:srgbClr val="002060"/>
                </a:solidFill>
              </a:rPr>
              <a:t>исследовательская работа ученицы  10 класса </a:t>
            </a:r>
            <a:r>
              <a:rPr lang="ru-RU" sz="2000" b="1" dirty="0" smtClean="0">
                <a:solidFill>
                  <a:srgbClr val="002060"/>
                </a:solidFill>
              </a:rPr>
              <a:t>Г. Виктории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421481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tx2"/>
                </a:solidFill>
                <a:latin typeface="Verdana" pitchFamily="34" charset="0"/>
              </a:rPr>
              <a:t>Оказывают ли биоритмы влияние на работоспособность и успеваемость школьников</a:t>
            </a:r>
            <a:endParaRPr lang="ru-RU" b="1" dirty="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5500702"/>
            <a:ext cx="457200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dirty="0" smtClean="0"/>
              <a:t>Цель:</a:t>
            </a:r>
            <a:br>
              <a:rPr lang="ru-RU" b="1" dirty="0" smtClean="0"/>
            </a:br>
            <a:r>
              <a:rPr lang="ru-RU" b="1" dirty="0" smtClean="0"/>
              <a:t>изучение влияния биоритмов на успеваемость в школе</a:t>
            </a:r>
            <a:endParaRPr lang="ru-RU" b="1" dirty="0"/>
          </a:p>
        </p:txBody>
      </p:sp>
      <p:pic>
        <p:nvPicPr>
          <p:cNvPr id="7" name="Picture 4" descr="1b4-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928670"/>
            <a:ext cx="2904166" cy="1452553"/>
          </a:xfrm>
          <a:prstGeom prst="rect">
            <a:avLst/>
          </a:prstGeom>
          <a:noFill/>
        </p:spPr>
      </p:pic>
      <p:sp>
        <p:nvSpPr>
          <p:cNvPr id="8" name="Улыбающееся лицо 7"/>
          <p:cNvSpPr/>
          <p:nvPr/>
        </p:nvSpPr>
        <p:spPr>
          <a:xfrm rot="1155833">
            <a:off x="7554718" y="3639419"/>
            <a:ext cx="1000132" cy="928694"/>
          </a:xfrm>
          <a:prstGeom prst="smileyFace">
            <a:avLst/>
          </a:prstGeom>
          <a:solidFill>
            <a:srgbClr val="FFCC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света\Desktop\2012-02-19\001.jpg"/>
          <p:cNvPicPr>
            <a:picLocks noChangeAspect="1" noChangeArrowheads="1"/>
          </p:cNvPicPr>
          <p:nvPr/>
        </p:nvPicPr>
        <p:blipFill>
          <a:blip r:embed="rId3" cstate="print"/>
          <a:srcRect l="21507" t="1914" r="44485" b="79389"/>
          <a:stretch>
            <a:fillRect/>
          </a:stretch>
        </p:blipFill>
        <p:spPr bwMode="auto">
          <a:xfrm rot="10389219">
            <a:off x="5824807" y="2222090"/>
            <a:ext cx="2643206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sp>
        <p:nvSpPr>
          <p:cNvPr id="2" name="TextBox 1"/>
          <p:cNvSpPr txBox="1"/>
          <p:nvPr/>
        </p:nvSpPr>
        <p:spPr>
          <a:xfrm>
            <a:off x="428596" y="357166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2010-2011г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142984"/>
            <a:ext cx="83582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Творческий проект: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Неделя психологии в начальной школе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«Ра</a:t>
            </a:r>
            <a:r>
              <a:rPr lang="ru-RU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</a:t>
            </a: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</a:t>
            </a:r>
            <a:r>
              <a:rPr lang="ru-RU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</a:t>
            </a:r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й»</a:t>
            </a:r>
          </a:p>
        </p:txBody>
      </p:sp>
      <p:sp>
        <p:nvSpPr>
          <p:cNvPr id="4" name="Облако 3"/>
          <p:cNvSpPr/>
          <p:nvPr/>
        </p:nvSpPr>
        <p:spPr>
          <a:xfrm>
            <a:off x="5214942" y="285728"/>
            <a:ext cx="2357454" cy="1285884"/>
          </a:xfrm>
          <a:prstGeom prst="cloud">
            <a:avLst/>
          </a:prstGeom>
          <a:solidFill>
            <a:srgbClr val="CCEC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место</a:t>
            </a:r>
          </a:p>
          <a:p>
            <a:pPr algn="ctr"/>
            <a:r>
              <a:rPr lang="ru-RU" b="1" dirty="0" smtClean="0">
                <a:solidFill>
                  <a:srgbClr val="990099"/>
                </a:solidFill>
              </a:rPr>
              <a:t>Областная Неделя психологии</a:t>
            </a:r>
            <a:endParaRPr lang="ru-RU" b="1" dirty="0">
              <a:solidFill>
                <a:srgbClr val="990099"/>
              </a:solidFill>
            </a:endParaRPr>
          </a:p>
        </p:txBody>
      </p:sp>
      <p:pic>
        <p:nvPicPr>
          <p:cNvPr id="51206" name="Picture 6" descr="C:\Users\света\Desktop\2012-02-19\003.jpg"/>
          <p:cNvPicPr>
            <a:picLocks noChangeAspect="1" noChangeArrowheads="1"/>
          </p:cNvPicPr>
          <p:nvPr/>
        </p:nvPicPr>
        <p:blipFill>
          <a:blip r:embed="rId4" cstate="print"/>
          <a:srcRect l="14154" t="70025" r="16912" b="10610"/>
          <a:stretch>
            <a:fillRect/>
          </a:stretch>
        </p:blipFill>
        <p:spPr bwMode="auto">
          <a:xfrm rot="10950403">
            <a:off x="2185811" y="3547854"/>
            <a:ext cx="5480320" cy="20726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71480"/>
            <a:ext cx="7143800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Проект</a:t>
            </a:r>
            <a:r>
              <a:rPr lang="ru-RU" sz="3200" b="1" dirty="0" smtClean="0">
                <a:solidFill>
                  <a:srgbClr val="006600"/>
                </a:solidFill>
              </a:rPr>
              <a:t> «</a:t>
            </a:r>
            <a:r>
              <a:rPr lang="ru-RU" sz="4000" b="1" dirty="0" smtClean="0">
                <a:solidFill>
                  <a:srgbClr val="006600"/>
                </a:solidFill>
              </a:rPr>
              <a:t>Кл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>
                <a:solidFill>
                  <a:schemeClr val="bg1"/>
                </a:solidFill>
              </a:rPr>
              <a:t>с</a:t>
            </a:r>
            <a:r>
              <a:rPr lang="ru-RU" sz="4000" b="1" dirty="0" smtClean="0">
                <a:solidFill>
                  <a:srgbClr val="0070C0"/>
                </a:solidFill>
              </a:rPr>
              <a:t>с</a:t>
            </a:r>
            <a:r>
              <a:rPr lang="ru-RU" sz="2800" b="1" dirty="0" smtClean="0">
                <a:solidFill>
                  <a:srgbClr val="006600"/>
                </a:solidFill>
              </a:rPr>
              <a:t>ный футбол</a:t>
            </a:r>
            <a:r>
              <a:rPr lang="ru-RU" sz="3200" b="1" dirty="0" smtClean="0">
                <a:solidFill>
                  <a:srgbClr val="006600"/>
                </a:solidFill>
              </a:rPr>
              <a:t>»</a:t>
            </a:r>
          </a:p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Автор: 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К. 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Дмитрий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928802"/>
            <a:ext cx="7786742" cy="116955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ИССЛЕДОВАТЕЛЬСКИЙ ПРОЕКТ </a:t>
            </a: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«Психологический портрет нашего класса»</a:t>
            </a:r>
          </a:p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Авторы: ученики 8 класса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7286644" y="428604"/>
            <a:ext cx="1428760" cy="1071570"/>
          </a:xfrm>
          <a:prstGeom prst="cloud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 место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500562" y="4000504"/>
            <a:ext cx="4357718" cy="1285884"/>
          </a:xfrm>
          <a:prstGeom prst="flowChart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Представление работы на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школьной научно-практической конференции – 4 место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родительском собрании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 rot="4691652">
            <a:off x="7683279" y="3118185"/>
            <a:ext cx="1143008" cy="571504"/>
          </a:xfrm>
          <a:prstGeom prst="striped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Documents and Settings\Admin\Мои документы\Мои рисунки\SDC11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84906">
            <a:off x="573221" y="3420152"/>
            <a:ext cx="3547798" cy="2660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2011-2012гг – </a:t>
            </a:r>
            <a:r>
              <a:rPr lang="ru-RU" sz="2400" b="1" dirty="0" err="1" smtClean="0"/>
              <a:t>Усть-Каменская</a:t>
            </a:r>
            <a:r>
              <a:rPr lang="ru-RU" sz="2400" b="1" dirty="0" smtClean="0"/>
              <a:t> СОШ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785794"/>
            <a:ext cx="7786742" cy="8925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Творческий проект </a:t>
            </a:r>
            <a:r>
              <a:rPr lang="ru-RU" sz="2800" b="1" i="1" dirty="0" smtClean="0">
                <a:solidFill>
                  <a:srgbClr val="FF0000"/>
                </a:solidFill>
              </a:rPr>
              <a:t>«Наши увлечения»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Авторы: ученики 6 класса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857364"/>
            <a:ext cx="40719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проекта: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§"/>
            </a:pPr>
            <a:r>
              <a:rPr lang="ru-RU" b="1" i="1" dirty="0" smtClean="0">
                <a:solidFill>
                  <a:srgbClr val="002060"/>
                </a:solidFill>
              </a:rPr>
              <a:t>Классный час «Наши увлечения» с демонстрацией своих работ, фотографий, рисунков.</a:t>
            </a:r>
          </a:p>
          <a:p>
            <a:endParaRPr lang="ru-RU" dirty="0"/>
          </a:p>
        </p:txBody>
      </p:sp>
      <p:pic>
        <p:nvPicPr>
          <p:cNvPr id="6" name="Рисунок 5" descr="C:\Users\света\Desktop\100SSCAM\SDC10027.JPG"/>
          <p:cNvPicPr/>
          <p:nvPr/>
        </p:nvPicPr>
        <p:blipFill>
          <a:blip r:embed="rId2" cstate="print"/>
          <a:srcRect l="15714" t="19872" r="11491"/>
          <a:stretch>
            <a:fillRect/>
          </a:stretch>
        </p:blipFill>
        <p:spPr bwMode="auto">
          <a:xfrm>
            <a:off x="571472" y="3929066"/>
            <a:ext cx="2238375" cy="1848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света\Desktop\100SSCAM\SDC10028.JPG"/>
          <p:cNvPicPr/>
          <p:nvPr/>
        </p:nvPicPr>
        <p:blipFill>
          <a:blip r:embed="rId3" cstate="print"/>
          <a:srcRect t="26282" r="20791"/>
          <a:stretch>
            <a:fillRect/>
          </a:stretch>
        </p:blipFill>
        <p:spPr bwMode="auto">
          <a:xfrm>
            <a:off x="4429124" y="2000240"/>
            <a:ext cx="3214710" cy="2071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C:\Users\света\Desktop\100SSCAM\SDC10031.JPG"/>
          <p:cNvPicPr/>
          <p:nvPr/>
        </p:nvPicPr>
        <p:blipFill>
          <a:blip r:embed="rId4" cstate="print"/>
          <a:srcRect l="13469" t="8760" r="33137" b="22222"/>
          <a:stretch>
            <a:fillRect/>
          </a:stretch>
        </p:blipFill>
        <p:spPr bwMode="auto">
          <a:xfrm>
            <a:off x="3000364" y="4429132"/>
            <a:ext cx="2124075" cy="2060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C:\Users\света\Desktop\100SSCAM\SDC1003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4643446"/>
            <a:ext cx="2606675" cy="1955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7572428" cy="300039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6600"/>
                </a:solidFill>
              </a:rPr>
              <a:t>Исследовательские работы: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Ш.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Екатерина, ученица 8 класса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«Стратегии поведения учащихся нашего класса в конфликтных ситуациях»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К.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Жанна, ученица 8 класса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«Дружба глазами подростков»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714752"/>
            <a:ext cx="564360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Работы будут представлены на школьной научно-практической конференции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572008"/>
            <a:ext cx="5715040" cy="1071570"/>
          </a:xfrm>
          <a:prstGeom prst="rect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Разработка и проведение классных часов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«Как бороться с конфликтами», «Учимся дружить»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6000768"/>
            <a:ext cx="5572164" cy="369332"/>
          </a:xfrm>
          <a:prstGeom prst="rect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Оформление буклетов-памяток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 flipH="1" flipV="1">
            <a:off x="857224" y="4000504"/>
            <a:ext cx="1214446" cy="235745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има\Desktop\i0138rp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852936"/>
            <a:ext cx="3322662" cy="33226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476672"/>
            <a:ext cx="70567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Однажды мудрец странствовал в поисках смыслов и добрел до реки.. Ни моста, ни лодки не было видно… Возникла проблема – надо переправиться, но как… Задумался мудрец… </a:t>
            </a:r>
          </a:p>
          <a:p>
            <a:r>
              <a:rPr lang="ru-RU" sz="2800" b="1" dirty="0" smtClean="0"/>
              <a:t>Что же сделать? Как связать два берега реки? </a:t>
            </a:r>
          </a:p>
        </p:txBody>
      </p:sp>
      <p:pic>
        <p:nvPicPr>
          <p:cNvPr id="4" name="Picture 1" descr="C:\Users\света\Desktop\backgrounds_10005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28604"/>
            <a:ext cx="7572428" cy="564360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357166"/>
            <a:ext cx="70009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Творческий проект:</a:t>
            </a:r>
          </a:p>
          <a:p>
            <a:pPr algn="ctr"/>
            <a:r>
              <a:rPr lang="ru-RU" sz="32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«Мальчики и девочки глазами друг друга»</a:t>
            </a:r>
            <a:endParaRPr lang="ru-RU" sz="3200" b="1" i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2000240"/>
            <a:ext cx="6429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 группа: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педагог-психолог </a:t>
            </a:r>
            <a:r>
              <a:rPr lang="ru-RU" b="1" dirty="0" err="1" smtClean="0">
                <a:solidFill>
                  <a:srgbClr val="002060"/>
                </a:solidFill>
              </a:rPr>
              <a:t>Кадникова</a:t>
            </a:r>
            <a:r>
              <a:rPr lang="ru-RU" b="1" dirty="0" smtClean="0">
                <a:solidFill>
                  <a:srgbClr val="002060"/>
                </a:solidFill>
              </a:rPr>
              <a:t> С.Ю,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классный руководитель  4 </a:t>
            </a:r>
            <a:r>
              <a:rPr lang="ru-RU" b="1" dirty="0" smtClean="0">
                <a:solidFill>
                  <a:srgbClr val="002060"/>
                </a:solidFill>
              </a:rPr>
              <a:t>класса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3857628"/>
            <a:ext cx="6572296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оптимизация взаимоотношений между девочками и мальчиками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3071810"/>
            <a:ext cx="800105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Проблема: сложные отношения между девочками и мальчиками в классе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4714884"/>
            <a:ext cx="7929618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галереи «Идеальный портрет» мальчика и девочки, беседа «С какой девочкой (мальчиком) интересно?», оформление м/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презентации, показ презентации на родительском собрании + лекция  об особенностях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гендерного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воспитания, внеклассное мероприятие «Мальчики + девочки»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lum bright="-30000" contrast="40000"/>
          </a:blip>
          <a:srcRect l="21390" t="27889" r="5620" b="45631"/>
          <a:stretch>
            <a:fillRect/>
          </a:stretch>
        </p:blipFill>
        <p:spPr bwMode="auto">
          <a:xfrm rot="5400000">
            <a:off x="7308029" y="764409"/>
            <a:ext cx="2100369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 l="13342" t="12798" r="16137" b="63205"/>
          <a:stretch>
            <a:fillRect/>
          </a:stretch>
        </p:blipFill>
        <p:spPr bwMode="auto">
          <a:xfrm rot="5400000">
            <a:off x="-393906" y="965354"/>
            <a:ext cx="2286014" cy="9267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357190" y="726637"/>
            <a:ext cx="842965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 tooltip="Акция: Азбука для родителей"/>
              </a:rPr>
              <a:t>Акция: Азбука для родителей‎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solidFill>
                  <a:srgbClr val="FF0000"/>
                </a:solidFill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solidFill>
                    <a:srgbClr val="0070C0"/>
                  </a:solidFill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 tooltip="http://www.scribd.com/doc/14443561/kartaCOR"/>
              </a:rPr>
              <a:t>Интерактивная карта идеальных отношений между детьми и родителям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rgbClr val="0070C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rgbClr val="0070C0"/>
                  </a:solidFill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 tooltip="http://www.scribd.com/doc/14452305/"/>
              </a:rPr>
              <a:t>Описание интерактивной карты идеальных отношения между детьми и родителями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rgbClr val="0070C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Совместный 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проект реализованный третьеклассницей вместе с психологом Н.А. </a:t>
            </a:r>
            <a:r>
              <a:rPr kumimoji="0" lang="ru-RU" sz="2000" b="0" i="0" u="none" strike="noStrike" cap="none" normalizeH="0" baseline="0" dirty="0" err="1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Болсуновской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ходе проекта девочкой создается интерактивная карта идеальных отношений между детьми и родителями, познакомившись с которой родители понимают, как надо и как не надо общаться с детьми. </a:t>
            </a:r>
            <a:endParaRPr kumimoji="0" lang="ru-RU" sz="20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Интернет-путешествие для родителей Секреты успешной адаптации. Первоклассник.ru"/>
              </a:rPr>
              <a:t>Интернет-путешествие для родителей Секреты успешной адаптации. </a:t>
            </a:r>
            <a:r>
              <a:rPr kumimoji="0" lang="ru-RU" sz="2000" b="0" i="0" u="none" strike="noStrike" cap="none" normalizeH="0" baseline="0" dirty="0" err="1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Интернет-путешествие для родителей Секреты успешной адаптации. Первоклассник.ru"/>
              </a:rPr>
              <a:t>Первоклассник.ru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 tooltip="Интернет-путешествие для родителей Секреты успешной адаптации. Первоклассник.ru"/>
              </a:rPr>
              <a:t>‎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ходе </a:t>
            </a:r>
            <a:r>
              <a:rPr kumimoji="0" lang="ru-RU" sz="2000" b="0" i="0" u="none" strike="noStrike" cap="none" normalizeH="0" baseline="0" dirty="0" err="1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Интернет-квеста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родители осваивают технологии поддержки ребенка в период адаптации </a:t>
            </a:r>
            <a:endParaRPr kumimoji="0" lang="ru-RU" sz="20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 tooltip="http://letopisi.ru/index.php/%D0%9F%D1%80%D0%BE%D0%B5%D0%BA%D1%82_%22%D0%92%D1%81%D0%B5_%D0%BF%D1%80%D0%BE%D1%84%D0%B5%D1%81%D1%81%D0%B8%D0%B8_%D0%B2%D0%B0%D0%B6%D0%BD%D1%8B!%22"/>
              </a:rPr>
              <a:t>Проект Все профессии </a:t>
            </a:r>
            <a:r>
              <a:rPr kumimoji="0" lang="ru-RU" sz="2000" b="0" i="0" u="none" strike="noStrike" cap="none" normalizeH="0" baseline="0" dirty="0" err="1" smtClean="0">
                <a:ln>
                  <a:solidFill>
                    <a:srgbClr val="7030A0"/>
                  </a:solidFill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 tooltip="http://letopisi.ru/index.php/%D0%9F%D1%80%D0%BE%D0%B5%D0%BA%D1%82_%22%D0%92%D1%81%D0%B5_%D0%BF%D1%80%D0%BE%D1%84%D0%B5%D1%81%D1%81%D0%B8%D0%B8_%D0%B2%D0%B0%D0%B6%D0%BD%D1%8B!%22"/>
              </a:rPr>
              <a:t>важны!</a:t>
            </a:r>
            <a:r>
              <a:rPr kumimoji="0" lang="ru-RU" sz="2000" b="0" i="0" u="none" strike="noStrike" cap="none" normalizeH="0" baseline="0" dirty="0" err="1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Кореко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А.В.,Одариченко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О. И. В ходе проекта дети изучают историю района, а затем делают статьи и выставку творческих работ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 tooltip="http://letopisi.ru/index.php/%D0%9F%D1%80%D0%BE%D0%B5%D0%BA%D1%82_%22%D0%9C%D0%BE%D1%8F_%D0%BC%D0%B0%D0%BC%D0%B0%22"/>
              </a:rPr>
              <a:t>Проект Моя мама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Юлия </a:t>
            </a:r>
            <a:r>
              <a:rPr kumimoji="0" lang="ru-RU" sz="2000" b="0" i="0" u="none" strike="noStrike" cap="none" normalizeH="0" baseline="0" dirty="0" err="1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Нацкевич</a:t>
            </a:r>
            <a:r>
              <a:rPr kumimoji="0" lang="ru-RU" sz="2000" b="0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Александр Дерябин. В течение одного дня дети наблюдают за своей мамой и рисуют ее в четырех разных образах. После чего создается виртуальная галерея рисунков. </a:t>
            </a:r>
            <a:endParaRPr kumimoji="0" lang="ru-RU" sz="20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214290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</a:rPr>
              <a:t>Примеры творческих проектов педагогов-психологов</a:t>
            </a:r>
          </a:p>
          <a:p>
            <a:r>
              <a:rPr lang="ru-RU" sz="2400" b="1" dirty="0" smtClean="0">
                <a:solidFill>
                  <a:srgbClr val="CC0099"/>
                </a:solidFill>
              </a:rPr>
              <a:t>( Интернет-ресурсы)</a:t>
            </a:r>
            <a:endParaRPr lang="ru-RU" sz="2400" b="1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14282" y="768288"/>
            <a:ext cx="87154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Интернет-ресурсы по проблемам проектной и исследовательской деятельности</a:t>
            </a:r>
          </a:p>
          <a:p>
            <a:endParaRPr lang="ru-RU" sz="2400" dirty="0" smtClean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u="sng" dirty="0" smtClean="0">
                <a:ln>
                  <a:solidFill>
                    <a:schemeClr val="tx1"/>
                  </a:solidFill>
                </a:ln>
                <a:hlinkClick r:id="rId2"/>
              </a:rPr>
              <a:t>http://schools.keldysh.ru/labmro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</a:rPr>
              <a:t>   — Методический сайт лаборатории методики и информационной </a:t>
            </a:r>
            <a:r>
              <a:rPr lang="ru-RU" sz="2400" dirty="0" smtClean="0"/>
              <a:t>поддержки развития образования МИОО</a:t>
            </a:r>
          </a:p>
          <a:p>
            <a:r>
              <a:rPr lang="ru-RU" sz="2400" u="sng" dirty="0" err="1" smtClean="0">
                <a:ln>
                  <a:solidFill>
                    <a:schemeClr val="tx1"/>
                  </a:solidFill>
                </a:ln>
                <a:hlinkClick r:id="rId3"/>
              </a:rPr>
              <a:t>www.researcher.ru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</a:rPr>
              <a:t>   — Портал исследовательской деятельности учащихся</a:t>
            </a:r>
            <a:r>
              <a:rPr lang="ru-RU" sz="2400" dirty="0" smtClean="0"/>
              <a:t>. </a:t>
            </a:r>
          </a:p>
          <a:p>
            <a:r>
              <a:rPr lang="ru-RU" sz="2400" u="sng" dirty="0" err="1" smtClean="0">
                <a:ln>
                  <a:solidFill>
                    <a:schemeClr val="tx1"/>
                  </a:solidFill>
                </a:ln>
                <a:hlinkClick r:id="rId4"/>
              </a:rPr>
              <a:t>www.issl.dnttm.ru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</a:rPr>
              <a:t>   — сайт журнала «Исследовательская работа школьника». </a:t>
            </a:r>
            <a:r>
              <a:rPr lang="ru-RU" sz="2400" dirty="0" smtClean="0"/>
              <a:t>Публикуются основные материалы проекта, избранные тексты, информация по подписке. </a:t>
            </a:r>
          </a:p>
          <a:p>
            <a:r>
              <a:rPr lang="ru-RU" sz="2400" u="sng" dirty="0" err="1" smtClean="0">
                <a:ln>
                  <a:solidFill>
                    <a:schemeClr val="tx1"/>
                  </a:solidFill>
                </a:ln>
                <a:hlinkClick r:id="rId5"/>
              </a:rPr>
              <a:t>www.konkurs.dnttm.ru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</a:rPr>
              <a:t>   — обзор исследовательских и научно-практических юношеских конференций</a:t>
            </a:r>
            <a:r>
              <a:rPr lang="ru-RU" sz="2400" dirty="0" smtClean="0"/>
              <a:t>,  всех желающих.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9"/>
            <a:ext cx="73581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9050">
                  <a:solidFill>
                    <a:schemeClr val="tx1"/>
                  </a:solidFill>
                </a:ln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http://www.tochkapsy.ru/index.php</a:t>
            </a:r>
            <a:endParaRPr lang="ru-RU" sz="2400" dirty="0" smtClean="0">
              <a:ln w="19050">
                <a:solidFill>
                  <a:schemeClr val="tx1"/>
                </a:solidFill>
              </a:ln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9050">
                  <a:solidFill>
                    <a:schemeClr val="tx1"/>
                  </a:solidFill>
                </a:ln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http://nsportal.ru/</a:t>
            </a:r>
            <a:endParaRPr lang="ru-RU" sz="2400" dirty="0" smtClean="0">
              <a:ln w="19050">
                <a:solidFill>
                  <a:schemeClr val="tx1"/>
                </a:solidFill>
              </a:ln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9050">
                  <a:solidFill>
                    <a:schemeClr val="tx1"/>
                  </a:solidFill>
                </a:ln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http://www.c-psy.ru/</a:t>
            </a:r>
            <a:endParaRPr lang="ru-RU" sz="2400" dirty="0" smtClean="0">
              <a:ln w="19050">
                <a:solidFill>
                  <a:schemeClr val="tx1"/>
                </a:solidFill>
              </a:ln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9050">
                  <a:solidFill>
                    <a:schemeClr val="tx1"/>
                  </a:solidFill>
                </a:ln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http://psy-at-school.ru/</a:t>
            </a:r>
            <a:endParaRPr lang="ru-RU" sz="2400" b="1" dirty="0" smtClean="0">
              <a:ln w="19050">
                <a:solidFill>
                  <a:schemeClr val="tx1"/>
                </a:solidFill>
              </a:ln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9050">
                  <a:solidFill>
                    <a:schemeClr val="tx1"/>
                  </a:solidFill>
                </a:ln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http://psylabgu.ru/nauchnaya-deyatelnost-2/proektnaya-kompetentnost/</a:t>
            </a:r>
            <a:r>
              <a:rPr lang="ru-RU" sz="2400" b="1" dirty="0" smtClean="0">
                <a:ln w="19050">
                  <a:solidFill>
                    <a:schemeClr val="tx1"/>
                  </a:solidFill>
                </a:ln>
                <a:latin typeface="Arial" pitchFamily="34" charset="0"/>
                <a:ea typeface="Times New Roman" pitchFamily="18" charset="0"/>
                <a:cs typeface="Arial" pitchFamily="34" charset="0"/>
                <a:hlinkClick r:id="rId6"/>
              </a:rPr>
              <a:t>Лаборатория психологии проектной деятельности</a:t>
            </a:r>
            <a:endParaRPr lang="ru-RU" sz="2400" b="1" dirty="0" smtClean="0">
              <a:ln w="19050">
                <a:solidFill>
                  <a:schemeClr val="tx1"/>
                </a:solidFill>
              </a:ln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9050">
                  <a:solidFill>
                    <a:schemeClr val="tx1"/>
                  </a:solidFill>
                </a:ln>
                <a:latin typeface="Arial" pitchFamily="34" charset="0"/>
                <a:ea typeface="Times New Roman" pitchFamily="18" charset="0"/>
                <a:cs typeface="Arial" pitchFamily="34" charset="0"/>
              </a:rPr>
              <a:t>http://old.ippd.ru/issled/oprosnik.htmlИнститут психологии и</a:t>
            </a:r>
            <a:endParaRPr lang="ru-RU" sz="2400" dirty="0" smtClean="0">
              <a:ln w="19050">
                <a:solidFill>
                  <a:schemeClr val="tx1"/>
                </a:solidFill>
              </a:ln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19050">
                  <a:solidFill>
                    <a:schemeClr val="tx1"/>
                  </a:solidFill>
                </a:ln>
                <a:latin typeface="Arial" pitchFamily="34" charset="0"/>
                <a:ea typeface="Times New Roman" pitchFamily="18" charset="0"/>
                <a:cs typeface="Arial" pitchFamily="34" charset="0"/>
              </a:rPr>
              <a:t>педагогики развития</a:t>
            </a:r>
            <a:endParaRPr lang="ru-RU" sz="2400" dirty="0" smtClean="0">
              <a:ln w="19050">
                <a:solidFill>
                  <a:schemeClr val="tx1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4" descr="1b3-2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7" y="4071942"/>
            <a:ext cx="2707009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008" y="357166"/>
            <a:ext cx="8928992" cy="15696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j-lt"/>
              </a:rPr>
              <a:t>Слово </a:t>
            </a:r>
            <a:r>
              <a:rPr lang="ru-RU" sz="2400" b="1" i="1" dirty="0" smtClean="0">
                <a:solidFill>
                  <a:srgbClr val="C00000"/>
                </a:solidFill>
                <a:latin typeface="+mj-lt"/>
              </a:rPr>
              <a:t>«проект»</a:t>
            </a:r>
          </a:p>
          <a:p>
            <a:r>
              <a:rPr lang="ru-RU" sz="2400" b="1" dirty="0" smtClean="0">
                <a:latin typeface="+mj-lt"/>
              </a:rPr>
              <a:t> ( в переводе с латинского «брошенный   вперёд</a:t>
            </a:r>
            <a:r>
              <a:rPr lang="ru-RU" sz="2400" b="1" u="sng" dirty="0" smtClean="0">
                <a:latin typeface="+mj-lt"/>
              </a:rPr>
              <a:t>»</a:t>
            </a:r>
            <a:r>
              <a:rPr lang="ru-RU" sz="2400" b="1" dirty="0" smtClean="0">
                <a:latin typeface="+mj-lt"/>
              </a:rPr>
              <a:t>) толкуется </a:t>
            </a:r>
          </a:p>
          <a:p>
            <a:r>
              <a:rPr lang="ru-RU" sz="2400" b="1" dirty="0" smtClean="0">
                <a:latin typeface="+mj-lt"/>
              </a:rPr>
              <a:t>в словарях как план, замысел, предваряющий его создание.</a:t>
            </a:r>
          </a:p>
          <a:p>
            <a:endParaRPr lang="ru-RU" sz="24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 rot="21320158">
            <a:off x="1335305" y="2044036"/>
            <a:ext cx="6408712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Проект </a:t>
            </a:r>
            <a:r>
              <a:rPr lang="ru-RU" sz="2400" dirty="0" smtClean="0"/>
              <a:t>– </a:t>
            </a:r>
            <a:r>
              <a:rPr lang="ru-RU" sz="2400" b="1" dirty="0" smtClean="0"/>
              <a:t>разработанный план, предварительный текст какого-либо документа; замысел, план (С.И.Ожегов)</a:t>
            </a:r>
          </a:p>
          <a:p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 rot="416060">
            <a:off x="3306325" y="3982821"/>
            <a:ext cx="5741626" cy="1938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Проектная деятельность – </a:t>
            </a:r>
            <a:r>
              <a:rPr lang="ru-RU" sz="2400" b="1" dirty="0" smtClean="0"/>
              <a:t>это деятельность по решению возникшей проблемы, предполагающая создание конкретного продукта</a:t>
            </a:r>
            <a:endParaRPr lang="ru-RU" sz="2400" b="1" dirty="0"/>
          </a:p>
        </p:txBody>
      </p:sp>
      <p:pic>
        <p:nvPicPr>
          <p:cNvPr id="4098" name="Picture 2" descr="C:\Users\света\Desktop\Backgrounds_1000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714752"/>
            <a:ext cx="2214578" cy="265749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83582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Проектная деятельность педагога-психолога </a:t>
            </a: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совокупность действий, заключающихся в достижении поставленной цели по исследованию и разрешению психолого-педагогических ситуаций, направленных на развитие субъектов образовательного процесса.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58" y="2643182"/>
            <a:ext cx="77867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Компоненты проектной деятельности </a:t>
            </a:r>
            <a:r>
              <a:rPr lang="ru-RU" sz="2000" b="1" dirty="0" smtClean="0"/>
              <a:t>как вида профессиональной деятельности: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                                ЦЕЛЬ,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                                          СУБЪЕКТ,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                                                          ОБЪЕКТ                                        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                                                                        ПРЕДМЕТ,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                                                                                                ПРОДУКТ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света\Desktop\j028359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071942"/>
            <a:ext cx="1857388" cy="2077969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6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ЦЕЛЬ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СУБЪЕКТ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ОБЪЕКТ                                        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          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ПРЕДМЕТ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                                                                                               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ПРОДУКТ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857356" y="357166"/>
            <a:ext cx="57150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1857356" y="1214422"/>
            <a:ext cx="57150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928794" y="2214554"/>
            <a:ext cx="57150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1928794" y="3071810"/>
            <a:ext cx="57150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928794" y="3929066"/>
            <a:ext cx="57150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714612" y="357166"/>
            <a:ext cx="64293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СОЗДАНИЕ ПСИХОЛОГО-ПЕДАГОГИЧЕСКОГО ПРОДУКТА, ОБЛАДАЮЩЕГО СУБЪЕКТИВНОЙ И ОБЪЕКТИВНОЙ НОВИЗНОЙ, РЕШАЮЩЕГО ПСИХОЛОГИЧЕСКИЕ ПРОБЛЕМЫ И ЗАДАЧИ</a:t>
            </a:r>
            <a:endParaRPr lang="ru-RU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57488" y="1285860"/>
            <a:ext cx="5072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ОТДЕЛЬНАЯ ЛИЧНОСТЬ, ГРУППА ЛЮДЕЙ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1928802"/>
            <a:ext cx="62865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СФЕРА ДЕЯТЕЛЬНОСТИ: ОБРАЗОВАТЕЛЬНАЯ СРЕДА, УЧАСТНИКИ ОБРАЗОВАТЕЛЬНОГО ПРОЦЕССА, ПО ОТНОШЕНИЮ К ЧЕМУ БУДУТ ВЫПОЛНЕНЫ ПРЕОБРАЗУЮЩИЕ ДЕЙСТВИЯ</a:t>
            </a:r>
            <a:endParaRPr lang="ru-RU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714612" y="3071810"/>
            <a:ext cx="46434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ЗАМЫСЕЛ ПРОЕКТА, ИДЕЯ</a:t>
            </a:r>
            <a:endParaRPr lang="ru-RU" sz="1400" b="1" dirty="0"/>
          </a:p>
        </p:txBody>
      </p:sp>
      <p:sp>
        <p:nvSpPr>
          <p:cNvPr id="13" name="TextBox 12"/>
          <p:cNvSpPr txBox="1"/>
          <p:nvPr/>
        </p:nvSpPr>
        <p:spPr>
          <a:xfrm rot="10800000" flipV="1">
            <a:off x="2714612" y="3919183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ОСУЩЕСТВЛЕНИЕ КОНКРЕТНОЙ ПСИХОЛОГИЧЕСКОЙ ПРОБЛЕМЫ</a:t>
            </a:r>
            <a:endParaRPr lang="ru-RU" sz="1400" b="1" dirty="0"/>
          </a:p>
        </p:txBody>
      </p:sp>
      <p:pic>
        <p:nvPicPr>
          <p:cNvPr id="14" name="Picture 4" descr="Teaching_cmyk_48LR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4500570"/>
            <a:ext cx="2071702" cy="2054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7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2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7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5" grpId="1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MCAN00790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643446"/>
            <a:ext cx="1655763" cy="151130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85984" y="3857628"/>
            <a:ext cx="6000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Проектная деятельность может быть включена в различные направления деятельности педагога-психолога и является универсальным средством в формировании профессиональной компетентности психолога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785794"/>
            <a:ext cx="7715304" cy="7143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dirty="0" smtClean="0"/>
              <a:t>НАРАВЛЕННОСТЬ ПРОЕКТНОЙ ДЕЯТЕЛЬНОСТИ ПЕДАГОГА-ПСИХОЛОГА</a:t>
            </a:r>
            <a:endParaRPr lang="ru-RU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214414" y="1643050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3071802" y="1643050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5000628" y="1643050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072330" y="1643050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2357430"/>
            <a:ext cx="1928826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1400" b="1" dirty="0" smtClean="0"/>
              <a:t>НА РАЗВИТИЕ СОДЕРЖАНИЕ ОБРАЗОВАНИЯ</a:t>
            </a:r>
            <a:endParaRPr lang="ru-RU" sz="1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2357430"/>
            <a:ext cx="1643074" cy="1285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1400" b="1" dirty="0" smtClean="0"/>
              <a:t>НА РАЗВИТИЕ СУБЪЕКТОВ ОБРАЗОВАНИЯ</a:t>
            </a:r>
            <a:endParaRPr lang="ru-RU" sz="1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2357430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1400" b="1" dirty="0" smtClean="0"/>
              <a:t>НА РАЗВИТИЕ СОЦИАЛЬНЫХ КОНТАКТОВ</a:t>
            </a:r>
            <a:endParaRPr lang="ru-RU" sz="1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00826" y="2428868"/>
            <a:ext cx="2357454" cy="12858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1400" b="1" dirty="0" smtClean="0"/>
              <a:t>НА ЛИЧНОСТНОЕ И ПРОФЕССИОНАЛЬНОЕ РАЗВИТИЕ</a:t>
            </a:r>
            <a:endParaRPr lang="ru-RU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786050" y="5786454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Внешние  и внутренние условия</a:t>
            </a:r>
            <a:endParaRPr lang="ru-RU" sz="2400" b="1" dirty="0"/>
          </a:p>
        </p:txBody>
      </p:sp>
      <p:sp>
        <p:nvSpPr>
          <p:cNvPr id="18" name="Стрелка вправо с вырезом 17"/>
          <p:cNvSpPr/>
          <p:nvPr/>
        </p:nvSpPr>
        <p:spPr>
          <a:xfrm rot="3328333">
            <a:off x="4779148" y="5478541"/>
            <a:ext cx="518429" cy="4286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с вырезом 18"/>
          <p:cNvSpPr/>
          <p:nvPr/>
        </p:nvSpPr>
        <p:spPr>
          <a:xfrm rot="7571757">
            <a:off x="3852999" y="5479262"/>
            <a:ext cx="518429" cy="4286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428632" y="0"/>
            <a:ext cx="8715368" cy="6358055"/>
            <a:chOff x="1044" y="133"/>
            <a:chExt cx="11198" cy="6771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grpSpPr>
        <p:sp>
          <p:nvSpPr>
            <p:cNvPr id="20487" name="AutoShape 7"/>
            <p:cNvSpPr>
              <a:spLocks noChangeArrowheads="1"/>
            </p:cNvSpPr>
            <p:nvPr/>
          </p:nvSpPr>
          <p:spPr bwMode="auto">
            <a:xfrm>
              <a:off x="1044" y="2339"/>
              <a:ext cx="3497" cy="3288"/>
            </a:xfrm>
            <a:prstGeom prst="snip1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Замысел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Планирование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Подготовка и проведение исследования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Оформление и проверка результатов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Защита результатов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83" name="Line 3"/>
            <p:cNvSpPr>
              <a:spLocks noChangeShapeType="1"/>
            </p:cNvSpPr>
            <p:nvPr/>
          </p:nvSpPr>
          <p:spPr bwMode="auto">
            <a:xfrm flipH="1">
              <a:off x="5762" y="1607"/>
              <a:ext cx="0" cy="774"/>
            </a:xfrm>
            <a:prstGeom prst="line">
              <a:avLst/>
            </a:prstGeom>
            <a:grpFill/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20484" name="AutoShape 4"/>
            <p:cNvCxnSpPr>
              <a:cxnSpLocks noChangeShapeType="1"/>
            </p:cNvCxnSpPr>
            <p:nvPr/>
          </p:nvCxnSpPr>
          <p:spPr bwMode="auto">
            <a:xfrm>
              <a:off x="2501" y="3169"/>
              <a:ext cx="357" cy="11"/>
            </a:xfrm>
            <a:prstGeom prst="curvedConnector3">
              <a:avLst>
                <a:gd name="adj1" fmla="val 50000"/>
              </a:avLst>
            </a:prstGeom>
            <a:grpFill/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485" name="AutoShape 5"/>
            <p:cNvCxnSpPr>
              <a:cxnSpLocks noChangeShapeType="1"/>
            </p:cNvCxnSpPr>
            <p:nvPr/>
          </p:nvCxnSpPr>
          <p:spPr bwMode="auto">
            <a:xfrm>
              <a:off x="4630" y="3064"/>
              <a:ext cx="357" cy="10"/>
            </a:xfrm>
            <a:prstGeom prst="curvedConnector3">
              <a:avLst>
                <a:gd name="adj1" fmla="val 50000"/>
              </a:avLst>
            </a:prstGeom>
            <a:grpFill/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486" name="AutoShape 6"/>
            <p:cNvCxnSpPr>
              <a:cxnSpLocks noChangeShapeType="1"/>
            </p:cNvCxnSpPr>
            <p:nvPr/>
          </p:nvCxnSpPr>
          <p:spPr bwMode="auto">
            <a:xfrm>
              <a:off x="7701" y="3190"/>
              <a:ext cx="356" cy="11"/>
            </a:xfrm>
            <a:prstGeom prst="curvedConnector3">
              <a:avLst>
                <a:gd name="adj1" fmla="val 50000"/>
              </a:avLst>
            </a:prstGeom>
            <a:grpFill/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sp>
          <p:nvSpPr>
            <p:cNvPr id="20488" name="AutoShape 8"/>
            <p:cNvSpPr>
              <a:spLocks noChangeArrowheads="1"/>
            </p:cNvSpPr>
            <p:nvPr/>
          </p:nvSpPr>
          <p:spPr bwMode="auto">
            <a:xfrm>
              <a:off x="4165" y="2187"/>
              <a:ext cx="2782" cy="2871"/>
            </a:xfrm>
            <a:prstGeom prst="snip1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Познавательная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Рефлексивная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Развивающая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Воспитывающая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Исследовательская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89" name="AutoShape 9"/>
            <p:cNvSpPr>
              <a:spLocks noChangeArrowheads="1"/>
            </p:cNvSpPr>
            <p:nvPr/>
          </p:nvSpPr>
          <p:spPr bwMode="auto">
            <a:xfrm>
              <a:off x="7102" y="1857"/>
              <a:ext cx="5140" cy="5047"/>
            </a:xfrm>
            <a:prstGeom prst="snip1Rec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90" name="AutoShape 10"/>
            <p:cNvSpPr>
              <a:spLocks noChangeArrowheads="1"/>
            </p:cNvSpPr>
            <p:nvPr/>
          </p:nvSpPr>
          <p:spPr bwMode="auto">
            <a:xfrm>
              <a:off x="1135" y="866"/>
              <a:ext cx="3778" cy="1249"/>
            </a:xfrm>
            <a:prstGeom prst="flowChartMultidocumen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Содержание проектной деятельности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0491" name="AutoShape 11"/>
            <p:cNvCxnSpPr>
              <a:cxnSpLocks noChangeShapeType="1"/>
            </p:cNvCxnSpPr>
            <p:nvPr/>
          </p:nvCxnSpPr>
          <p:spPr bwMode="auto">
            <a:xfrm rot="5400000">
              <a:off x="2920" y="2240"/>
              <a:ext cx="382" cy="0"/>
            </a:xfrm>
            <a:prstGeom prst="straightConnector1">
              <a:avLst/>
            </a:prstGeom>
            <a:grpFill/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492" name="AutoShape 12"/>
            <p:cNvCxnSpPr>
              <a:cxnSpLocks noChangeShapeType="1"/>
            </p:cNvCxnSpPr>
            <p:nvPr/>
          </p:nvCxnSpPr>
          <p:spPr bwMode="auto">
            <a:xfrm>
              <a:off x="7900" y="1528"/>
              <a:ext cx="356" cy="11"/>
            </a:xfrm>
            <a:prstGeom prst="curvedConnector3">
              <a:avLst>
                <a:gd name="adj1" fmla="val 50000"/>
              </a:avLst>
            </a:prstGeom>
            <a:grpFill/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sp>
          <p:nvSpPr>
            <p:cNvPr id="20493" name="AutoShape 13"/>
            <p:cNvSpPr>
              <a:spLocks noChangeArrowheads="1"/>
            </p:cNvSpPr>
            <p:nvPr/>
          </p:nvSpPr>
          <p:spPr bwMode="auto">
            <a:xfrm>
              <a:off x="3338" y="133"/>
              <a:ext cx="6605" cy="533"/>
            </a:xfrm>
            <a:prstGeom prst="flowChartDocumen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Структура проектной деятельности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94" name="AutoShape 14"/>
            <p:cNvSpPr>
              <a:spLocks noChangeArrowheads="1"/>
            </p:cNvSpPr>
            <p:nvPr/>
          </p:nvSpPr>
          <p:spPr bwMode="auto">
            <a:xfrm>
              <a:off x="5174" y="818"/>
              <a:ext cx="2841" cy="910"/>
            </a:xfrm>
            <a:prstGeom prst="flowChartMultidocumen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Функции 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495" name="AutoShape 15"/>
            <p:cNvSpPr>
              <a:spLocks noChangeArrowheads="1"/>
            </p:cNvSpPr>
            <p:nvPr/>
          </p:nvSpPr>
          <p:spPr bwMode="auto">
            <a:xfrm>
              <a:off x="8387" y="742"/>
              <a:ext cx="2957" cy="910"/>
            </a:xfrm>
            <a:prstGeom prst="flowChartMultidocument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000" b="1" dirty="0" smtClean="0">
                  <a:solidFill>
                    <a:schemeClr val="tx1"/>
                  </a:solidFill>
                  <a:latin typeface="+mj-lt"/>
                </a:rPr>
                <a:t>Результат </a:t>
              </a:r>
              <a:r>
                <a:rPr kumimoji="0" lang="ru-RU" sz="20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 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cxnSp>
          <p:nvCxnSpPr>
            <p:cNvPr id="20496" name="AutoShape 16"/>
            <p:cNvCxnSpPr>
              <a:cxnSpLocks noChangeShapeType="1"/>
            </p:cNvCxnSpPr>
            <p:nvPr/>
          </p:nvCxnSpPr>
          <p:spPr bwMode="auto">
            <a:xfrm>
              <a:off x="4631" y="1607"/>
              <a:ext cx="372" cy="0"/>
            </a:xfrm>
            <a:prstGeom prst="straightConnector1">
              <a:avLst/>
            </a:prstGeom>
            <a:grpFill/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cxnSp>
          <p:nvCxnSpPr>
            <p:cNvPr id="20497" name="AutoShape 17"/>
            <p:cNvCxnSpPr>
              <a:cxnSpLocks noChangeShapeType="1"/>
            </p:cNvCxnSpPr>
            <p:nvPr/>
          </p:nvCxnSpPr>
          <p:spPr bwMode="auto">
            <a:xfrm rot="5400000">
              <a:off x="9848" y="1693"/>
              <a:ext cx="381" cy="0"/>
            </a:xfrm>
            <a:prstGeom prst="straightConnector1">
              <a:avLst/>
            </a:prstGeom>
            <a:grpFill/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cxnSp>
        <p:sp>
          <p:nvSpPr>
            <p:cNvPr id="20498" name="Line 18"/>
            <p:cNvSpPr>
              <a:spLocks noChangeShapeType="1"/>
            </p:cNvSpPr>
            <p:nvPr/>
          </p:nvSpPr>
          <p:spPr bwMode="auto">
            <a:xfrm flipH="1">
              <a:off x="7337" y="608"/>
              <a:ext cx="0" cy="531"/>
            </a:xfrm>
            <a:prstGeom prst="line">
              <a:avLst/>
            </a:prstGeom>
            <a:grpFill/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9" name="Line 19"/>
            <p:cNvSpPr>
              <a:spLocks noChangeShapeType="1"/>
            </p:cNvSpPr>
            <p:nvPr/>
          </p:nvSpPr>
          <p:spPr bwMode="auto">
            <a:xfrm>
              <a:off x="7701" y="608"/>
              <a:ext cx="3518" cy="412"/>
            </a:xfrm>
            <a:prstGeom prst="line">
              <a:avLst/>
            </a:prstGeom>
            <a:grpFill/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00" name="Line 20"/>
            <p:cNvSpPr>
              <a:spLocks noChangeShapeType="1"/>
            </p:cNvSpPr>
            <p:nvPr/>
          </p:nvSpPr>
          <p:spPr bwMode="auto">
            <a:xfrm flipH="1">
              <a:off x="3263" y="608"/>
              <a:ext cx="3776" cy="597"/>
            </a:xfrm>
            <a:prstGeom prst="line">
              <a:avLst/>
            </a:prstGeom>
            <a:grpFill/>
            <a:ln>
              <a:headEnd/>
              <a:tailEnd type="triangle" w="med" len="med"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22" name="Picture 8" descr="j02991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000504"/>
            <a:ext cx="1579757" cy="2590802"/>
          </a:xfrm>
          <a:prstGeom prst="rect">
            <a:avLst/>
          </a:prstGeom>
          <a:noFill/>
        </p:spPr>
      </p:pic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5500694" y="2150386"/>
            <a:ext cx="3071834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Расширение и углубление  знаний;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-знания о структуре проектной и исследовательской деятельности 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-умение выдвигать и обосновать гипотезы ; выполнять эксперимент;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умение представлять  результаты проектной деятельности и  эксперимента;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умение осуществлять рефлексию  своей деятельности;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проектно-исследовательская компетентность.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умение планировать деятельность;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- умение формулировать цель;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7818" y="171448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Проектная компетентность</a:t>
            </a:r>
            <a:endParaRPr lang="ru-RU" b="1" dirty="0"/>
          </a:p>
        </p:txBody>
      </p:sp>
      <p:sp>
        <p:nvSpPr>
          <p:cNvPr id="25" name="Выгнутая вправо стрелка 24"/>
          <p:cNvSpPr/>
          <p:nvPr/>
        </p:nvSpPr>
        <p:spPr>
          <a:xfrm>
            <a:off x="8572528" y="1857364"/>
            <a:ext cx="357190" cy="714380"/>
          </a:xfrm>
          <a:prstGeom prst="curvedLeftArrow">
            <a:avLst/>
          </a:prstGeom>
          <a:solidFill>
            <a:srgbClr val="CC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06"/>
          <p:cNvGraphicFramePr>
            <a:graphicFrameLocks noGrp="1"/>
          </p:cNvGraphicFramePr>
          <p:nvPr/>
        </p:nvGraphicFramePr>
        <p:xfrm>
          <a:off x="0" y="642918"/>
          <a:ext cx="9144000" cy="5624576"/>
        </p:xfrm>
        <a:graphic>
          <a:graphicData uri="http://schemas.openxmlformats.org/drawingml/2006/table">
            <a:tbl>
              <a:tblPr/>
              <a:tblGrid>
                <a:gridCol w="2963863"/>
                <a:gridCol w="6180137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Основания для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классификации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Виды проектов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9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Содержание проекта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Монопредметные</a:t>
                      </a:r>
                      <a:r>
                        <a:rPr kumimoji="0" lang="ru-RU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(выполняются на материале конкретного предм.)</a:t>
                      </a:r>
                      <a:endParaRPr kumimoji="0" lang="ru-RU" sz="1400" b="1" i="1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Межпредметные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(интегрируется смежная тематика нескольких пред.)</a:t>
                      </a:r>
                      <a:endParaRPr kumimoji="0" lang="ru-RU" sz="1400" b="1" i="1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Надпредметные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(выполняются на основе изучения сведений, не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                                                входящих в школьную программу)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Включенность проектов в учебные планы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Текущие</a:t>
                      </a:r>
                      <a:r>
                        <a:rPr kumimoji="0" lang="ru-RU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(выполняются самостоятельно, включая часть содержания обучения)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endParaRPr kumimoji="0" lang="ru-RU" sz="1400" b="1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Итоговые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(по результатам выполнения проекта оценивается освоение учащимися определенного учебного материала)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1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Продолжительность выполнения проекта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Краткосрочные</a:t>
                      </a: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(разработан на нескольких уроках); </a:t>
                      </a:r>
                      <a:endParaRPr kumimoji="0" lang="ru-RU" sz="1400" b="1" i="1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Среднесрочные</a:t>
                      </a: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(от недели до месяца); </a:t>
                      </a:r>
                      <a:endParaRPr kumimoji="0" lang="ru-RU" sz="1400" b="1" i="1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Долгосрочным </a:t>
                      </a:r>
                      <a:r>
                        <a:rPr kumimoji="0" lang="ru-RU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месяца до нескольких месяцев).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9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Количество участников проекта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Парные</a:t>
                      </a: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(над одним проектом работают партнеры);</a:t>
                      </a:r>
                      <a:endParaRPr kumimoji="0" lang="ru-RU" sz="1400" b="1" i="1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Индивидуальные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(внутри большого проекта);</a:t>
                      </a:r>
                      <a:endParaRPr kumimoji="0" lang="ru-RU" sz="1400" b="1" i="1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Групповые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(принимают участие в работе сформированные группы)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Территориальный признак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Внутренние</a:t>
                      </a: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или </a:t>
                      </a:r>
                      <a:r>
                        <a:rPr kumimoji="0" lang="ru-RU" sz="14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региональные</a:t>
                      </a: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проекты (внутри одной школы, между школами (классами) внутри региона, одной страны (с помощью телекоммуникаций,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Интернет-сети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).</a:t>
                      </a:r>
                      <a:endParaRPr kumimoji="0" lang="ru-RU" sz="1200" b="1" i="1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Международные проекты</a:t>
                      </a:r>
                      <a:r>
                        <a:rPr kumimoji="0" lang="ru-RU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 участием представителей различных стран)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57224" y="214290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ПРОЕКТОВ ПО РАЗЛИЧНЫМ            ОСНОВАНИЯМ</a:t>
            </a:r>
            <a:endParaRPr lang="ru-RU" dirty="0"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857232"/>
            <a:ext cx="721523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Исследовательские</a:t>
            </a:r>
            <a:r>
              <a:rPr lang="ru-RU" sz="2000" dirty="0" smtClean="0">
                <a:solidFill>
                  <a:srgbClr val="C00000"/>
                </a:solidFill>
              </a:rPr>
              <a:t> –</a:t>
            </a:r>
            <a:r>
              <a:rPr lang="ru-RU" sz="2000" dirty="0" smtClean="0"/>
              <a:t> хорошо продуманная структура; обозначение целей, актуальности для каждого участника; социальная значимость, продуманные методы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Творческие</a:t>
            </a:r>
            <a:r>
              <a:rPr lang="ru-RU" sz="2000" b="1" dirty="0" smtClean="0">
                <a:latin typeface="Comic Sans MS" pitchFamily="66" charset="0"/>
              </a:rPr>
              <a:t> </a:t>
            </a:r>
            <a:r>
              <a:rPr lang="ru-RU" sz="2000" dirty="0" smtClean="0"/>
              <a:t>– не имеют детально проработанной структуры, она развивается в процессе работы, подчиняясь логике и интересам участников проекта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Ролевые</a:t>
            </a:r>
            <a:r>
              <a:rPr lang="ru-RU" sz="2000" b="1" dirty="0" smtClean="0">
                <a:solidFill>
                  <a:srgbClr val="C00000"/>
                </a:solidFill>
              </a:rPr>
              <a:t> - </a:t>
            </a:r>
            <a:r>
              <a:rPr lang="ru-RU" sz="2000" dirty="0" smtClean="0"/>
              <a:t>Участвуя в нем, проектанты берут себе роли литературных или исторических персонажей, выдуманных геро­ев с целью воссоздания различных социальных или деловых от­ношений через игровые ситуации Участвуя в нем, проектанты берут себе роли литературных или исторических персонажей, выдуманных геро­ев с целью воссоздания различных социальных или деловых от­ношений через игровые ситуации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Приключенческие</a:t>
            </a:r>
            <a:r>
              <a:rPr lang="ru-RU" sz="2000" dirty="0" smtClean="0"/>
              <a:t>, игровые …….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Информационные </a:t>
            </a:r>
            <a:r>
              <a:rPr lang="ru-RU" sz="2000" dirty="0" smtClean="0">
                <a:solidFill>
                  <a:srgbClr val="C00000"/>
                </a:solidFill>
              </a:rPr>
              <a:t>…</a:t>
            </a:r>
          </a:p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Практико-ориентированные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/>
              <a:t>– с четкой ориентацией на социальные интересы…</a:t>
            </a:r>
            <a:endParaRPr lang="ru-RU" sz="2000" dirty="0"/>
          </a:p>
        </p:txBody>
      </p:sp>
      <p:pic>
        <p:nvPicPr>
          <p:cNvPr id="3" name="Picture 4" descr="MCAN00790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333375"/>
            <a:ext cx="1655763" cy="15113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951</TotalTime>
  <Words>1371</Words>
  <Application>Microsoft Office PowerPoint</Application>
  <PresentationFormat>Экран (4:3)</PresentationFormat>
  <Paragraphs>250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диман</cp:lastModifiedBy>
  <cp:revision>99</cp:revision>
  <dcterms:created xsi:type="dcterms:W3CDTF">2012-02-05T11:06:27Z</dcterms:created>
  <dcterms:modified xsi:type="dcterms:W3CDTF">2012-06-30T14:07:48Z</dcterms:modified>
</cp:coreProperties>
</file>