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B3B64-E448-4D3F-B83B-7B9679DA492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1893C0-2A18-46AD-BCEC-695FA637F6A7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личностно – ориентированный подход;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1A7FE-787A-4402-BA2A-CC57D33427DD}" type="parTrans" cxnId="{FB8DFD74-E7AE-4ABE-95CA-4413341CAA1A}">
      <dgm:prSet/>
      <dgm:spPr/>
      <dgm:t>
        <a:bodyPr/>
        <a:lstStyle/>
        <a:p>
          <a:endParaRPr lang="ru-RU"/>
        </a:p>
      </dgm:t>
    </dgm:pt>
    <dgm:pt modelId="{6E72DA9A-6856-4EC8-A4B9-EBFA2BF54EA7}" type="sibTrans" cxnId="{FB8DFD74-E7AE-4ABE-95CA-4413341CAA1A}">
      <dgm:prSet/>
      <dgm:spPr/>
      <dgm:t>
        <a:bodyPr/>
        <a:lstStyle/>
        <a:p>
          <a:endParaRPr lang="ru-RU"/>
        </a:p>
      </dgm:t>
    </dgm:pt>
    <dgm:pt modelId="{F1266809-74F5-4CA7-9894-0980032D2282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подача материала в игровой форме;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43A5F-845B-4983-A80B-761E160FC431}" type="parTrans" cxnId="{AC3ED3BD-8AE7-4DDA-BED5-6EBCA3C54C73}">
      <dgm:prSet/>
      <dgm:spPr/>
      <dgm:t>
        <a:bodyPr/>
        <a:lstStyle/>
        <a:p>
          <a:endParaRPr lang="ru-RU"/>
        </a:p>
      </dgm:t>
    </dgm:pt>
    <dgm:pt modelId="{1A75B838-A98C-4467-953D-C5D49EC9C314}" type="sibTrans" cxnId="{AC3ED3BD-8AE7-4DDA-BED5-6EBCA3C54C73}">
      <dgm:prSet/>
      <dgm:spPr/>
      <dgm:t>
        <a:bodyPr/>
        <a:lstStyle/>
        <a:p>
          <a:endParaRPr lang="ru-RU"/>
        </a:p>
      </dgm:t>
    </dgm:pt>
    <dgm:pt modelId="{269DBA45-A55A-4C4A-9B47-3880E47F0E1F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новые педагогические технологии: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322B2-CFF0-403E-9251-7F016A0F1C7E}" type="parTrans" cxnId="{60DE634C-F959-4663-808D-7705FB2A4227}">
      <dgm:prSet/>
      <dgm:spPr/>
      <dgm:t>
        <a:bodyPr/>
        <a:lstStyle/>
        <a:p>
          <a:endParaRPr lang="ru-RU"/>
        </a:p>
      </dgm:t>
    </dgm:pt>
    <dgm:pt modelId="{2A49BED8-365C-4B45-8530-B375E1899420}" type="sibTrans" cxnId="{60DE634C-F959-4663-808D-7705FB2A4227}">
      <dgm:prSet/>
      <dgm:spPr/>
      <dgm:t>
        <a:bodyPr/>
        <a:lstStyle/>
        <a:p>
          <a:endParaRPr lang="ru-RU"/>
        </a:p>
      </dgm:t>
    </dgm:pt>
    <dgm:pt modelId="{9CB67DC5-404C-489F-A7C5-52D5E1942B6B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проектов;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4D7E0-6F69-4F6B-8CCD-6A23C7D3379F}" type="parTrans" cxnId="{7AB86180-1752-4163-B351-97F8553F4F9C}">
      <dgm:prSet/>
      <dgm:spPr/>
      <dgm:t>
        <a:bodyPr/>
        <a:lstStyle/>
        <a:p>
          <a:endParaRPr lang="ru-RU"/>
        </a:p>
      </dgm:t>
    </dgm:pt>
    <dgm:pt modelId="{E17E9C9C-C91D-4562-BE49-9FA9EB307AF3}" type="sibTrans" cxnId="{7AB86180-1752-4163-B351-97F8553F4F9C}">
      <dgm:prSet/>
      <dgm:spPr/>
      <dgm:t>
        <a:bodyPr/>
        <a:lstStyle/>
        <a:p>
          <a:endParaRPr lang="ru-RU"/>
        </a:p>
      </dgm:t>
    </dgm:pt>
    <dgm:pt modelId="{044AEC5A-30CD-448D-A37D-F2805E28381F}">
      <dgm:prSet custT="1"/>
      <dgm:spPr/>
      <dgm:t>
        <a:bodyPr/>
        <a:lstStyle/>
        <a:p>
          <a:pPr rtl="0"/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разноуровневое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обучение;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B9AEA-E6C1-4CCA-B8A2-DEF91C0305D0}" type="parTrans" cxnId="{D7DE54AE-CA9A-4627-A4B7-CC2EF85E0B19}">
      <dgm:prSet/>
      <dgm:spPr/>
      <dgm:t>
        <a:bodyPr/>
        <a:lstStyle/>
        <a:p>
          <a:endParaRPr lang="ru-RU"/>
        </a:p>
      </dgm:t>
    </dgm:pt>
    <dgm:pt modelId="{51C0E650-8085-48BB-923A-38C640458EA3}" type="sibTrans" cxnId="{D7DE54AE-CA9A-4627-A4B7-CC2EF85E0B19}">
      <dgm:prSet/>
      <dgm:spPr/>
      <dgm:t>
        <a:bodyPr/>
        <a:lstStyle/>
        <a:p>
          <a:endParaRPr lang="ru-RU"/>
        </a:p>
      </dgm:t>
    </dgm:pt>
    <dgm:pt modelId="{78CB7E22-3A74-45EC-BF1C-DD443A777316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и коммуникативные;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AE7F6-2773-46EF-890E-0E7BF90558C2}" type="parTrans" cxnId="{34762547-C098-4A67-8719-9DFE0F883F91}">
      <dgm:prSet/>
      <dgm:spPr/>
      <dgm:t>
        <a:bodyPr/>
        <a:lstStyle/>
        <a:p>
          <a:endParaRPr lang="ru-RU"/>
        </a:p>
      </dgm:t>
    </dgm:pt>
    <dgm:pt modelId="{54B6651C-D0A9-4068-8BAF-D41B2DB0D56B}" type="sibTrans" cxnId="{34762547-C098-4A67-8719-9DFE0F883F91}">
      <dgm:prSet/>
      <dgm:spPr/>
      <dgm:t>
        <a:bodyPr/>
        <a:lstStyle/>
        <a:p>
          <a:endParaRPr lang="ru-RU"/>
        </a:p>
      </dgm:t>
    </dgm:pt>
    <dgm:pt modelId="{6EA76C45-E203-414D-8F69-9867DEB1733E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 развивающего обучения;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9DAB4-020F-4251-82ED-E80030475370}" type="parTrans" cxnId="{AE77D678-92B9-4340-B593-FCCAA563064B}">
      <dgm:prSet/>
      <dgm:spPr/>
      <dgm:t>
        <a:bodyPr/>
        <a:lstStyle/>
        <a:p>
          <a:endParaRPr lang="ru-RU"/>
        </a:p>
      </dgm:t>
    </dgm:pt>
    <dgm:pt modelId="{BBEF6F81-8F69-44F9-8436-DCE2C78C45EA}" type="sibTrans" cxnId="{AE77D678-92B9-4340-B593-FCCAA563064B}">
      <dgm:prSet/>
      <dgm:spPr/>
      <dgm:t>
        <a:bodyPr/>
        <a:lstStyle/>
        <a:p>
          <a:endParaRPr lang="ru-RU"/>
        </a:p>
      </dgm:t>
    </dgm:pt>
    <dgm:pt modelId="{14333687-0BC2-4D69-AC35-CA332A0CCC4C}">
      <dgm:prSet custT="1"/>
      <dgm:spPr/>
      <dgm:t>
        <a:bodyPr/>
        <a:lstStyle/>
        <a:p>
          <a:pPr rtl="0"/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здоровьесберегающее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обучение</a:t>
          </a:r>
          <a:r>
            <a:rPr lang="ru-RU" sz="1400" b="1" dirty="0" smtClean="0"/>
            <a:t>. </a:t>
          </a:r>
          <a:endParaRPr lang="ru-RU" sz="1400" dirty="0"/>
        </a:p>
      </dgm:t>
    </dgm:pt>
    <dgm:pt modelId="{A28EAD7C-9CA7-4D7A-926F-12571B0C2789}" type="parTrans" cxnId="{F0716D23-8D49-4665-A8C3-152B33D35746}">
      <dgm:prSet/>
      <dgm:spPr/>
      <dgm:t>
        <a:bodyPr/>
        <a:lstStyle/>
        <a:p>
          <a:endParaRPr lang="ru-RU"/>
        </a:p>
      </dgm:t>
    </dgm:pt>
    <dgm:pt modelId="{B90A2E56-D2EF-4B90-A8D7-0E9C637F75AB}" type="sibTrans" cxnId="{F0716D23-8D49-4665-A8C3-152B33D35746}">
      <dgm:prSet/>
      <dgm:spPr/>
      <dgm:t>
        <a:bodyPr/>
        <a:lstStyle/>
        <a:p>
          <a:endParaRPr lang="ru-RU"/>
        </a:p>
      </dgm:t>
    </dgm:pt>
    <dgm:pt modelId="{60813FF0-69CE-4451-A46D-053CD875DA1D}" type="pres">
      <dgm:prSet presAssocID="{F22B3B64-E448-4D3F-B83B-7B9679DA492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61FE67-843E-45A5-B08E-99543B59134A}" type="pres">
      <dgm:prSet presAssocID="{1B1893C0-2A18-46AD-BCEC-695FA637F6A7}" presName="circle1" presStyleLbl="node1" presStyleIdx="0" presStyleCnt="3" custScaleY="81944" custLinFactNeighborX="-3009" custLinFactNeighborY="4514"/>
      <dgm:spPr/>
    </dgm:pt>
    <dgm:pt modelId="{CBB1B247-B2B7-4726-B584-45F24276E495}" type="pres">
      <dgm:prSet presAssocID="{1B1893C0-2A18-46AD-BCEC-695FA637F6A7}" presName="space" presStyleCnt="0"/>
      <dgm:spPr/>
    </dgm:pt>
    <dgm:pt modelId="{250987A6-44D5-4535-AAFB-94FC29C753A5}" type="pres">
      <dgm:prSet presAssocID="{1B1893C0-2A18-46AD-BCEC-695FA637F6A7}" presName="rect1" presStyleLbl="alignAcc1" presStyleIdx="0" presStyleCnt="3" custScaleY="100000" custLinFactNeighborX="-282" custLinFactNeighborY="3009"/>
      <dgm:spPr/>
      <dgm:t>
        <a:bodyPr/>
        <a:lstStyle/>
        <a:p>
          <a:endParaRPr lang="ru-RU"/>
        </a:p>
      </dgm:t>
    </dgm:pt>
    <dgm:pt modelId="{B7CDA808-FD53-422A-B65A-8A0A53B871A0}" type="pres">
      <dgm:prSet presAssocID="{F1266809-74F5-4CA7-9894-0980032D2282}" presName="vertSpace2" presStyleLbl="node1" presStyleIdx="0" presStyleCnt="3"/>
      <dgm:spPr/>
    </dgm:pt>
    <dgm:pt modelId="{D8D4C93F-2F57-473F-9058-DB539BF13710}" type="pres">
      <dgm:prSet presAssocID="{F1266809-74F5-4CA7-9894-0980032D2282}" presName="circle2" presStyleLbl="node1" presStyleIdx="1" presStyleCnt="3"/>
      <dgm:spPr/>
    </dgm:pt>
    <dgm:pt modelId="{C5A3F841-E745-41EF-ABB0-B0FBBC31362E}" type="pres">
      <dgm:prSet presAssocID="{F1266809-74F5-4CA7-9894-0980032D2282}" presName="rect2" presStyleLbl="alignAcc1" presStyleIdx="1" presStyleCnt="3" custScaleX="102468" custLinFactNeighborX="696" custLinFactNeighborY="-4484"/>
      <dgm:spPr/>
      <dgm:t>
        <a:bodyPr/>
        <a:lstStyle/>
        <a:p>
          <a:endParaRPr lang="ru-RU"/>
        </a:p>
      </dgm:t>
    </dgm:pt>
    <dgm:pt modelId="{778FA746-E3F0-4D14-B225-64D81F8CBFA5}" type="pres">
      <dgm:prSet presAssocID="{269DBA45-A55A-4C4A-9B47-3880E47F0E1F}" presName="vertSpace3" presStyleLbl="node1" presStyleIdx="1" presStyleCnt="3"/>
      <dgm:spPr/>
    </dgm:pt>
    <dgm:pt modelId="{E916EA34-E518-4DAA-A974-1ABEE97A4526}" type="pres">
      <dgm:prSet presAssocID="{269DBA45-A55A-4C4A-9B47-3880E47F0E1F}" presName="circle3" presStyleLbl="node1" presStyleIdx="2" presStyleCnt="3"/>
      <dgm:spPr/>
    </dgm:pt>
    <dgm:pt modelId="{0DD099F4-E64C-4740-9067-686861EE2746}" type="pres">
      <dgm:prSet presAssocID="{269DBA45-A55A-4C4A-9B47-3880E47F0E1F}" presName="rect3" presStyleLbl="alignAcc1" presStyleIdx="2" presStyleCnt="3"/>
      <dgm:spPr/>
      <dgm:t>
        <a:bodyPr/>
        <a:lstStyle/>
        <a:p>
          <a:endParaRPr lang="ru-RU"/>
        </a:p>
      </dgm:t>
    </dgm:pt>
    <dgm:pt modelId="{633DD473-BD64-4CF6-BE55-18C2E512F865}" type="pres">
      <dgm:prSet presAssocID="{1B1893C0-2A18-46AD-BCEC-695FA637F6A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5CF0F-F5E4-4D4F-A937-7477D96D0508}" type="pres">
      <dgm:prSet presAssocID="{1B1893C0-2A18-46AD-BCEC-695FA637F6A7}" presName="rect1ChTx" presStyleLbl="alignAcc1" presStyleIdx="2" presStyleCnt="3">
        <dgm:presLayoutVars>
          <dgm:bulletEnabled val="1"/>
        </dgm:presLayoutVars>
      </dgm:prSet>
      <dgm:spPr/>
    </dgm:pt>
    <dgm:pt modelId="{223DD7D4-60C3-4E6B-B490-D87913BF7F2E}" type="pres">
      <dgm:prSet presAssocID="{F1266809-74F5-4CA7-9894-0980032D228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2BACA-C71B-4B8B-AF6C-CC739AF16CC6}" type="pres">
      <dgm:prSet presAssocID="{F1266809-74F5-4CA7-9894-0980032D2282}" presName="rect2ChTx" presStyleLbl="alignAcc1" presStyleIdx="2" presStyleCnt="3">
        <dgm:presLayoutVars>
          <dgm:bulletEnabled val="1"/>
        </dgm:presLayoutVars>
      </dgm:prSet>
      <dgm:spPr/>
    </dgm:pt>
    <dgm:pt modelId="{2ABDEBF3-823B-49B8-8C71-EE3D10042780}" type="pres">
      <dgm:prSet presAssocID="{269DBA45-A55A-4C4A-9B47-3880E47F0E1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42B28-A353-4757-AB91-EF2EECA36B56}" type="pres">
      <dgm:prSet presAssocID="{269DBA45-A55A-4C4A-9B47-3880E47F0E1F}" presName="rect3ChTx" presStyleLbl="alignAcc1" presStyleIdx="2" presStyleCnt="3" custScaleX="147296" custScaleY="131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9CB3A-753C-4AFE-8261-3D9DFE9C66B1}" type="presOf" srcId="{78CB7E22-3A74-45EC-BF1C-DD443A777316}" destId="{AF642B28-A353-4757-AB91-EF2EECA36B56}" srcOrd="0" destOrd="2" presId="urn:microsoft.com/office/officeart/2005/8/layout/target3"/>
    <dgm:cxn modelId="{C16DE59C-18BC-45DF-BD27-9AB2EDE2291E}" type="presOf" srcId="{1B1893C0-2A18-46AD-BCEC-695FA637F6A7}" destId="{633DD473-BD64-4CF6-BE55-18C2E512F865}" srcOrd="1" destOrd="0" presId="urn:microsoft.com/office/officeart/2005/8/layout/target3"/>
    <dgm:cxn modelId="{34762547-C098-4A67-8719-9DFE0F883F91}" srcId="{269DBA45-A55A-4C4A-9B47-3880E47F0E1F}" destId="{78CB7E22-3A74-45EC-BF1C-DD443A777316}" srcOrd="2" destOrd="0" parTransId="{383AE7F6-2773-46EF-890E-0E7BF90558C2}" sibTransId="{54B6651C-D0A9-4068-8BAF-D41B2DB0D56B}"/>
    <dgm:cxn modelId="{3B53E2D8-219B-4392-928B-B684014BC755}" type="presOf" srcId="{269DBA45-A55A-4C4A-9B47-3880E47F0E1F}" destId="{0DD099F4-E64C-4740-9067-686861EE2746}" srcOrd="0" destOrd="0" presId="urn:microsoft.com/office/officeart/2005/8/layout/target3"/>
    <dgm:cxn modelId="{FB8DFD74-E7AE-4ABE-95CA-4413341CAA1A}" srcId="{F22B3B64-E448-4D3F-B83B-7B9679DA492D}" destId="{1B1893C0-2A18-46AD-BCEC-695FA637F6A7}" srcOrd="0" destOrd="0" parTransId="{5B51A7FE-787A-4402-BA2A-CC57D33427DD}" sibTransId="{6E72DA9A-6856-4EC8-A4B9-EBFA2BF54EA7}"/>
    <dgm:cxn modelId="{AC3ED3BD-8AE7-4DDA-BED5-6EBCA3C54C73}" srcId="{F22B3B64-E448-4D3F-B83B-7B9679DA492D}" destId="{F1266809-74F5-4CA7-9894-0980032D2282}" srcOrd="1" destOrd="0" parTransId="{ED243A5F-845B-4983-A80B-761E160FC431}" sibTransId="{1A75B838-A98C-4467-953D-C5D49EC9C314}"/>
    <dgm:cxn modelId="{7358C0C6-270A-4368-B891-332F8FA54532}" type="presOf" srcId="{9CB67DC5-404C-489F-A7C5-52D5E1942B6B}" destId="{AF642B28-A353-4757-AB91-EF2EECA36B56}" srcOrd="0" destOrd="0" presId="urn:microsoft.com/office/officeart/2005/8/layout/target3"/>
    <dgm:cxn modelId="{AFC62D4C-1728-41FA-8EA8-6CE8EB61F737}" type="presOf" srcId="{F22B3B64-E448-4D3F-B83B-7B9679DA492D}" destId="{60813FF0-69CE-4451-A46D-053CD875DA1D}" srcOrd="0" destOrd="0" presId="urn:microsoft.com/office/officeart/2005/8/layout/target3"/>
    <dgm:cxn modelId="{AE77D678-92B9-4340-B593-FCCAA563064B}" srcId="{269DBA45-A55A-4C4A-9B47-3880E47F0E1F}" destId="{6EA76C45-E203-414D-8F69-9867DEB1733E}" srcOrd="3" destOrd="0" parTransId="{8DB9DAB4-020F-4251-82ED-E80030475370}" sibTransId="{BBEF6F81-8F69-44F9-8436-DCE2C78C45EA}"/>
    <dgm:cxn modelId="{F0716D23-8D49-4665-A8C3-152B33D35746}" srcId="{269DBA45-A55A-4C4A-9B47-3880E47F0E1F}" destId="{14333687-0BC2-4D69-AC35-CA332A0CCC4C}" srcOrd="4" destOrd="0" parTransId="{A28EAD7C-9CA7-4D7A-926F-12571B0C2789}" sibTransId="{B90A2E56-D2EF-4B90-A8D7-0E9C637F75AB}"/>
    <dgm:cxn modelId="{CD7D3215-03CB-42AD-B794-2CC4B43155C0}" type="presOf" srcId="{1B1893C0-2A18-46AD-BCEC-695FA637F6A7}" destId="{250987A6-44D5-4535-AAFB-94FC29C753A5}" srcOrd="0" destOrd="0" presId="urn:microsoft.com/office/officeart/2005/8/layout/target3"/>
    <dgm:cxn modelId="{A2075A0E-B1B2-4964-8BA5-13327D2784C2}" type="presOf" srcId="{044AEC5A-30CD-448D-A37D-F2805E28381F}" destId="{AF642B28-A353-4757-AB91-EF2EECA36B56}" srcOrd="0" destOrd="1" presId="urn:microsoft.com/office/officeart/2005/8/layout/target3"/>
    <dgm:cxn modelId="{56545A03-9F26-4A1F-9E9E-9E8E8CA4DC2F}" type="presOf" srcId="{F1266809-74F5-4CA7-9894-0980032D2282}" destId="{223DD7D4-60C3-4E6B-B490-D87913BF7F2E}" srcOrd="1" destOrd="0" presId="urn:microsoft.com/office/officeart/2005/8/layout/target3"/>
    <dgm:cxn modelId="{50DC4134-21E2-4754-95CA-74C4028505B8}" type="presOf" srcId="{F1266809-74F5-4CA7-9894-0980032D2282}" destId="{C5A3F841-E745-41EF-ABB0-B0FBBC31362E}" srcOrd="0" destOrd="0" presId="urn:microsoft.com/office/officeart/2005/8/layout/target3"/>
    <dgm:cxn modelId="{D7DE54AE-CA9A-4627-A4B7-CC2EF85E0B19}" srcId="{269DBA45-A55A-4C4A-9B47-3880E47F0E1F}" destId="{044AEC5A-30CD-448D-A37D-F2805E28381F}" srcOrd="1" destOrd="0" parTransId="{021B9AEA-E6C1-4CCA-B8A2-DEF91C0305D0}" sibTransId="{51C0E650-8085-48BB-923A-38C640458EA3}"/>
    <dgm:cxn modelId="{5DB506C7-BB31-49F7-A194-7B417DE21746}" type="presOf" srcId="{6EA76C45-E203-414D-8F69-9867DEB1733E}" destId="{AF642B28-A353-4757-AB91-EF2EECA36B56}" srcOrd="0" destOrd="3" presId="urn:microsoft.com/office/officeart/2005/8/layout/target3"/>
    <dgm:cxn modelId="{7F740C0C-196F-41DC-B8D3-1C1E3407A978}" type="presOf" srcId="{14333687-0BC2-4D69-AC35-CA332A0CCC4C}" destId="{AF642B28-A353-4757-AB91-EF2EECA36B56}" srcOrd="0" destOrd="4" presId="urn:microsoft.com/office/officeart/2005/8/layout/target3"/>
    <dgm:cxn modelId="{7AB86180-1752-4163-B351-97F8553F4F9C}" srcId="{269DBA45-A55A-4C4A-9B47-3880E47F0E1F}" destId="{9CB67DC5-404C-489F-A7C5-52D5E1942B6B}" srcOrd="0" destOrd="0" parTransId="{42D4D7E0-6F69-4F6B-8CCD-6A23C7D3379F}" sibTransId="{E17E9C9C-C91D-4562-BE49-9FA9EB307AF3}"/>
    <dgm:cxn modelId="{E69198E2-4723-4DFB-9C57-AF2D9929C018}" type="presOf" srcId="{269DBA45-A55A-4C4A-9B47-3880E47F0E1F}" destId="{2ABDEBF3-823B-49B8-8C71-EE3D10042780}" srcOrd="1" destOrd="0" presId="urn:microsoft.com/office/officeart/2005/8/layout/target3"/>
    <dgm:cxn modelId="{60DE634C-F959-4663-808D-7705FB2A4227}" srcId="{F22B3B64-E448-4D3F-B83B-7B9679DA492D}" destId="{269DBA45-A55A-4C4A-9B47-3880E47F0E1F}" srcOrd="2" destOrd="0" parTransId="{307322B2-CFF0-403E-9251-7F016A0F1C7E}" sibTransId="{2A49BED8-365C-4B45-8530-B375E1899420}"/>
    <dgm:cxn modelId="{598C71BD-984F-4FDB-8021-A55329D341A5}" type="presParOf" srcId="{60813FF0-69CE-4451-A46D-053CD875DA1D}" destId="{2E61FE67-843E-45A5-B08E-99543B59134A}" srcOrd="0" destOrd="0" presId="urn:microsoft.com/office/officeart/2005/8/layout/target3"/>
    <dgm:cxn modelId="{E927D693-7DB0-4FF0-885F-BF28E716BF76}" type="presParOf" srcId="{60813FF0-69CE-4451-A46D-053CD875DA1D}" destId="{CBB1B247-B2B7-4726-B584-45F24276E495}" srcOrd="1" destOrd="0" presId="urn:microsoft.com/office/officeart/2005/8/layout/target3"/>
    <dgm:cxn modelId="{CA5CF0BD-0D72-48FF-82D1-AD118B5402B9}" type="presParOf" srcId="{60813FF0-69CE-4451-A46D-053CD875DA1D}" destId="{250987A6-44D5-4535-AAFB-94FC29C753A5}" srcOrd="2" destOrd="0" presId="urn:microsoft.com/office/officeart/2005/8/layout/target3"/>
    <dgm:cxn modelId="{46D1205B-1D43-4708-B130-6D992DD16129}" type="presParOf" srcId="{60813FF0-69CE-4451-A46D-053CD875DA1D}" destId="{B7CDA808-FD53-422A-B65A-8A0A53B871A0}" srcOrd="3" destOrd="0" presId="urn:microsoft.com/office/officeart/2005/8/layout/target3"/>
    <dgm:cxn modelId="{73FC82F4-5500-4C64-8BA5-0BE072139518}" type="presParOf" srcId="{60813FF0-69CE-4451-A46D-053CD875DA1D}" destId="{D8D4C93F-2F57-473F-9058-DB539BF13710}" srcOrd="4" destOrd="0" presId="urn:microsoft.com/office/officeart/2005/8/layout/target3"/>
    <dgm:cxn modelId="{41169957-27D3-4933-A7A9-304E26A86169}" type="presParOf" srcId="{60813FF0-69CE-4451-A46D-053CD875DA1D}" destId="{C5A3F841-E745-41EF-ABB0-B0FBBC31362E}" srcOrd="5" destOrd="0" presId="urn:microsoft.com/office/officeart/2005/8/layout/target3"/>
    <dgm:cxn modelId="{527749A5-72E2-4914-9F6A-66996083ED33}" type="presParOf" srcId="{60813FF0-69CE-4451-A46D-053CD875DA1D}" destId="{778FA746-E3F0-4D14-B225-64D81F8CBFA5}" srcOrd="6" destOrd="0" presId="urn:microsoft.com/office/officeart/2005/8/layout/target3"/>
    <dgm:cxn modelId="{EAD155DF-3D8C-44E9-A4B3-8FB3182EE49C}" type="presParOf" srcId="{60813FF0-69CE-4451-A46D-053CD875DA1D}" destId="{E916EA34-E518-4DAA-A974-1ABEE97A4526}" srcOrd="7" destOrd="0" presId="urn:microsoft.com/office/officeart/2005/8/layout/target3"/>
    <dgm:cxn modelId="{79F7C2C9-E639-4CB3-9284-CE6D8002FB1C}" type="presParOf" srcId="{60813FF0-69CE-4451-A46D-053CD875DA1D}" destId="{0DD099F4-E64C-4740-9067-686861EE2746}" srcOrd="8" destOrd="0" presId="urn:microsoft.com/office/officeart/2005/8/layout/target3"/>
    <dgm:cxn modelId="{6B533D2C-50B5-4550-820F-980342C2E00F}" type="presParOf" srcId="{60813FF0-69CE-4451-A46D-053CD875DA1D}" destId="{633DD473-BD64-4CF6-BE55-18C2E512F865}" srcOrd="9" destOrd="0" presId="urn:microsoft.com/office/officeart/2005/8/layout/target3"/>
    <dgm:cxn modelId="{2F00E0E8-90A4-4961-A921-0CB9A956C02F}" type="presParOf" srcId="{60813FF0-69CE-4451-A46D-053CD875DA1D}" destId="{A525CF0F-F5E4-4D4F-A937-7477D96D0508}" srcOrd="10" destOrd="0" presId="urn:microsoft.com/office/officeart/2005/8/layout/target3"/>
    <dgm:cxn modelId="{C81518F2-9CD2-4586-A9C7-1E6CDFCBAB01}" type="presParOf" srcId="{60813FF0-69CE-4451-A46D-053CD875DA1D}" destId="{223DD7D4-60C3-4E6B-B490-D87913BF7F2E}" srcOrd="11" destOrd="0" presId="urn:microsoft.com/office/officeart/2005/8/layout/target3"/>
    <dgm:cxn modelId="{4B7A8F97-0722-47F5-9DDA-3B5A4210C5F6}" type="presParOf" srcId="{60813FF0-69CE-4451-A46D-053CD875DA1D}" destId="{EE82BACA-C71B-4B8B-AF6C-CC739AF16CC6}" srcOrd="12" destOrd="0" presId="urn:microsoft.com/office/officeart/2005/8/layout/target3"/>
    <dgm:cxn modelId="{F00C8278-8D9D-4EC6-83F4-4BEB57C9A275}" type="presParOf" srcId="{60813FF0-69CE-4451-A46D-053CD875DA1D}" destId="{2ABDEBF3-823B-49B8-8C71-EE3D10042780}" srcOrd="13" destOrd="0" presId="urn:microsoft.com/office/officeart/2005/8/layout/target3"/>
    <dgm:cxn modelId="{72442A7A-48A9-42B9-8469-3EF499A9349B}" type="presParOf" srcId="{60813FF0-69CE-4451-A46D-053CD875DA1D}" destId="{AF642B28-A353-4757-AB91-EF2EECA36B5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1FE67-843E-45A5-B08E-99543B59134A}">
      <dsp:nvSpPr>
        <dsp:cNvPr id="0" name=""/>
        <dsp:cNvSpPr/>
      </dsp:nvSpPr>
      <dsp:spPr>
        <a:xfrm>
          <a:off x="-489070" y="216012"/>
          <a:ext cx="4785395" cy="39213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987A6-44D5-4535-AAFB-94FC29C753A5}">
      <dsp:nvSpPr>
        <dsp:cNvPr id="0" name=""/>
        <dsp:cNvSpPr/>
      </dsp:nvSpPr>
      <dsp:spPr>
        <a:xfrm>
          <a:off x="2031159" y="0"/>
          <a:ext cx="5836902" cy="4785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личностно – ориентированный подход;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1159" y="0"/>
        <a:ext cx="2918451" cy="1435621"/>
      </dsp:txXfrm>
    </dsp:sp>
    <dsp:sp modelId="{D8D4C93F-2F57-473F-9058-DB539BF13710}">
      <dsp:nvSpPr>
        <dsp:cNvPr id="0" name=""/>
        <dsp:cNvSpPr/>
      </dsp:nvSpPr>
      <dsp:spPr>
        <a:xfrm>
          <a:off x="492368" y="1435621"/>
          <a:ext cx="3110503" cy="31105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3F841-E745-41EF-ABB0-B0FBBC31362E}">
      <dsp:nvSpPr>
        <dsp:cNvPr id="0" name=""/>
        <dsp:cNvSpPr/>
      </dsp:nvSpPr>
      <dsp:spPr>
        <a:xfrm>
          <a:off x="2016217" y="1296146"/>
          <a:ext cx="5980957" cy="31105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подача материала в игровой форме;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6217" y="1296146"/>
        <a:ext cx="2990478" cy="1435616"/>
      </dsp:txXfrm>
    </dsp:sp>
    <dsp:sp modelId="{E916EA34-E518-4DAA-A974-1ABEE97A4526}">
      <dsp:nvSpPr>
        <dsp:cNvPr id="0" name=""/>
        <dsp:cNvSpPr/>
      </dsp:nvSpPr>
      <dsp:spPr>
        <a:xfrm>
          <a:off x="1329811" y="2871238"/>
          <a:ext cx="1435617" cy="14356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099F4-E64C-4740-9067-686861EE2746}">
      <dsp:nvSpPr>
        <dsp:cNvPr id="0" name=""/>
        <dsp:cNvSpPr/>
      </dsp:nvSpPr>
      <dsp:spPr>
        <a:xfrm>
          <a:off x="2047619" y="2871238"/>
          <a:ext cx="5836902" cy="14356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новые педагогические технологии: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7619" y="2871238"/>
        <a:ext cx="2918451" cy="1435617"/>
      </dsp:txXfrm>
    </dsp:sp>
    <dsp:sp modelId="{AF642B28-A353-4757-AB91-EF2EECA36B56}">
      <dsp:nvSpPr>
        <dsp:cNvPr id="0" name=""/>
        <dsp:cNvSpPr/>
      </dsp:nvSpPr>
      <dsp:spPr>
        <a:xfrm>
          <a:off x="4275915" y="2641589"/>
          <a:ext cx="4298761" cy="18949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проектов;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разноуровневое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обучение;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и коммуникативные;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 развивающего обучения;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здоровьесберегающее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обучение</a:t>
          </a:r>
          <a:r>
            <a:rPr lang="ru-RU" sz="1400" b="1" kern="1200" dirty="0" smtClean="0"/>
            <a:t>. </a:t>
          </a:r>
          <a:endParaRPr lang="ru-RU" sz="1400" kern="1200" dirty="0"/>
        </a:p>
      </dsp:txBody>
      <dsp:txXfrm>
        <a:off x="4275915" y="2641589"/>
        <a:ext cx="4298761" cy="1894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раздела образовательной программы по русскому языку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856984" cy="48965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Лексика</a:t>
            </a:r>
          </a:p>
          <a:p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СОШ №119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Татьяна Валерьевна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2013-2014 уч.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знаний и система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68863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12845"/>
              </p:ext>
            </p:extLst>
          </p:nvPr>
        </p:nvGraphicFramePr>
        <p:xfrm>
          <a:off x="107504" y="980728"/>
          <a:ext cx="9036496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926"/>
                <a:gridCol w="4788570"/>
              </a:tblGrid>
              <a:tr h="57302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знаний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знания из научной области (лексика, прямое и переносное  значение слова, многозначные и однозначные слова, синонимы, антонимы, омонимы)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фундаментальные знания из  области русского языка (лексическое и грамматическое значение слова)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знания профильного характера, учитывающие способности и интересы учащихся, их подготовку к будущей профессии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деятельности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Познавательная деятельность.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Интеллектуальные мыслительные операции Причинно-следственные связи. Постановка проблемы. Выдвижение гипотезы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 Преобразующая деятельность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Техника выбора. Способы поиска новых путей решения проблем. Конструирование и моделирование. Метод проектов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Общеучебная деятельность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Методы учения;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навыки общения; методы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взаимообучения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Самоорганизующая деятельность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Способы самостоятельной постановки целей. Техника планирования.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Самоучет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Самоанализ. Самоконтроль. Самооценка. 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Саморегуляция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Осознание своего продвижения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Учебно-тематическое планирование  по разделу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447515"/>
              </p:ext>
            </p:extLst>
          </p:nvPr>
        </p:nvGraphicFramePr>
        <p:xfrm>
          <a:off x="179512" y="1052736"/>
          <a:ext cx="8784977" cy="5508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704"/>
                <a:gridCol w="5015787"/>
                <a:gridCol w="2117486"/>
              </a:tblGrid>
              <a:tr h="159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 и его лексическое значение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Описание предмета.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Однозначные и многозначные слова. Прямое и переносное значение слов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Омонимы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картины И.И. Машкова «Клубника и белый кувшин».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Синонимы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Антонимы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 и повторение по теме «Лексика»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 работа по теме «Лексика»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9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контрольных работ, работа над ошибками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3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205264" cy="3600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507288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Синонимы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б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</a:t>
            </a:r>
          </a:p>
          <a:p>
            <a:pPr marL="0" indent="0">
              <a:buNone/>
            </a:pPr>
            <a:r>
              <a:rPr lang="ru-RU" sz="2400" b="1" dirty="0"/>
              <a:t>Цели урока:</a:t>
            </a:r>
            <a:endParaRPr lang="ru-RU" sz="2400" dirty="0"/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учащихся по лексикологии как разделе науки о языке,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Познакомить учащихся с  градацией, научить определять роль синонимов в речи,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работать с толковым словарем, развивать творческое мышление, память, речь учащихся;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ответственности, сотрудничества, общительности,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компьютер, мультимедийный проектор,   презентация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 Путешествие по стране «Лексика»,  словари,  раздаточный материал, учебник «Русский язык. 5 класс»,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Ладыженская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 М. Т.,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Тростенцова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4482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 урока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322740"/>
              </p:ext>
            </p:extLst>
          </p:nvPr>
        </p:nvGraphicFramePr>
        <p:xfrm>
          <a:off x="539552" y="928045"/>
          <a:ext cx="822959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71"/>
                <a:gridCol w="2785800"/>
                <a:gridCol w="2544214"/>
                <a:gridCol w="25442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урока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учеников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Психологический настрой учащихся на урок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тестовой работы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повторение ранее изученного материала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работы; проверка работ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темы и целей урока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Подводит учеников к самостоятельному определению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темы, а затем и целей урока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Определяют тему и цели, записывают в тетради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работа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работают в парах: 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исправляют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неоправданные повторы слов в тексте;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При описании картины употребляют различные синонимы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4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930887"/>
              </p:ext>
            </p:extLst>
          </p:nvPr>
        </p:nvGraphicFramePr>
        <p:xfrm>
          <a:off x="457200" y="116632"/>
          <a:ext cx="8229600" cy="64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2736304"/>
                <a:gridCol w="2448272"/>
                <a:gridCol w="2530624"/>
              </a:tblGrid>
              <a:tr h="5145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урока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учеников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стилистической функции синонимов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Задает вопросы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Отвечают на вопросы, делают выводы о стилистической функции синонимов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Разграничение стилистически нейтральных и окрашенных синонимов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Записывают синонимы в 2 столбика,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делают выводы об окрашенности синонимов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со словарями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Задает лингвистические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загадки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Ищут ответ в соответствующем словаре, записывают в тетради отгадки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Физкультминутка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текстом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Вводит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понятие контекстуальных синонимов; градации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Записывают термин «градация» себе в словари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Формулируют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свои впечатления от урока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Выставление оценок; домашнее задание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Выставляет оценки; предлагает написать дома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сочинение о синонимах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1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4968552" cy="548640"/>
          </a:xfrm>
        </p:spPr>
        <p:txBody>
          <a:bodyPr/>
          <a:lstStyle/>
          <a:p>
            <a:r>
              <a:rPr lang="ru-RU" dirty="0" smtClean="0"/>
              <a:t>Фрагменты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работа:</a:t>
            </a:r>
          </a:p>
          <a:p>
            <a:r>
              <a:rPr lang="ru-R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нимательно </a:t>
            </a:r>
            <a:r>
              <a:rPr lang="ru-R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картину </a:t>
            </a:r>
            <a:r>
              <a:rPr lang="ru-RU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 и </a:t>
            </a:r>
            <a:r>
              <a:rPr lang="ru-R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предложения </a:t>
            </a:r>
            <a:endPara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пропусков </a:t>
            </a:r>
            <a:r>
              <a:rPr lang="ru-RU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подходящими </a:t>
            </a:r>
          </a:p>
          <a:p>
            <a:r>
              <a:rPr lang="ru-RU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словами-синонимами. Можно воспользоваться </a:t>
            </a:r>
          </a:p>
          <a:p>
            <a:r>
              <a:rPr lang="ru-R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словами для </a:t>
            </a:r>
            <a:r>
              <a:rPr lang="ru-RU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справок.(на столах)</a:t>
            </a:r>
            <a:r>
              <a:rPr lang="ru-R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вывод: </a:t>
            </a:r>
            <a:r>
              <a:rPr lang="ru-R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потребовались ли </a:t>
            </a:r>
            <a:r>
              <a:rPr lang="ru-RU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</a:p>
          <a:p>
            <a:r>
              <a:rPr lang="ru-RU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  при выполнении задания и для чего</a:t>
            </a:r>
            <a:r>
              <a:rPr lang="ru-RU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/>
              <a:t>На нас смотрит симпатичное ,…. лицо </a:t>
            </a:r>
            <a:endParaRPr lang="ru-RU" sz="1800" dirty="0" smtClean="0"/>
          </a:p>
          <a:p>
            <a:r>
              <a:rPr lang="ru-RU" sz="1800" dirty="0" smtClean="0"/>
              <a:t>девушки</a:t>
            </a:r>
            <a:r>
              <a:rPr lang="ru-RU" sz="1800" dirty="0"/>
              <a:t>. Её лукавая,…улыбка, смеющиеся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…</a:t>
            </a:r>
            <a:r>
              <a:rPr lang="ru-RU" sz="1800" dirty="0"/>
              <a:t>глаза заставляют и нас улыбнуться и </a:t>
            </a:r>
            <a:endParaRPr lang="ru-RU" sz="1800" dirty="0" smtClean="0"/>
          </a:p>
          <a:p>
            <a:r>
              <a:rPr lang="ru-RU" sz="1800" dirty="0" smtClean="0"/>
              <a:t>порадоваться </a:t>
            </a:r>
            <a:r>
              <a:rPr lang="ru-RU" sz="1800" dirty="0"/>
              <a:t>ее счастью. </a:t>
            </a:r>
            <a:endParaRPr lang="ru-RU" sz="1800" dirty="0" smtClean="0"/>
          </a:p>
          <a:p>
            <a:r>
              <a:rPr lang="ru-RU" sz="1800" dirty="0" smtClean="0"/>
              <a:t>Жизнерадостное </a:t>
            </a:r>
            <a:r>
              <a:rPr lang="ru-RU" sz="1800" dirty="0"/>
              <a:t>,…настроение </a:t>
            </a:r>
            <a:r>
              <a:rPr lang="ru-RU" sz="1800" dirty="0" smtClean="0"/>
              <a:t>передается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нам, и, наверное, поэтому так </a:t>
            </a:r>
            <a:r>
              <a:rPr lang="ru-RU" sz="1800" dirty="0" smtClean="0"/>
              <a:t>приятно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,…смотреть на эту девушку, любоваться </a:t>
            </a:r>
            <a:endParaRPr lang="ru-RU" sz="1800" dirty="0" smtClean="0"/>
          </a:p>
          <a:p>
            <a:r>
              <a:rPr lang="ru-RU" sz="1800" dirty="0" smtClean="0"/>
              <a:t>ее </a:t>
            </a:r>
            <a:r>
              <a:rPr lang="ru-RU" sz="1800" dirty="0"/>
              <a:t>одеждой.</a:t>
            </a:r>
            <a:br>
              <a:rPr lang="ru-RU" sz="1800" dirty="0"/>
            </a:br>
            <a:r>
              <a:rPr lang="ru-RU" sz="1800" dirty="0"/>
              <a:t>Платье девушки из прозрачного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… </a:t>
            </a:r>
            <a:r>
              <a:rPr lang="ru-RU" sz="1800" dirty="0"/>
              <a:t>материала. Оно подчеркивает нежность </a:t>
            </a:r>
            <a:endParaRPr lang="ru-RU" sz="1800" dirty="0" smtClean="0"/>
          </a:p>
          <a:p>
            <a:r>
              <a:rPr lang="ru-RU" sz="1800" dirty="0" smtClean="0"/>
              <a:t>и </a:t>
            </a:r>
            <a:r>
              <a:rPr lang="ru-RU" sz="1800" dirty="0"/>
              <a:t>молодость Арсеньевой, ее изысканный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…вкус. Ощущение </a:t>
            </a:r>
            <a:r>
              <a:rPr lang="ru-RU" sz="1800" dirty="0"/>
              <a:t>радости,… остается </a:t>
            </a:r>
            <a:endParaRPr lang="ru-RU" sz="1800" dirty="0" smtClean="0"/>
          </a:p>
          <a:p>
            <a:r>
              <a:rPr lang="ru-RU" sz="1800" dirty="0" smtClean="0"/>
              <a:t>от </a:t>
            </a:r>
            <a:r>
              <a:rPr lang="ru-RU" sz="1800" dirty="0"/>
              <a:t>этой картины.</a:t>
            </a:r>
            <a:endParaRPr lang="ru-RU" sz="1800" b="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34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со словарями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3816"/>
            <a:ext cx="2123728" cy="3185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3114675" cy="4819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03" y="836712"/>
            <a:ext cx="38004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64087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Работа со словарем иностранных слов</a:t>
            </a:r>
            <a:r>
              <a:rPr lang="ru-RU" sz="2400" dirty="0">
                <a:latin typeface="Times New Roman"/>
                <a:ea typeface="Calibri"/>
              </a:rPr>
              <a:t/>
            </a:r>
            <a:br>
              <a:rPr lang="ru-RU" sz="2400" dirty="0">
                <a:latin typeface="Times New Roman"/>
                <a:ea typeface="Calibri"/>
              </a:rPr>
            </a:br>
            <a:r>
              <a:rPr lang="ru-RU" sz="2400" dirty="0" smtClean="0">
                <a:latin typeface="Times New Roman"/>
                <a:ea typeface="Calibri"/>
              </a:rPr>
              <a:t>Необходимо прослушать </a:t>
            </a:r>
            <a:r>
              <a:rPr lang="ru-RU" sz="2400" dirty="0">
                <a:latin typeface="Times New Roman"/>
                <a:ea typeface="Calibri"/>
              </a:rPr>
              <a:t>стихотворные отрывки и закончить предложения подходящими по смыслу словами.</a:t>
            </a:r>
            <a:br>
              <a:rPr lang="ru-RU" sz="2400" dirty="0">
                <a:latin typeface="Times New Roman"/>
                <a:ea typeface="Calibri"/>
              </a:rPr>
            </a:br>
            <a:r>
              <a:rPr lang="ru-RU" sz="2400" i="1" dirty="0">
                <a:latin typeface="Times New Roman"/>
                <a:ea typeface="Calibri"/>
              </a:rPr>
              <a:t>Простое слово промежуток:</a:t>
            </a:r>
            <a:br>
              <a:rPr lang="ru-RU" sz="2400" i="1" dirty="0">
                <a:latin typeface="Times New Roman"/>
                <a:ea typeface="Calibri"/>
              </a:rPr>
            </a:br>
            <a:r>
              <a:rPr lang="ru-RU" sz="2400" i="1" dirty="0">
                <a:latin typeface="Times New Roman"/>
                <a:ea typeface="Calibri"/>
              </a:rPr>
              <a:t>В театре несколько минуток,</a:t>
            </a:r>
            <a:br>
              <a:rPr lang="ru-RU" sz="2400" i="1" dirty="0">
                <a:latin typeface="Times New Roman"/>
                <a:ea typeface="Calibri"/>
              </a:rPr>
            </a:br>
            <a:r>
              <a:rPr lang="ru-RU" sz="2400" i="1" dirty="0">
                <a:latin typeface="Times New Roman"/>
                <a:ea typeface="Calibri"/>
              </a:rPr>
              <a:t>Пока начнется новый акт</a:t>
            </a:r>
            <a:br>
              <a:rPr lang="ru-RU" sz="2400" i="1" dirty="0">
                <a:latin typeface="Times New Roman"/>
                <a:ea typeface="Calibri"/>
              </a:rPr>
            </a:br>
            <a:r>
              <a:rPr lang="ru-RU" sz="2400" i="1" dirty="0">
                <a:latin typeface="Times New Roman"/>
                <a:ea typeface="Calibri"/>
              </a:rPr>
              <a:t>Мы называем все… </a:t>
            </a:r>
            <a:r>
              <a:rPr lang="ru-RU" sz="2400" dirty="0">
                <a:latin typeface="Times New Roman"/>
                <a:ea typeface="Calibri"/>
              </a:rPr>
              <a:t>(антракт- краткий перерыв между действиями спектакля или отделениями концерта).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39"/>
            <a:ext cx="4490864" cy="30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640960" cy="6264696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борьбе, в труде устали слишком,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уставшим…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(передышку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непродолжительный перерыв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</a:t>
            </a:r>
          </a:p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ребятам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перемена)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-перерыв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уроками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что-то прекратив,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объявляем…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(перерыв)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1723"/>
            <a:ext cx="3135086" cy="2090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3888432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20" y="4221088"/>
            <a:ext cx="424110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8784976" cy="5496724"/>
          </a:xfrm>
        </p:spPr>
        <p:txBody>
          <a:bodyPr/>
          <a:lstStyle/>
          <a:p>
            <a:pPr>
              <a:buFont typeface="Arial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программы. Русский язык. 5-9 классы. (ФГОС)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Тростенцова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Н.М., Баранов М.Т.,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Ладыженская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А.Д. Москва, Просвещение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язык. Учебник. 5 класс.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Ладыженская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А., Баранов М. Т.,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Тростенцова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 Москва, Просвещение 2010</a:t>
            </a:r>
          </a:p>
          <a:p>
            <a:pPr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язык. Карточки-задания. 5 класс.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Ларионова Л.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Москва, Просвещение, 2011</a:t>
            </a:r>
          </a:p>
          <a:p>
            <a:pPr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в 5 классе. Методическое пособие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Г.А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Москва, Просвещение 2011</a:t>
            </a:r>
          </a:p>
          <a:p>
            <a:pPr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язык. Рабочая тетрадь. В 2-х частях. 5 класс.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Г.А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</a:p>
          <a:p>
            <a:pPr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 по русскому языку. 5 класс.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Г.А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Москва, Просвещение, </a:t>
            </a:r>
          </a:p>
          <a:p>
            <a:pPr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пятерке шаг за шагом, или 50 занятий с репетитором. Русский язык. 5 класс.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Ахременкова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Москва, Просвещение 2012</a:t>
            </a:r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4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48680"/>
            <a:ext cx="5421288" cy="4320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</a:t>
            </a:r>
          </a:p>
          <a:p>
            <a:pPr marL="457200" lvl="0" indent="-457200">
              <a:buAutoNum type="arabicPeriod" startAt="4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специфики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освоения учебного материала учащимися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возрастными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</a:t>
            </a:r>
          </a:p>
          <a:p>
            <a:pPr marL="457200" lvl="0" indent="-457200">
              <a:buAutoNum type="arabicPeriod" startAt="4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 результаты освоения раздела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AutoNum type="arabicPeriod" startAt="4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используемых в образовательном процессе по разделу программы методов, форм организации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marL="457200" lvl="0" indent="-457200">
              <a:buAutoNum type="arabicPeriod" startAt="4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знаний и система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457200" lvl="0" indent="-457200">
              <a:buAutoNum type="arabicPeriod" startAt="4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Учебно-тематическое планирование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разделу</a:t>
            </a:r>
          </a:p>
          <a:p>
            <a:pPr marL="457200" lvl="0" indent="-457200">
              <a:buAutoNum type="arabicPeriod" startAt="4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</a:p>
          <a:p>
            <a:pPr marL="457200" lvl="0" indent="-457200">
              <a:buAutoNum type="arabicPeriod" startAt="4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урока</a:t>
            </a:r>
          </a:p>
          <a:p>
            <a:pPr marL="457200" lvl="0" indent="-457200">
              <a:buAutoNum type="arabicPeriod" startAt="4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0" lv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74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776864" cy="511256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школьного образования учебный предмет «Русский язык»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 только объектом изучения, но и средством обучения. Как средство познания действительности русский язык обеспечивает развитие интеллектуальных и творческих способностей ребенка, развивает его абстрактное мышление, память и воображение, формирует навыки самостоятельной учебной деятельности, самообразования и самореализации личности. Будучи формой хранения и усвоения различных знаний, русский язык неразрывно связан со всеми школьными предметами и влияет на качество усвоения всех других школьных предметов, а в перспективе способствует овладению будущей профессией.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русскому языку отобрано и структурировано на основе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подхода. В соответствии с этим в V – IX классах формируются и развиваются коммуникативная, языковая, лингвистическая (языковедческая)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культуроведческая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12068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русского языка направлен на достижение следующих целей, обеспечивающих реализацию личностно-ориентированного,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коммуникативного,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подходов к обучению родному языку: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гражданственности и патриотизма, сознательного отношения к языку как явлению культуры, основному средству общения и получения знаний в разных сферах человеческой деятельности;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и любви к русскому языку;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речемыслительной деятельности, коммуникативных умений и навыков, обеспечивающих свободное владение русским литературным языком в разных сферах и ситуациях его использования;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словарного запаса и грамматического строя речи учащихся;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готовности и способности к речевому взаимодействию и взаимопониманию, потребности к речевому самосовершенствованию;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знаний о русском языке, его устройстве и функционировании в различных сферах и ситуациях общения; о стилистических ресурсах русского языка; об основных нормах русского литературного языка; о русском речевом этикете;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опознавать, анализировать, классифицировать языковые факты, оценивать их с точки зрения нормативности, соответствия ситуации и сфере общения; умений работать с текстом, осуществлять информационный поиск, извлекать и преобразовывать необходимую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36600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раздела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63688" y="980728"/>
            <a:ext cx="7128792" cy="5544616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русского языка в 5 классе (тема «Лексика»)  ставит своей задачей знакомство со словом  как единицей языка.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навыки грамотного культурного общения.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Идёт работа над изобразительно-выразительными  средствами языка; тесная связь с литературой.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толковых словарей поможет расширить словарный запас, сделает речь богаче и выразительнее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употреблять слова в свойственном им значении - залог успешности в обществе.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постепенная подготовка детей к заданиям  ГИА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А3,В1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ЕГЭ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А2,А3, А12, В8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1027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раздела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раздела: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лингвистическую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коммуникативную и культурологическую компетенции  через изучение лексики и культуры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учащихся  пользоваться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словарями, различать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лексическое и грамматическое значение слова, однозначные и многозначные слова, прямое и переносное значение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Развивающая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правильно выражать свои мысли и строить высказывания в соответствии с речевой ситуацией, тем самым способствуя развитию связной речи учащихся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вкус к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чистому, меткому     красивому русскому литературному языку,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языку как важнейшей составляющей понятия «Родина».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21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282154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 объяснение  специфики  восприятия и освоения учебного материала учащимися в соответствии с возрастными особенностями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256584"/>
          </a:xfrm>
        </p:spPr>
        <p:txBody>
          <a:bodyPr>
            <a:normAutofit fontScale="92500" lnSpcReduction="20000"/>
          </a:bodyPr>
          <a:lstStyle/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цель урока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Способствование развитию учащихся в пределах изучения конкретного учебного предмета и конкретного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Учет в целевой установке урока психологической задачи изучения темы и результатов, достигнутых в предшествующей работе;  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Использование  игровых форм, методических приемов, обеспечивающих развитие учащихся.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индивидуальным различиям в умственных способностях относятся и способности учащихся к самостоятельному приобретению знаний, умений самостоятельной работы. Они связаны со всей познавательной деятельностью ученика: овладение новыми знаниями, выполнение различных учебных практических заданий, особенно выделение в изучаемом материале существенного, установления связи нового материала с ранее усвоенным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1.Нужно помогать ребёнку в учёбе, чтобы он понял все детали  трудного задания и сам мог выполнить аналогичное, подробно объясняя свои  действия.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2.Чаще играть с ребёнком в развивающие игры, чтобы развивать его память, внимание и мышление.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волю и собранность.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4.Помогать ребёнку совершенствовать свои способности не только в учёбе, но   и в других делах.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7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освоения раздела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>
            <a:normAutofit fontScale="92500"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учащимися научными знаниями и представлениями о словарном составе языка, лексическом и грамматическом значении слов, однозначных и многозначных словах, прямом и переносном значении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</a:p>
          <a:p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словарями 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употреблять слова в свойственном 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воспроизводить информацию, содержащуюся в устном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умение описывать изображённое 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картине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необходимых языковых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аргументировано доказывать  свою точку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представления о слове как единице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творческому решению учебных и практических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правильно пользоваться известными лексическими и грамматическими средствами в устной и письменной речи</a:t>
            </a:r>
          </a:p>
        </p:txBody>
      </p:sp>
    </p:spTree>
    <p:extLst>
      <p:ext uri="{BB962C8B-B14F-4D97-AF65-F5344CB8AC3E}">
        <p14:creationId xmlns:p14="http://schemas.microsoft.com/office/powerpoint/2010/main" val="10348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используемых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 организации деятельности учащихся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146504"/>
              </p:ext>
            </p:extLst>
          </p:nvPr>
        </p:nvGraphicFramePr>
        <p:xfrm>
          <a:off x="467544" y="1412776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7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857</TotalTime>
  <Words>1229</Words>
  <Application>Microsoft Office PowerPoint</Application>
  <PresentationFormat>Экран (4:3)</PresentationFormat>
  <Paragraphs>217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Методическая разработка раздела образовательной программы по русскому языку</vt:lpstr>
      <vt:lpstr>Содержание  </vt:lpstr>
      <vt:lpstr>Пояснительная записка</vt:lpstr>
      <vt:lpstr>Презентация PowerPoint</vt:lpstr>
      <vt:lpstr>Актуальность раздела</vt:lpstr>
      <vt:lpstr>Цели и задачи раздела  </vt:lpstr>
      <vt:lpstr>Психолого-педагогическое  объяснение  специфики  восприятия и освоения учебного материала учащимися в соответствии с возрастными особенностями. </vt:lpstr>
      <vt:lpstr>Ожидаемые результаты освоения раздела программы</vt:lpstr>
      <vt:lpstr>Обоснование используемых методов, форм организации деятельности учащихся </vt:lpstr>
      <vt:lpstr>Система знаний и система деятельности </vt:lpstr>
      <vt:lpstr>Учебно-тематическое планирование  по разделу </vt:lpstr>
      <vt:lpstr>      Проект урока </vt:lpstr>
      <vt:lpstr>Ход  урока</vt:lpstr>
      <vt:lpstr>Презентация PowerPoint</vt:lpstr>
      <vt:lpstr>Фрагменты урока</vt:lpstr>
      <vt:lpstr>Работа со словарями</vt:lpstr>
      <vt:lpstr>Презентация PowerPoint</vt:lpstr>
      <vt:lpstr>Презентация PowerPoint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раздела образовательной программы по русскому языку</dc:title>
  <dc:creator>user</dc:creator>
  <cp:lastModifiedBy>user</cp:lastModifiedBy>
  <cp:revision>38</cp:revision>
  <dcterms:created xsi:type="dcterms:W3CDTF">2014-02-01T19:44:22Z</dcterms:created>
  <dcterms:modified xsi:type="dcterms:W3CDTF">2014-02-04T17:08:09Z</dcterms:modified>
</cp:coreProperties>
</file>