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59" r:id="rId4"/>
    <p:sldId id="260" r:id="rId5"/>
    <p:sldId id="261" r:id="rId6"/>
    <p:sldId id="266" r:id="rId7"/>
    <p:sldId id="267" r:id="rId8"/>
    <p:sldId id="262" r:id="rId9"/>
    <p:sldId id="263" r:id="rId10"/>
    <p:sldId id="264" r:id="rId11"/>
    <p:sldId id="265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DCF3"/>
    <a:srgbClr val="00C0C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4CA22-9781-47F2-8E1F-8AA4A0187742}" type="datetimeFigureOut">
              <a:rPr lang="ru-RU" smtClean="0"/>
              <a:pPr/>
              <a:t>27.12.2013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29B2F-0F0F-4F51-AF1C-3380BD516D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4CA22-9781-47F2-8E1F-8AA4A0187742}" type="datetimeFigureOut">
              <a:rPr lang="ru-RU" smtClean="0"/>
              <a:pPr/>
              <a:t>27.12.2013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29B2F-0F0F-4F51-AF1C-3380BD516D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4CA22-9781-47F2-8E1F-8AA4A0187742}" type="datetimeFigureOut">
              <a:rPr lang="ru-RU" smtClean="0"/>
              <a:pPr/>
              <a:t>27.12.2013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29B2F-0F0F-4F51-AF1C-3380BD516D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4CA22-9781-47F2-8E1F-8AA4A0187742}" type="datetimeFigureOut">
              <a:rPr lang="ru-RU" smtClean="0"/>
              <a:pPr/>
              <a:t>27.12.2013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29B2F-0F0F-4F51-AF1C-3380BD516D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4CA22-9781-47F2-8E1F-8AA4A0187742}" type="datetimeFigureOut">
              <a:rPr lang="ru-RU" smtClean="0"/>
              <a:pPr/>
              <a:t>27.12.2013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29B2F-0F0F-4F51-AF1C-3380BD516D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4CA22-9781-47F2-8E1F-8AA4A0187742}" type="datetimeFigureOut">
              <a:rPr lang="ru-RU" smtClean="0"/>
              <a:pPr/>
              <a:t>27.12.2013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29B2F-0F0F-4F51-AF1C-3380BD516D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4CA22-9781-47F2-8E1F-8AA4A0187742}" type="datetimeFigureOut">
              <a:rPr lang="ru-RU" smtClean="0"/>
              <a:pPr/>
              <a:t>27.12.2013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29B2F-0F0F-4F51-AF1C-3380BD516D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4CA22-9781-47F2-8E1F-8AA4A0187742}" type="datetimeFigureOut">
              <a:rPr lang="ru-RU" smtClean="0"/>
              <a:pPr/>
              <a:t>27.12.2013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A29B2F-0F0F-4F51-AF1C-3380BD516D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4CA22-9781-47F2-8E1F-8AA4A0187742}" type="datetimeFigureOut">
              <a:rPr lang="ru-RU" smtClean="0"/>
              <a:pPr/>
              <a:t>27.12.2013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29B2F-0F0F-4F51-AF1C-3380BD516D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4CA22-9781-47F2-8E1F-8AA4A0187742}" type="datetimeFigureOut">
              <a:rPr lang="ru-RU" smtClean="0"/>
              <a:pPr/>
              <a:t>27.12.2013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FAA29B2F-0F0F-4F51-AF1C-3380BD516D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C4CA22-9781-47F2-8E1F-8AA4A0187742}" type="datetimeFigureOut">
              <a:rPr lang="ru-RU" smtClean="0"/>
              <a:pPr/>
              <a:t>27.12.2013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29B2F-0F0F-4F51-AF1C-3380BD516D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C4CA22-9781-47F2-8E1F-8AA4A0187742}" type="datetimeFigureOut">
              <a:rPr lang="ru-RU" smtClean="0"/>
              <a:pPr/>
              <a:t>27.12.2013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AA29B2F-0F0F-4F51-AF1C-3380BD516DC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User\Downloads\&#1054;&#1073;&#1088;&#1072;&#1073;&#1086;&#1090;&#1082;&#1072;%20&#1076;&#1077;&#1090;&#1072;&#1083;&#1080;%20&#1085;&#1072;%20&#1090;&#1086;&#1082;&#1072;&#1088;&#1085;&#1086;-&#1088;&#1077;&#1074;&#1086;&#1083;&#1100;&#1074;&#1077;&#1088;&#1085;&#1086;&#1084;%20&#1089;&#1090;&#1072;&#1085;&#1082;&#1077;.mp4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Министерство образования московской области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ГОУСПО МО «Чеховский механико-технологический техникум молочной промышленности»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Токарно-револьверный станок мод. 1П365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Дисциплина: Процессы  формообразования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и инструменты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Выполнил: студент группы 22-м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макаревич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Преподаватель: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Дроздовская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Т.В.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2013 год</a:t>
            </a:r>
            <a:endParaRPr lang="ru-RU" sz="2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1404664" y="2492896"/>
            <a:ext cx="971600" cy="144016"/>
          </a:xfrm>
        </p:spPr>
        <p:txBody>
          <a:bodyPr>
            <a:normAutofit fontScale="5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endParaRPr lang="ru-RU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00B0F0"/>
                </a:solidFill>
              </a:rPr>
              <a:t>Технические характеристики: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03DCF3"/>
                </a:solidFill>
              </a:rPr>
              <a:t>     Станки модели 1п365 предназначены для обработки стальных и чугунных заготовок, закрепленных в патроне.</a:t>
            </a:r>
          </a:p>
          <a:p>
            <a:pPr>
              <a:buNone/>
            </a:pPr>
            <a:r>
              <a:rPr lang="ru-RU" dirty="0" smtClean="0">
                <a:solidFill>
                  <a:srgbClr val="03DCF3"/>
                </a:solidFill>
              </a:rPr>
              <a:t>      Наибольший диаметр обрабатываемого прутка , мм 80</a:t>
            </a:r>
            <a:br>
              <a:rPr lang="ru-RU" dirty="0" smtClean="0">
                <a:solidFill>
                  <a:srgbClr val="03DCF3"/>
                </a:solidFill>
              </a:rPr>
            </a:br>
            <a:r>
              <a:rPr lang="ru-RU" dirty="0" smtClean="0">
                <a:solidFill>
                  <a:srgbClr val="03DCF3"/>
                </a:solidFill>
              </a:rPr>
              <a:t>Наибольший диаметр изделия , устанавливаемого над станиной , мм 500</a:t>
            </a:r>
            <a:br>
              <a:rPr lang="ru-RU" dirty="0" smtClean="0">
                <a:solidFill>
                  <a:srgbClr val="03DCF3"/>
                </a:solidFill>
              </a:rPr>
            </a:br>
            <a:r>
              <a:rPr lang="ru-RU" dirty="0" smtClean="0">
                <a:solidFill>
                  <a:srgbClr val="03DCF3"/>
                </a:solidFill>
              </a:rPr>
              <a:t>Наибольший диаметр изделия , устанавливаемого над суппортом , мм 320</a:t>
            </a:r>
            <a:br>
              <a:rPr lang="ru-RU" dirty="0" smtClean="0">
                <a:solidFill>
                  <a:srgbClr val="03DCF3"/>
                </a:solidFill>
              </a:rPr>
            </a:br>
            <a:r>
              <a:rPr lang="ru-RU" dirty="0" smtClean="0">
                <a:solidFill>
                  <a:srgbClr val="03DCF3"/>
                </a:solidFill>
              </a:rPr>
              <a:t>Наименьшее и наибольшее расстояние от торца шпинделя до грани</a:t>
            </a:r>
            <a:br>
              <a:rPr lang="ru-RU" dirty="0" smtClean="0">
                <a:solidFill>
                  <a:srgbClr val="03DCF3"/>
                </a:solidFill>
              </a:rPr>
            </a:br>
            <a:r>
              <a:rPr lang="ru-RU" dirty="0" smtClean="0">
                <a:solidFill>
                  <a:srgbClr val="03DCF3"/>
                </a:solidFill>
              </a:rPr>
              <a:t>револьверной головки , мм 275 – 1000</a:t>
            </a:r>
            <a:br>
              <a:rPr lang="ru-RU" dirty="0" smtClean="0">
                <a:solidFill>
                  <a:srgbClr val="03DCF3"/>
                </a:solidFill>
              </a:rPr>
            </a:br>
            <a:r>
              <a:rPr lang="ru-RU" dirty="0" smtClean="0">
                <a:solidFill>
                  <a:srgbClr val="03DCF3"/>
                </a:solidFill>
              </a:rPr>
              <a:t>Число скоростей шпинделя 12</a:t>
            </a:r>
            <a:br>
              <a:rPr lang="ru-RU" dirty="0" smtClean="0">
                <a:solidFill>
                  <a:srgbClr val="03DCF3"/>
                </a:solidFill>
              </a:rPr>
            </a:br>
            <a:r>
              <a:rPr lang="ru-RU" dirty="0" smtClean="0">
                <a:solidFill>
                  <a:srgbClr val="03DCF3"/>
                </a:solidFill>
              </a:rPr>
              <a:t>Наибольший продольный ход револьверной головки и поперечного</a:t>
            </a:r>
            <a:br>
              <a:rPr lang="ru-RU" dirty="0" smtClean="0">
                <a:solidFill>
                  <a:srgbClr val="03DCF3"/>
                </a:solidFill>
              </a:rPr>
            </a:br>
            <a:r>
              <a:rPr lang="ru-RU" dirty="0" smtClean="0">
                <a:solidFill>
                  <a:srgbClr val="03DCF3"/>
                </a:solidFill>
              </a:rPr>
              <a:t>суппорта , мм 725</a:t>
            </a:r>
            <a:br>
              <a:rPr lang="ru-RU" dirty="0" smtClean="0">
                <a:solidFill>
                  <a:srgbClr val="03DCF3"/>
                </a:solidFill>
              </a:rPr>
            </a:br>
            <a:r>
              <a:rPr lang="ru-RU" dirty="0" smtClean="0">
                <a:solidFill>
                  <a:srgbClr val="03DCF3"/>
                </a:solidFill>
              </a:rPr>
              <a:t>Пределы чисел оборотов шпинделя в минуту 34 – 1500</a:t>
            </a:r>
            <a:br>
              <a:rPr lang="ru-RU" dirty="0" smtClean="0">
                <a:solidFill>
                  <a:srgbClr val="03DCF3"/>
                </a:solidFill>
              </a:rPr>
            </a:br>
            <a:r>
              <a:rPr lang="ru-RU" dirty="0" smtClean="0">
                <a:solidFill>
                  <a:srgbClr val="03DCF3"/>
                </a:solidFill>
              </a:rPr>
              <a:t>Число продольных и поперечных подач 11</a:t>
            </a:r>
            <a:br>
              <a:rPr lang="ru-RU" dirty="0" smtClean="0">
                <a:solidFill>
                  <a:srgbClr val="03DCF3"/>
                </a:solidFill>
              </a:rPr>
            </a:br>
            <a:r>
              <a:rPr lang="ru-RU" dirty="0" smtClean="0">
                <a:solidFill>
                  <a:srgbClr val="03DCF3"/>
                </a:solidFill>
              </a:rPr>
              <a:t>Пределы продольных подач револьверной головки и поперечного</a:t>
            </a:r>
            <a:br>
              <a:rPr lang="ru-RU" dirty="0" smtClean="0">
                <a:solidFill>
                  <a:srgbClr val="03DCF3"/>
                </a:solidFill>
              </a:rPr>
            </a:br>
            <a:r>
              <a:rPr lang="ru-RU" dirty="0" smtClean="0">
                <a:solidFill>
                  <a:srgbClr val="03DCF3"/>
                </a:solidFill>
              </a:rPr>
              <a:t>суппорта , мм/об 0,045 – 1,35</a:t>
            </a:r>
            <a:br>
              <a:rPr lang="ru-RU" dirty="0" smtClean="0">
                <a:solidFill>
                  <a:srgbClr val="03DCF3"/>
                </a:solidFill>
              </a:rPr>
            </a:br>
            <a:r>
              <a:rPr lang="ru-RU" dirty="0" smtClean="0">
                <a:solidFill>
                  <a:srgbClr val="03DCF3"/>
                </a:solidFill>
              </a:rPr>
              <a:t>Пределы поперечных подач поперечного суппорта , мм/об 0,09 – 2,7</a:t>
            </a:r>
            <a:br>
              <a:rPr lang="ru-RU" dirty="0" smtClean="0">
                <a:solidFill>
                  <a:srgbClr val="03DCF3"/>
                </a:solidFill>
              </a:rPr>
            </a:br>
            <a:r>
              <a:rPr lang="ru-RU" dirty="0" smtClean="0">
                <a:solidFill>
                  <a:srgbClr val="03DCF3"/>
                </a:solidFill>
              </a:rPr>
              <a:t>Мощность главного электродвигателя , кВт 14</a:t>
            </a:r>
            <a:br>
              <a:rPr lang="ru-RU" dirty="0" smtClean="0">
                <a:solidFill>
                  <a:srgbClr val="03DCF3"/>
                </a:solidFill>
              </a:rPr>
            </a:br>
            <a:r>
              <a:rPr lang="ru-RU" dirty="0" smtClean="0">
                <a:solidFill>
                  <a:srgbClr val="03DCF3"/>
                </a:solidFill>
              </a:rPr>
              <a:t>Габариты станка , мм 3320 </a:t>
            </a:r>
            <a:r>
              <a:rPr lang="ru-RU" dirty="0" err="1" smtClean="0">
                <a:solidFill>
                  <a:srgbClr val="03DCF3"/>
                </a:solidFill>
              </a:rPr>
              <a:t>x</a:t>
            </a:r>
            <a:r>
              <a:rPr lang="ru-RU" dirty="0" smtClean="0">
                <a:solidFill>
                  <a:srgbClr val="03DCF3"/>
                </a:solidFill>
              </a:rPr>
              <a:t> 1565 </a:t>
            </a:r>
            <a:r>
              <a:rPr lang="ru-RU" dirty="0" err="1" smtClean="0">
                <a:solidFill>
                  <a:srgbClr val="03DCF3"/>
                </a:solidFill>
              </a:rPr>
              <a:t>x</a:t>
            </a:r>
            <a:r>
              <a:rPr lang="ru-RU" dirty="0" smtClean="0">
                <a:solidFill>
                  <a:srgbClr val="03DCF3"/>
                </a:solidFill>
              </a:rPr>
              <a:t> 1755</a:t>
            </a:r>
            <a:br>
              <a:rPr lang="ru-RU" dirty="0" smtClean="0">
                <a:solidFill>
                  <a:srgbClr val="03DCF3"/>
                </a:solidFill>
              </a:rPr>
            </a:br>
            <a:r>
              <a:rPr lang="ru-RU" dirty="0" smtClean="0">
                <a:solidFill>
                  <a:srgbClr val="03DCF3"/>
                </a:solidFill>
              </a:rPr>
              <a:t>Вес станка , кг 3400</a:t>
            </a:r>
            <a:endParaRPr lang="ru-RU" dirty="0">
              <a:solidFill>
                <a:srgbClr val="03DCF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00B0F0"/>
                </a:solidFill>
              </a:rPr>
              <a:t>Правила ухода за токарным станком</a:t>
            </a:r>
          </a:p>
          <a:p>
            <a:pPr>
              <a:buNone/>
            </a:pPr>
            <a:r>
              <a:rPr lang="ru-RU" dirty="0" smtClean="0">
                <a:solidFill>
                  <a:srgbClr val="03DCF3"/>
                </a:solidFill>
              </a:rPr>
              <a:t>    Чистка станка. Ежедневно, по окончании смены, станок нужно очистить от стружки, а направляющие станины и суппорта— от эмульсии и грязи, протереть насухо концами и смазать тонким слоем смазки.</a:t>
            </a:r>
          </a:p>
          <a:p>
            <a:pPr>
              <a:buNone/>
            </a:pPr>
            <a:r>
              <a:rPr lang="ru-RU" dirty="0" smtClean="0">
                <a:solidFill>
                  <a:srgbClr val="03DCF3"/>
                </a:solidFill>
              </a:rPr>
              <a:t>     Конические отверстия шпинделя передней бабки и пиноли задней бабки перед закреплением в них инструмента или центра нужно тщательно очистить от грязи. Эти отверстия всегда должны быть чистыми и не иметь вмятин и забоин. От их исправного состояния зависит точность работы станка.</a:t>
            </a:r>
          </a:p>
          <a:p>
            <a:pPr>
              <a:buNone/>
            </a:pPr>
            <a:r>
              <a:rPr lang="ru-RU" dirty="0" smtClean="0">
                <a:solidFill>
                  <a:srgbClr val="03DCF3"/>
                </a:solidFill>
              </a:rPr>
              <a:t>     Смазка станка. Важнейшее правило ухода за станком— своевременная смазка всех трущихся частей станка. </a:t>
            </a:r>
          </a:p>
          <a:p>
            <a:pPr>
              <a:buNone/>
            </a:pPr>
            <a:r>
              <a:rPr lang="ru-RU" dirty="0" smtClean="0">
                <a:solidFill>
                  <a:srgbClr val="03DCF3"/>
                </a:solidFill>
              </a:rPr>
              <a:t>     Уход за приводными ремнями. Необходимо постоянно следить, чтобы на приводные ремни не попадали смазочные материалы: засаленный ремень начинает проскальзывать по шкиву, плохо тянет и быстро срабатывается. Натяжение ремня не должно быть слишком тугим или слишком свободным. В первом случае будут сильно изнашиваться и нагреваться подшипники, во втором случае ремень будет проскальзывать.</a:t>
            </a:r>
          </a:p>
          <a:p>
            <a:pPr>
              <a:buNone/>
            </a:pPr>
            <a:r>
              <a:rPr lang="ru-RU" dirty="0" smtClean="0">
                <a:solidFill>
                  <a:srgbClr val="03DCF3"/>
                </a:solidFill>
              </a:rPr>
              <a:t>     Особое внимание необходимо уделять правильности установки и действия ограждений и предохранительных приспособлений у движущихся и вращающихся частей станка. Их следует всегда содержать в исправности и не снимать во время работы станка.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работка детали на токарно-револьверном станке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2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  <a:endParaRPr lang="ru-RU" sz="24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ТОКАРНО-РЕВОЛЬВЕРНЫЙ СТАНОК</a:t>
            </a:r>
          </a:p>
          <a:p>
            <a:pPr>
              <a:buNone/>
            </a:pPr>
            <a:endParaRPr lang="ru-RU" sz="2400" dirty="0" smtClean="0">
              <a:solidFill>
                <a:srgbClr val="03DCF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rgbClr val="03DCF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400" dirty="0" smtClean="0">
                <a:solidFill>
                  <a:srgbClr val="03DCF3"/>
                </a:solidFill>
              </a:rPr>
              <a:t>Токарно-револьверный станок применяется для обработки заготовок или деталей из калиброванного прутка.</a:t>
            </a:r>
          </a:p>
          <a:p>
            <a:pPr>
              <a:buNone/>
            </a:pPr>
            <a:r>
              <a:rPr lang="ru-RU" sz="2400" dirty="0" smtClean="0">
                <a:solidFill>
                  <a:srgbClr val="03DCF3"/>
                </a:solidFill>
              </a:rPr>
              <a:t>      На станке производятся следующие виды токарной обработки: обточка, расточка, подрезка, проточка и расточка канавок, сверление, зенкерование, развёртывание, фасонное точение, обработка </a:t>
            </a:r>
            <a:r>
              <a:rPr lang="ru-RU" sz="2400" dirty="0" err="1" smtClean="0">
                <a:solidFill>
                  <a:srgbClr val="03DCF3"/>
                </a:solidFill>
              </a:rPr>
              <a:t>резьб</a:t>
            </a:r>
            <a:r>
              <a:rPr lang="ru-RU" sz="2400" dirty="0" smtClean="0">
                <a:solidFill>
                  <a:srgbClr val="03DCF3"/>
                </a:solidFill>
              </a:rPr>
              <a:t> метчиками, плашками и резцами.</a:t>
            </a:r>
          </a:p>
          <a:p>
            <a:pPr>
              <a:buNone/>
            </a:pPr>
            <a:r>
              <a:rPr lang="ru-RU" sz="2400" dirty="0" smtClean="0">
                <a:solidFill>
                  <a:srgbClr val="03DCF3"/>
                </a:solidFill>
              </a:rPr>
              <a:t>      Название «револьверный» происходит от способа закрепления режущих инструментов в барабане. При этом инструмент (как правило) крепится в держателе (блок), который непосредственно устанавливается в револьверную голову. Различают статические блоки для не вращающегося инструмента (сверло так же может выступать в качестве статического инструмента, в некоторых случаях) и приводные блоки. Приводные блоки позволяют существенно расширить возможности станка: с их помощью осуществлять сверление отверстий не </a:t>
            </a:r>
            <a:r>
              <a:rPr lang="ru-RU" sz="2400" dirty="0" err="1" smtClean="0">
                <a:solidFill>
                  <a:srgbClr val="03DCF3"/>
                </a:solidFill>
              </a:rPr>
              <a:t>соосных</a:t>
            </a:r>
            <a:r>
              <a:rPr lang="ru-RU" sz="2400" dirty="0" smtClean="0">
                <a:solidFill>
                  <a:srgbClr val="03DCF3"/>
                </a:solidFill>
              </a:rPr>
              <a:t> с осью детали, нарезание резьбы и даже фрезерование. Однако не все револьверные станки имеют возможность использования приводных блоков. Существует два основных типа блоков: VDI, фиксируемые в револьвере сухарем, и BMT, которые крепятся болтами.</a:t>
            </a:r>
          </a:p>
          <a:p>
            <a:pPr>
              <a:buNone/>
            </a:pPr>
            <a:r>
              <a:rPr lang="ru-RU" sz="2400" dirty="0" smtClean="0">
                <a:solidFill>
                  <a:srgbClr val="03DCF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solidFill>
                <a:srgbClr val="03DCF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buNone/>
            </a:pPr>
            <a:r>
              <a:rPr lang="ru-RU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Станок 1П365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03DCF3"/>
                </a:solidFill>
              </a:rPr>
              <a:t>    Станок 1П365</a:t>
            </a:r>
            <a:r>
              <a:rPr lang="ru-RU" sz="2400" dirty="0" smtClean="0">
                <a:solidFill>
                  <a:srgbClr val="03DCF3"/>
                </a:solidFill>
              </a:rPr>
              <a:t> предназначен для обработки инструментами из твердых сплавов и быстрорежущей стали деталей из штучных заготовок (поковок, штамповок, отливок и т. п.) диаметром до 500 мм и из прутка диаметром до 80 мм, изготовление которых требует выполнения ряда последовательных переходов: обтачивания, сверления, растачивания, развертывания, нарезания резьбы и др. </a:t>
            </a:r>
            <a:r>
              <a:rPr lang="ru-RU" sz="2400" b="1" dirty="0" smtClean="0">
                <a:solidFill>
                  <a:srgbClr val="03DCF3"/>
                </a:solidFill>
              </a:rPr>
              <a:t>Станок модели 1П365</a:t>
            </a:r>
            <a:r>
              <a:rPr lang="ru-RU" sz="2400" dirty="0" smtClean="0">
                <a:solidFill>
                  <a:srgbClr val="03DCF3"/>
                </a:solidFill>
              </a:rPr>
              <a:t> рассчитан на применение в условиях серийного производства.</a:t>
            </a:r>
            <a:endParaRPr lang="ru-RU" sz="2400" dirty="0">
              <a:solidFill>
                <a:srgbClr val="03DCF3"/>
              </a:solidFill>
            </a:endParaRPr>
          </a:p>
        </p:txBody>
      </p:sp>
      <p:pic>
        <p:nvPicPr>
          <p:cNvPr id="4" name="Рисунок 3" descr="1__365_4d085fafee40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4005064"/>
            <a:ext cx="3657600" cy="26243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Структура токарно-револьверных станков</a:t>
            </a:r>
          </a:p>
          <a:p>
            <a:pPr>
              <a:buNone/>
            </a:pPr>
            <a:r>
              <a:rPr lang="ru-RU" sz="2400" dirty="0" smtClean="0">
                <a:solidFill>
                  <a:srgbClr val="03DCF3"/>
                </a:solidFill>
                <a:latin typeface="Times New Roman" pitchFamily="18" charset="0"/>
                <a:cs typeface="Times New Roman" pitchFamily="18" charset="0"/>
              </a:rPr>
              <a:t>     Отличительной чертой структуры токарно-револьверных станков есть присутствие поворотной, изредка линейно перемещаемой револьверной головки, в которой находятся нужные для обработки комплекты инструментов в необходимой последовательности. В таких станках, обычно, нет задней бабки.</a:t>
            </a:r>
          </a:p>
          <a:p>
            <a:pPr>
              <a:buNone/>
            </a:pPr>
            <a:r>
              <a:rPr lang="ru-RU" sz="2400" dirty="0" smtClean="0">
                <a:solidFill>
                  <a:srgbClr val="03DCF3"/>
                </a:solidFill>
                <a:latin typeface="Times New Roman" pitchFamily="18" charset="0"/>
                <a:cs typeface="Times New Roman" pitchFamily="18" charset="0"/>
              </a:rPr>
              <a:t>     Местонахождение оси поворота револьверной головки 4 определяет компоновку токарно-револьверных станков: с горизонтальной осью и вертикальной осью револьверной головки. </a:t>
            </a:r>
          </a:p>
          <a:p>
            <a:pPr>
              <a:buNone/>
            </a:pPr>
            <a:r>
              <a:rPr lang="ru-RU" sz="2400" dirty="0" smtClean="0">
                <a:solidFill>
                  <a:srgbClr val="03DCF3"/>
                </a:solidFill>
                <a:latin typeface="Times New Roman" pitchFamily="18" charset="0"/>
                <a:cs typeface="Times New Roman" pitchFamily="18" charset="0"/>
              </a:rPr>
              <a:t>     Суппорты, которые сообщают инструменту движение подачи 3 и 5 передвигаются по направляющим 6 станины, шпиндельная бабка 2 крепится на станине 7. Поддон 10 используется для сбора стружки. Рукоятки управления находятся на фартуках 8, 9.</a:t>
            </a:r>
            <a:br>
              <a:rPr lang="ru-RU" sz="2400" dirty="0" smtClean="0">
                <a:solidFill>
                  <a:srgbClr val="03DCF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3DCF3"/>
                </a:solidFill>
                <a:latin typeface="Times New Roman" pitchFamily="18" charset="0"/>
                <a:cs typeface="Times New Roman" pitchFamily="18" charset="0"/>
              </a:rPr>
              <a:t>1 — коробка подач; 2 — шпиндельная бабка; 3 — поперечный суппорт; 4 — револьверная головка; 5— продольный суппорт; 6 — направляющая; 7— станина; 8, 9 — фартуки поперечного и продольного суппортов; 10 — поддон; 11 — упор.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Токарно-револьверный-станок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Токарные работы – основные инструменты</a:t>
            </a:r>
          </a:p>
          <a:p>
            <a:pPr>
              <a:buNone/>
            </a:pPr>
            <a:r>
              <a:rPr lang="ru-RU" dirty="0" smtClean="0"/>
              <a:t>     </a:t>
            </a:r>
            <a:r>
              <a:rPr lang="ru-RU" dirty="0" smtClean="0">
                <a:solidFill>
                  <a:srgbClr val="03DCF3"/>
                </a:solidFill>
                <a:latin typeface="Times New Roman" pitchFamily="18" charset="0"/>
                <a:cs typeface="Times New Roman" pitchFamily="18" charset="0"/>
              </a:rPr>
              <a:t>Основными инструментами при токарных работах являются резцы. В зависимости от характера металлообработки резцы бывают черновые и чистовые. Геометрические параметры режущей части этих резцов таковы, что они приспособлены к контакту с большой и малой площадью сечения срезаемого слоя, что часто определяется оптимальными для данной вязкости обрабатываемого материала. По форме и расположению лезвия, относительно стержня, резцы подразделяют на прямые (рис. 1, а), отогнутые (рис.1, б), и оттянутые (рис.1, в). У оттянутых резцов ширина лезвия обычно меньше ширины крепежной части. Лезвие может располагаться симметрично</a:t>
            </a:r>
          </a:p>
          <a:p>
            <a:pPr>
              <a:buNone/>
            </a:pPr>
            <a:r>
              <a:rPr lang="ru-RU" dirty="0" smtClean="0">
                <a:solidFill>
                  <a:srgbClr val="03DCF3"/>
                </a:solidFill>
                <a:latin typeface="Times New Roman" pitchFamily="18" charset="0"/>
                <a:cs typeface="Times New Roman" pitchFamily="18" charset="0"/>
              </a:rPr>
              <a:t>     В процессе механообработки резцы движутся в разных направлениях. По направлению движения подачи резцы разделяют на правые и левые. У правых резцов главная режущая кромка находится со стороны большого пальца правой руки, если наложить ее на резец сверху (рис.1.2, а). В рабочем движении такие резцы перемещаются справа налево (от задней бабки к передней). У левых резцов при аналогичном наложении левой руки главная режущая кромка также находится со стороны большого пальца (рис.1, б). Такие резцы в движении подачи перемещаются слева направо. По назначению токарные резцы разделяют на проходные, расточные, подрезные, отрезные, фасонные, резьбовые и </a:t>
            </a:r>
            <a:r>
              <a:rPr lang="ru-RU" dirty="0" err="1" smtClean="0">
                <a:solidFill>
                  <a:srgbClr val="03DCF3"/>
                </a:solidFill>
                <a:latin typeface="Times New Roman" pitchFamily="18" charset="0"/>
                <a:cs typeface="Times New Roman" pitchFamily="18" charset="0"/>
              </a:rPr>
              <a:t>канавочные</a:t>
            </a:r>
            <a:r>
              <a:rPr lang="ru-RU" dirty="0" smtClean="0">
                <a:solidFill>
                  <a:srgbClr val="03DCF3"/>
                </a:solidFill>
                <a:latin typeface="Times New Roman" pitchFamily="18" charset="0"/>
                <a:cs typeface="Times New Roman" pitchFamily="18" charset="0"/>
              </a:rPr>
              <a:t>.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азновидности_токарных_резцов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sz="36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Основные параметры</a:t>
            </a:r>
          </a:p>
          <a:p>
            <a:pPr>
              <a:buNone/>
            </a:pPr>
            <a:r>
              <a:rPr lang="ru-RU" dirty="0" smtClean="0">
                <a:solidFill>
                  <a:srgbClr val="03DCF3"/>
                </a:solidFill>
                <a:latin typeface="Times New Roman" pitchFamily="18" charset="0"/>
                <a:cs typeface="Times New Roman" pitchFamily="18" charset="0"/>
              </a:rPr>
              <a:t>      Главными параметрами токарно-револьверных станков есть максимальный диаметр обрабатываемого прутка и максимальный диаметр обрабатываемой плоскости штучной заготовки над суппортом и над станиной. К основным параметрам включают также габаритные размеры рабочей зоны станка, которые определяют максимальную длину обрабатываемой детали, и скоростные характеристики.</a:t>
            </a:r>
          </a:p>
          <a:p>
            <a:pPr algn="ctr">
              <a:buNone/>
            </a:pPr>
            <a:r>
              <a:rPr lang="ru-RU" sz="36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Главное движение</a:t>
            </a:r>
          </a:p>
          <a:p>
            <a:pPr>
              <a:buNone/>
            </a:pPr>
            <a:r>
              <a:rPr lang="ru-RU" dirty="0" smtClean="0">
                <a:solidFill>
                  <a:srgbClr val="03DCF3"/>
                </a:solidFill>
                <a:latin typeface="Times New Roman" pitchFamily="18" charset="0"/>
                <a:cs typeface="Times New Roman" pitchFamily="18" charset="0"/>
              </a:rPr>
              <a:t>      Главное движение в токарно-револьверном станке — движения подачи: поперечное и продольное (в станках с горизонтальной осью револьверной головки — круговое за счет вращения головки) передвижение суппортов, которые несут инструмент; движение шпинделя, который несет заготовку.</a:t>
            </a:r>
          </a:p>
          <a:p>
            <a:pPr>
              <a:buNone/>
            </a:pPr>
            <a:r>
              <a:rPr lang="ru-RU" dirty="0" smtClean="0">
                <a:solidFill>
                  <a:srgbClr val="03DCF3"/>
                </a:solidFill>
                <a:latin typeface="Times New Roman" pitchFamily="18" charset="0"/>
                <a:cs typeface="Times New Roman" pitchFamily="18" charset="0"/>
              </a:rPr>
              <a:t>     Токарно-револьверные станки с ручным управлением имеют автоматическое или </a:t>
            </a:r>
            <a:r>
              <a:rPr lang="ru-RU" dirty="0" err="1" smtClean="0">
                <a:solidFill>
                  <a:srgbClr val="03DCF3"/>
                </a:solidFill>
                <a:latin typeface="Times New Roman" pitchFamily="18" charset="0"/>
                <a:cs typeface="Times New Roman" pitchFamily="18" charset="0"/>
              </a:rPr>
              <a:t>преселективное</a:t>
            </a:r>
            <a:r>
              <a:rPr lang="ru-RU" dirty="0" smtClean="0">
                <a:solidFill>
                  <a:srgbClr val="03DCF3"/>
                </a:solidFill>
                <a:latin typeface="Times New Roman" pitchFamily="18" charset="0"/>
                <a:cs typeface="Times New Roman" pitchFamily="18" charset="0"/>
              </a:rPr>
              <a:t> управление переключением частоты подач суппорта и движения шпинделя. При </a:t>
            </a:r>
            <a:r>
              <a:rPr lang="ru-RU" dirty="0" err="1" smtClean="0">
                <a:solidFill>
                  <a:srgbClr val="03DCF3"/>
                </a:solidFill>
                <a:latin typeface="Times New Roman" pitchFamily="18" charset="0"/>
                <a:cs typeface="Times New Roman" pitchFamily="18" charset="0"/>
              </a:rPr>
              <a:t>преселективном</a:t>
            </a:r>
            <a:r>
              <a:rPr lang="ru-RU" dirty="0" smtClean="0">
                <a:solidFill>
                  <a:srgbClr val="03DCF3"/>
                </a:solidFill>
                <a:latin typeface="Times New Roman" pitchFamily="18" charset="0"/>
                <a:cs typeface="Times New Roman" pitchFamily="18" charset="0"/>
              </a:rPr>
              <a:t> управлении рукоятки переключения настраивают во время работы станка в положения, которые соответствуют режимам, выбранным для следующего перехода, а переключение на новый режим работы осуществляется поворотом одной рукоятки в момент подачи команды на переключение.</a:t>
            </a:r>
            <a:endParaRPr lang="ru-RU" dirty="0">
              <a:solidFill>
                <a:srgbClr val="03DCF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sz="4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Основные узлы</a:t>
            </a:r>
          </a:p>
          <a:p>
            <a:pPr>
              <a:buNone/>
            </a:pPr>
            <a:r>
              <a:rPr lang="ru-RU" sz="3500" dirty="0" smtClean="0">
                <a:solidFill>
                  <a:srgbClr val="03DCF3"/>
                </a:solidFill>
                <a:latin typeface="Times New Roman" pitchFamily="18" charset="0"/>
                <a:cs typeface="Times New Roman" pitchFamily="18" charset="0"/>
              </a:rPr>
              <a:t>      Основные узлы токарно-револьверного станка с вертикальной осью револьверной головки в главной степени такие же по конструкции как узлы токарных станков.</a:t>
            </a:r>
          </a:p>
          <a:p>
            <a:pPr>
              <a:buNone/>
            </a:pPr>
            <a:r>
              <a:rPr lang="ru-RU" sz="3500" dirty="0" smtClean="0">
                <a:solidFill>
                  <a:srgbClr val="03DCF3"/>
                </a:solidFill>
                <a:latin typeface="Times New Roman" pitchFamily="18" charset="0"/>
                <a:cs typeface="Times New Roman" pitchFamily="18" charset="0"/>
              </a:rPr>
              <a:t>      Шпиндельная бабка станков больших и средних размеров имеет встроенную коробку скоростей, которая обеспечивает в сравнении с таким же узлом токарного станка малый диапазон регулирования и малое число ступеней частоты вращения шпинделя. В шпиндельной бабке станков небольшого размера устанавливается только шпиндель. Частота вращения шпинделя настраивается с помощью редуктора, который устанавливается в основании станка и связанного со шпинделем ременной передачей.</a:t>
            </a:r>
          </a:p>
          <a:p>
            <a:pPr>
              <a:buNone/>
            </a:pPr>
            <a:r>
              <a:rPr lang="ru-RU" sz="3500" dirty="0" smtClean="0">
                <a:solidFill>
                  <a:srgbClr val="03DCF3"/>
                </a:solidFill>
                <a:latin typeface="Times New Roman" pitchFamily="18" charset="0"/>
                <a:cs typeface="Times New Roman" pitchFamily="18" charset="0"/>
              </a:rPr>
              <a:t>      Коробка подач 1 по структуре проще коробки подач токарно-винторезных станков, так как токарно-револьверные станки обладают меньшим диапазоном настройки частоты вращения и меньшим числом ступеней подач. Помимо этого, в коробке подач нет элементов, которые требуются для нарезания резьбы резцом с помощью ходового винта.</a:t>
            </a:r>
          </a:p>
          <a:p>
            <a:pPr>
              <a:buNone/>
            </a:pPr>
            <a:r>
              <a:rPr lang="ru-RU" sz="3500" dirty="0" smtClean="0">
                <a:solidFill>
                  <a:srgbClr val="03DCF3"/>
                </a:solidFill>
                <a:latin typeface="Times New Roman" pitchFamily="18" charset="0"/>
                <a:cs typeface="Times New Roman" pitchFamily="18" charset="0"/>
              </a:rPr>
              <a:t>      Токарно-револьверный станок с ручным управлением считается универсальным станком. На таком станке можно производить детали из прутка и из штучных заготовок, которые закрепляются в патроне. Станок оборудуется гидравлическим приводом для зажима и подачи прутка в цанговом патроне (с допуском прутка ±1 мм). Зажим штучных заготовок осуществляется с помощью прилагаемого к станку специального патрона.</a:t>
            </a:r>
          </a:p>
          <a:p>
            <a:pPr>
              <a:buNone/>
            </a:pPr>
            <a:endParaRPr lang="ru-RU" sz="3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567</TotalTime>
  <Words>923</Words>
  <Application>Microsoft Office PowerPoint</Application>
  <PresentationFormat>Экран (4:3)</PresentationFormat>
  <Paragraphs>38</Paragraphs>
  <Slides>12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Техническая</vt:lpstr>
      <vt:lpstr>Министерство образования московской области ГОУСПО МО «Чеховский механико-технологический техникум молочной промышленности»   Токарно-револьверный станок мод. 1П365    Дисциплина: Процессы  формообразования и инструменты Выполнил: студент группы 22-м макаревич п    Преподаватель: Дроздовская Т.В.  2013 год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ГОУСПО МО Чеховский механика технологический техникум молочной промышленности   Плоскошлифовальный станок 3724.  Дисциплина формообразования и инструменты.    Выполнил студент гр. 22-м Горюнов А. Преподаватель: Дроздовская Т.В.    с. Новый Быт</dc:title>
  <dc:creator>User</dc:creator>
  <cp:lastModifiedBy>TAMARA</cp:lastModifiedBy>
  <cp:revision>58</cp:revision>
  <dcterms:created xsi:type="dcterms:W3CDTF">2013-05-07T14:11:06Z</dcterms:created>
  <dcterms:modified xsi:type="dcterms:W3CDTF">2013-12-26T21:38:27Z</dcterms:modified>
</cp:coreProperties>
</file>