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91" r:id="rId2"/>
    <p:sldId id="256" r:id="rId3"/>
    <p:sldId id="290" r:id="rId4"/>
    <p:sldId id="286" r:id="rId5"/>
    <p:sldId id="289" r:id="rId6"/>
    <p:sldId id="288" r:id="rId7"/>
    <p:sldId id="277" r:id="rId8"/>
    <p:sldId id="281" r:id="rId9"/>
    <p:sldId id="260" r:id="rId10"/>
    <p:sldId id="262" r:id="rId11"/>
    <p:sldId id="28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4readbooks.ru/wp-content/uploads/-1790871_11654988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900igr.net/datas/literatura/Basni/0011-011-Bibliograficheskij-spisok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412777"/>
            <a:ext cx="68407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Презентация к уроку библиотечно-информационной грамотности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«Справочно-библиографический аппарат и информационно-поисковая система библиотеки»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0648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«Лицей им. Г.Ф.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Атякшева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».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039904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педагог-библиотекарь 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Фролова Т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 Б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380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г. Югорск</a:t>
            </a:r>
          </a:p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2013 г.</a:t>
            </a:r>
          </a:p>
        </p:txBody>
      </p:sp>
    </p:spTree>
    <p:extLst>
      <p:ext uri="{BB962C8B-B14F-4D97-AF65-F5344CB8AC3E}">
        <p14:creationId xmlns:p14="http://schemas.microsoft.com/office/powerpoint/2010/main" val="34029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5" t="11539" r="20531" b="7631"/>
          <a:stretch/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6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3789040"/>
            <a:ext cx="8208912" cy="136815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В </a:t>
            </a:r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артотеке </a:t>
            </a:r>
            <a:r>
              <a:rPr lang="ru-RU" dirty="0" err="1">
                <a:solidFill>
                  <a:schemeClr val="tx1"/>
                </a:solidFill>
              </a:rPr>
              <a:t>газетно</a:t>
            </a:r>
            <a:r>
              <a:rPr lang="ru-RU" dirty="0">
                <a:solidFill>
                  <a:schemeClr val="tx1"/>
                </a:solidFill>
              </a:rPr>
              <a:t>-журнальных </a:t>
            </a:r>
            <a:r>
              <a:rPr lang="ru-RU" dirty="0" smtClean="0">
                <a:solidFill>
                  <a:schemeClr val="tx1"/>
                </a:solidFill>
              </a:rPr>
              <a:t>статей отражаются </a:t>
            </a:r>
            <a:r>
              <a:rPr lang="ru-RU" dirty="0">
                <a:solidFill>
                  <a:schemeClr val="tx1"/>
                </a:solidFill>
              </a:rPr>
              <a:t>статьи по отраслям знаний.</a:t>
            </a:r>
          </a:p>
          <a:p>
            <a:endParaRPr lang="ru-RU" dirty="0"/>
          </a:p>
        </p:txBody>
      </p:sp>
      <p:pic>
        <p:nvPicPr>
          <p:cNvPr id="4" name="Picture 2" descr="http://900igr.net/datai/literatura/Katalogi-i-kartoteki/0006-006-Alfavitnyj-katalog-A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156942" cy="24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43054"/>
            <a:ext cx="777686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Картотеки </a:t>
            </a:r>
            <a:r>
              <a:rPr lang="ru-RU" sz="2800" dirty="0" err="1" smtClean="0">
                <a:solidFill>
                  <a:schemeClr val="tx1"/>
                </a:solidFill>
              </a:rPr>
              <a:t>газетно</a:t>
            </a:r>
            <a:r>
              <a:rPr lang="ru-RU" sz="2800" dirty="0" smtClean="0">
                <a:solidFill>
                  <a:schemeClr val="tx1"/>
                </a:solidFill>
              </a:rPr>
              <a:t>-журнальных статей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datai/literatura/Katalogi-i-kartoteki/0010-010-Baz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6" y="332656"/>
            <a:ext cx="1837556" cy="1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720725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Электронный каталог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Базы данных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916832"/>
            <a:ext cx="208823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Книги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708920"/>
            <a:ext cx="208823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501008"/>
            <a:ext cx="208823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Картотека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293096"/>
            <a:ext cx="208823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Картотека цитат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852192" y="2101498"/>
            <a:ext cx="936104" cy="463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04592" y="2861320"/>
            <a:ext cx="783704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04592" y="3257364"/>
            <a:ext cx="783704" cy="243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52192" y="3501008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1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429000"/>
            <a:ext cx="7920880" cy="2062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/>
              </a:rPr>
              <a:t>Справочно-библиографический аппарат и информационно-поисковая система библиотеки.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900igr.net/datai/literatura/Katalogi-i-kartoteki/0006-006-Alfavitnyj-katalog-A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010088" cy="23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007" y="40466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Цель:</a:t>
            </a:r>
          </a:p>
          <a:p>
            <a:pPr algn="ctr"/>
            <a:endParaRPr lang="ru-RU" sz="1600" dirty="0"/>
          </a:p>
          <a:p>
            <a:r>
              <a:rPr lang="ru-RU" sz="2800" dirty="0" smtClean="0"/>
              <a:t>       познакомиться с понятием </a:t>
            </a:r>
            <a:r>
              <a:rPr lang="ru-RU" sz="2800" dirty="0"/>
              <a:t>справочно-библиографического аппарата </a:t>
            </a:r>
            <a:r>
              <a:rPr lang="ru-RU" sz="2800" dirty="0" smtClean="0"/>
              <a:t>библиотеки.</a:t>
            </a:r>
            <a:endParaRPr lang="ru-RU" sz="28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94" y="2636912"/>
            <a:ext cx="5716611" cy="381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1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3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Справочно-библиографический аппарат библиотеки (СБА).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04864"/>
            <a:ext cx="1800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Каталоги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204864"/>
            <a:ext cx="187220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артотеки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7" y="2204864"/>
            <a:ext cx="2493941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Библиографические указатели и рекомендательные списки 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3760" y="2204864"/>
            <a:ext cx="190872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Справочная литература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115616" y="1556792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331640" y="2730986"/>
            <a:ext cx="1440160" cy="1346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83568" y="2730986"/>
            <a:ext cx="144016" cy="1274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19872" y="17091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72100" y="16455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09223" y="1709192"/>
            <a:ext cx="563177" cy="368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595" y="4221087"/>
            <a:ext cx="158417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Алфавитный каталог  (АК)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704" y="4221088"/>
            <a:ext cx="216024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Систематический каталог (СК)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72100" y="4879478"/>
            <a:ext cx="12199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Словари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6952" y="4166365"/>
            <a:ext cx="190871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Энциклопедия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9296" y="4867418"/>
            <a:ext cx="176470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Справочники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6228184" y="3009528"/>
            <a:ext cx="1099450" cy="1526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890811" y="3009528"/>
            <a:ext cx="0" cy="995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477200" y="3220981"/>
            <a:ext cx="415280" cy="1323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0" name="Picture 2" descr="http://biblio.74325s015.edusite.ru/images/p2_k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2" y="195453"/>
            <a:ext cx="1017431" cy="15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812" y="748380"/>
            <a:ext cx="734481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Справочная литература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3429000"/>
            <a:ext cx="190871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Энциклопедия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500438"/>
            <a:ext cx="12199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Словари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3500438"/>
            <a:ext cx="176470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Справочники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28860" y="1857364"/>
            <a:ext cx="1099450" cy="1526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965570" y="2606670"/>
            <a:ext cx="135732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715008" y="1928802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9703" y="332656"/>
            <a:ext cx="8208912" cy="111330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</a:rPr>
              <a:t>иблиографические указатели </a:t>
            </a:r>
            <a:r>
              <a:rPr lang="ru-RU" sz="2800" b="1" dirty="0">
                <a:solidFill>
                  <a:schemeClr val="tx1"/>
                </a:solidFill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</a:rPr>
              <a:t>рекомендательные списки </a:t>
            </a:r>
            <a:r>
              <a:rPr lang="ru-RU" sz="2800" b="1" dirty="0">
                <a:solidFill>
                  <a:schemeClr val="tx1"/>
                </a:solidFill>
              </a:rPr>
              <a:t>литературы.</a:t>
            </a:r>
            <a:r>
              <a:rPr lang="ru-RU" sz="2800" b="1" dirty="0"/>
              <a:t> </a:t>
            </a:r>
          </a:p>
        </p:txBody>
      </p:sp>
      <p:pic>
        <p:nvPicPr>
          <p:cNvPr id="2050" name="Picture 2" descr="Картинка 3 из 89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а 2 из 2312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18444"/>
            <a:ext cx="3922532" cy="29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212555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860032" cy="3240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286944"/>
            <a:ext cx="569759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Каталоги и картотеки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183" y="2209527"/>
            <a:ext cx="5212555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0561" y="2194257"/>
            <a:ext cx="5120933" cy="3413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32656"/>
            <a:ext cx="316835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Алфавитный каталог  (АК)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9" y="332655"/>
            <a:ext cx="341395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Систематический каталог (СК)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12037" r="20460" b="10656"/>
          <a:stretch/>
        </p:blipFill>
        <p:spPr bwMode="auto">
          <a:xfrm>
            <a:off x="0" y="0"/>
            <a:ext cx="9144000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0352" y="2924944"/>
            <a:ext cx="1403648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290</TotalTime>
  <Words>133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Справочно-библиографический аппарат и информационно-поисковая система библиотеки. </vt:lpstr>
      <vt:lpstr>Презентация PowerPoint</vt:lpstr>
      <vt:lpstr>Справочно-библиографический аппарат библиотеки (СБА).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46</cp:revision>
  <dcterms:created xsi:type="dcterms:W3CDTF">2012-04-21T15:39:08Z</dcterms:created>
  <dcterms:modified xsi:type="dcterms:W3CDTF">2014-01-03T15:28:44Z</dcterms:modified>
</cp:coreProperties>
</file>