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5" r:id="rId10"/>
    <p:sldId id="266" r:id="rId11"/>
    <p:sldId id="267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B1BB0-44B6-4F6B-894F-2E61CC4C1221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96DAB-63B5-4E12-A024-75F8C5004AE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996DAB-63B5-4E12-A024-75F8C5004AE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84744BC-E138-4FEA-9326-F6D12E0F20D7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CD6972B-7C8C-49E9-A044-E31CFAD82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44BC-E138-4FEA-9326-F6D12E0F20D7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972B-7C8C-49E9-A044-E31CFAD82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44BC-E138-4FEA-9326-F6D12E0F20D7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972B-7C8C-49E9-A044-E31CFAD82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4744BC-E138-4FEA-9326-F6D12E0F20D7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D6972B-7C8C-49E9-A044-E31CFAD827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84744BC-E138-4FEA-9326-F6D12E0F20D7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CD6972B-7C8C-49E9-A044-E31CFAD82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44BC-E138-4FEA-9326-F6D12E0F20D7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972B-7C8C-49E9-A044-E31CFAD827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44BC-E138-4FEA-9326-F6D12E0F20D7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972B-7C8C-49E9-A044-E31CFAD827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4744BC-E138-4FEA-9326-F6D12E0F20D7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D6972B-7C8C-49E9-A044-E31CFAD827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744BC-E138-4FEA-9326-F6D12E0F20D7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6972B-7C8C-49E9-A044-E31CFAD82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84744BC-E138-4FEA-9326-F6D12E0F20D7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CD6972B-7C8C-49E9-A044-E31CFAD827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4744BC-E138-4FEA-9326-F6D12E0F20D7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CD6972B-7C8C-49E9-A044-E31CFAD8270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4744BC-E138-4FEA-9326-F6D12E0F20D7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CD6972B-7C8C-49E9-A044-E31CFAD827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0"/>
            <a:ext cx="8496944" cy="1827635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bg2">
                    <a:lumMod val="75000"/>
                  </a:schemeClr>
                </a:solidFill>
              </a:rPr>
              <a:t>Учитель русского языка и литературы Маликова Миляуша Маскаповна</a:t>
            </a:r>
            <a:endParaRPr lang="ru-RU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349715">
            <a:off x="-854423" y="5229165"/>
            <a:ext cx="45719" cy="91187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Фото-01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2132856"/>
            <a:ext cx="3274511" cy="43924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332656"/>
            <a:ext cx="5712927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Победители олимпиад и конкурсов по предмету</a:t>
            </a:r>
            <a:endParaRPr lang="ru-RU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</a:rPr>
              <a:t>Давлетбаева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</a:rPr>
              <a:t>Лейсан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-8кл.(2 место)</a:t>
            </a:r>
          </a:p>
          <a:p>
            <a:r>
              <a:rPr lang="ru-RU" i="1" u="sng" dirty="0" err="1" smtClean="0">
                <a:solidFill>
                  <a:schemeClr val="bg2">
                    <a:lumMod val="50000"/>
                  </a:schemeClr>
                </a:solidFill>
              </a:rPr>
              <a:t>Мухаметова</a:t>
            </a:r>
            <a:r>
              <a:rPr lang="ru-RU" i="1" u="sng" dirty="0" smtClean="0">
                <a:solidFill>
                  <a:schemeClr val="bg2">
                    <a:lumMod val="50000"/>
                  </a:schemeClr>
                </a:solidFill>
              </a:rPr>
              <a:t> Гузель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-9кл.(3 место)</a:t>
            </a:r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Арсланова </a:t>
            </a:r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</a:rPr>
              <a:t>Альфира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 -7кл.(2 место)</a:t>
            </a:r>
          </a:p>
          <a:p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</a:rPr>
              <a:t>Даутова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 Алия-9 </a:t>
            </a:r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</a:rPr>
              <a:t>кл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.(3 место), 10 </a:t>
            </a:r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</a:rPr>
              <a:t>кл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.(2 место)</a:t>
            </a:r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Салахова Гульдания-10кл.(1 место)</a:t>
            </a:r>
          </a:p>
          <a:p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</a:rPr>
              <a:t>Марданова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 Лиана-11кл.(3 место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)</a:t>
            </a:r>
          </a:p>
          <a:p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Салахова Гульдания-10кл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.(призёр </a:t>
            </a:r>
            <a:r>
              <a:rPr lang="ru-RU" i="1" dirty="0" err="1" smtClean="0">
                <a:solidFill>
                  <a:schemeClr val="bg2">
                    <a:lumMod val="50000"/>
                  </a:schemeClr>
                </a:solidFill>
              </a:rPr>
              <a:t>респ.олимпиады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 по литературе , 2013.</a:t>
            </a:r>
            <a:endParaRPr lang="ru-RU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                                             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олимпиады</a:t>
            </a:r>
            <a:endParaRPr lang="ru-RU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/>
              <a:t>                                                                                </a:t>
            </a:r>
            <a:endParaRPr lang="ru-RU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2010-2011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уч.год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Даутова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Алия-Региональная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научно-практическая конференция, посвященная 50-летию российской космонавтики «Звездная эстафета» (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Дипломант </a:t>
            </a:r>
            <a:r>
              <a:rPr lang="tt-RU" i="1" dirty="0" smtClean="0">
                <a:solidFill>
                  <a:schemeClr val="tx2">
                    <a:lumMod val="75000"/>
                  </a:schemeClr>
                </a:solidFill>
              </a:rPr>
              <a:t>I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степени)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2010-2011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уч.год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Даутова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Алия-Районная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научно-исследрвательская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конференция 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им.Л.Н.Толстого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Дипломант </a:t>
            </a:r>
            <a:r>
              <a:rPr lang="tt-RU" i="1" dirty="0" smtClean="0">
                <a:solidFill>
                  <a:schemeClr val="tx2">
                    <a:lumMod val="75000"/>
                  </a:schemeClr>
                </a:solidFill>
              </a:rPr>
              <a:t>I 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</a:rPr>
              <a:t>степени)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  <a:endParaRPr lang="ru-RU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</a:p>
        </p:txBody>
      </p:sp>
      <p:sp>
        <p:nvSpPr>
          <p:cNvPr id="5" name="Половина рамки 4"/>
          <p:cNvSpPr/>
          <p:nvPr/>
        </p:nvSpPr>
        <p:spPr>
          <a:xfrm rot="10800000">
            <a:off x="5857884" y="3357562"/>
            <a:ext cx="1714512" cy="866376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7467600" cy="854968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ru-RU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     </a:t>
            </a:r>
            <a:r>
              <a:rPr lang="ru-RU" b="1" cap="none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Профессиональные конкурсы</a:t>
            </a:r>
            <a:endParaRPr lang="ru-RU" b="1" cap="none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Районные конкурсы-</a:t>
            </a:r>
            <a:r>
              <a:rPr lang="tt-RU" b="1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Конкурс коммуникативных  способностей и профессиональных знаний педагогических работников района(</a:t>
            </a:r>
            <a:r>
              <a:rPr lang="en-US" b="1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II </a:t>
            </a:r>
            <a:r>
              <a:rPr lang="ru-RU" b="1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место, 2010 год)</a:t>
            </a:r>
            <a:endParaRPr lang="ru-RU" b="1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tt-RU" b="1" dirty="0" smtClean="0">
                <a:ln w="11430"/>
                <a:solidFill>
                  <a:srgbClr val="00B0F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Республиканские конкурсы-</a:t>
            </a:r>
            <a:r>
              <a:rPr lang="tt-RU" b="1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Конкурс “Наш лучший Учитель”победитель, 2011 год)</a:t>
            </a:r>
            <a:endParaRPr lang="ru-RU" b="1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r>
              <a:rPr lang="tt-RU" b="1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Конкурс “Наш лучший Учитель”победитель, 2012 год</a:t>
            </a:r>
            <a:r>
              <a:rPr lang="tt-RU" b="1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)</a:t>
            </a:r>
          </a:p>
          <a:p>
            <a:r>
              <a:rPr lang="tt-RU" b="1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Конкурс “Наш лучший Учитель”победитель, </a:t>
            </a:r>
            <a:r>
              <a:rPr lang="tt-RU" b="1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2013 год</a:t>
            </a:r>
            <a:r>
              <a:rPr lang="tt-RU" b="1" i="1" dirty="0" smtClean="0">
                <a:ln w="11430"/>
                <a:solidFill>
                  <a:schemeClr val="tx2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)</a:t>
            </a:r>
          </a:p>
          <a:p>
            <a:endParaRPr lang="ru-RU" b="1" dirty="0" smtClean="0">
              <a:ln w="11430"/>
              <a:solidFill>
                <a:schemeClr val="tx2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tt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endParaRPr lang="ru-RU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     ЕГЭ(подготовка</a:t>
            </a:r>
            <a:r>
              <a:rPr lang="ru-RU" dirty="0" smtClean="0"/>
              <a:t>, результаты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51520" y="1628800"/>
          <a:ext cx="8523772" cy="4919563"/>
        </p:xfrm>
        <a:graphic>
          <a:graphicData uri="http://schemas.openxmlformats.org/drawingml/2006/table">
            <a:tbl>
              <a:tblPr firstRow="1">
                <a:tableStyleId>{638B1855-1B75-4FBE-930C-398BA8C253C6}</a:tableStyleId>
              </a:tblPr>
              <a:tblGrid>
                <a:gridCol w="1831338"/>
                <a:gridCol w="1340436"/>
                <a:gridCol w="1340436"/>
                <a:gridCol w="2005781"/>
                <a:gridCol w="2005781"/>
              </a:tblGrid>
              <a:tr h="32860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Учебный  год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Ср.балл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Ср.балл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Качество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Успеваемость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предмет-</a:t>
                      </a:r>
                    </a:p>
                    <a:p>
                      <a:r>
                        <a:rPr lang="ru-RU" dirty="0" err="1" smtClean="0"/>
                        <a:t>ника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 РТ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9148">
                <a:tc>
                  <a:txBody>
                    <a:bodyPr/>
                    <a:lstStyle/>
                    <a:p>
                      <a:r>
                        <a:rPr lang="ru-RU" dirty="0" smtClean="0"/>
                        <a:t>2009-2010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006">
                <a:tc>
                  <a:txBody>
                    <a:bodyPr/>
                    <a:lstStyle/>
                    <a:p>
                      <a:r>
                        <a:rPr lang="ru-RU" dirty="0" smtClean="0"/>
                        <a:t>2010-2011</a:t>
                      </a:r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67(высший балл 95)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04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71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199" y="274638"/>
            <a:ext cx="7964129" cy="1143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</a:rPr>
              <a:t>          О себе</a:t>
            </a:r>
            <a:endParaRPr lang="ru-RU" sz="6000" b="1" i="1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Дата рождения: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24 августа 1966 года</a:t>
            </a:r>
            <a:endParaRPr lang="ru-RU" dirty="0" smtClean="0"/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Место рождения: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с.Исергапово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Бавлинского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района ТАССР</a:t>
            </a:r>
            <a:endParaRPr lang="ru-RU" dirty="0" smtClean="0"/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Образование:</a:t>
            </a:r>
            <a:r>
              <a:rPr lang="ru-RU" dirty="0" smtClean="0"/>
              <a:t> </a:t>
            </a:r>
            <a:r>
              <a:rPr lang="ru-RU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высшее,КГПИ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1983-1988 </a:t>
            </a:r>
            <a:endParaRPr lang="ru-RU" dirty="0" smtClean="0"/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Стаж работы: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24 года</a:t>
            </a:r>
            <a:endParaRPr lang="ru-RU" dirty="0" smtClean="0"/>
          </a:p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Место работы: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МБОУ «Актанышская средняя общеобразовательная школа №1» Актанышского муниципального района РТ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00192" y="58992"/>
            <a:ext cx="2376264" cy="661036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П</a:t>
            </a:r>
          </a:p>
          <a:p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Р</a:t>
            </a:r>
          </a:p>
          <a:p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О</a:t>
            </a:r>
          </a:p>
          <a:p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Б</a:t>
            </a:r>
          </a:p>
          <a:p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Л</a:t>
            </a:r>
          </a:p>
          <a:p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Е</a:t>
            </a:r>
          </a:p>
          <a:p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М</a:t>
            </a:r>
          </a:p>
          <a:p>
            <a:r>
              <a:rPr lang="ru-RU" sz="4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  А</a:t>
            </a:r>
            <a:endParaRPr lang="ru-RU" sz="4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32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Развитие творческой личности на уроках русского языка и литературы в условиях модернизации образования.</a:t>
            </a:r>
            <a:endParaRPr lang="ru-RU" sz="3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7704856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ru-RU" b="1" dirty="0" smtClean="0"/>
              <a:t>Цель педагогической деятельности </a:t>
            </a:r>
            <a:endParaRPr lang="ru-RU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endParaRPr lang="ru-RU" dirty="0" smtClean="0"/>
          </a:p>
          <a:p>
            <a:r>
              <a:rPr lang="ru-RU" i="1" u="sng" dirty="0" smtClean="0"/>
              <a:t>-вооружить учащихся определённым кругом знаний, необходимых на ЕГЭ;</a:t>
            </a:r>
            <a:endParaRPr lang="ru-RU" dirty="0" smtClean="0"/>
          </a:p>
          <a:p>
            <a:r>
              <a:rPr lang="ru-RU" i="1" u="sng" dirty="0" smtClean="0"/>
              <a:t>- повысить качество сдачи ЕГЭ по предмету;</a:t>
            </a:r>
            <a:endParaRPr lang="ru-RU" dirty="0" smtClean="0"/>
          </a:p>
          <a:p>
            <a:r>
              <a:rPr lang="ru-RU" i="1" u="sng" dirty="0" smtClean="0"/>
              <a:t>-развивать творческие возможности учащихся;</a:t>
            </a:r>
            <a:endParaRPr lang="ru-RU" dirty="0" smtClean="0"/>
          </a:p>
          <a:p>
            <a:r>
              <a:rPr lang="ru-RU" i="1" u="sng" dirty="0" smtClean="0"/>
              <a:t>- привить  умение самостоятельно пополнять знания;</a:t>
            </a:r>
            <a:endParaRPr lang="ru-RU" dirty="0" smtClean="0"/>
          </a:p>
          <a:p>
            <a:r>
              <a:rPr lang="ru-RU" i="1" u="sng" dirty="0" smtClean="0"/>
              <a:t>- формировать качества  гражданина и патриота.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                       Награды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7673280" cy="506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/>
            <a:r>
              <a:rPr lang="ru-RU" i="1" u="sng" dirty="0" smtClean="0"/>
              <a:t>Почетная грамота отдела образования исполнительного комитета Актанышского муниципального района за </a:t>
            </a:r>
            <a:r>
              <a:rPr lang="tt-RU" i="1" u="sng" dirty="0" smtClean="0"/>
              <a:t>2 место в конкурсе коммуникативных способностей и профессиональных знаний педагогических работников района</a:t>
            </a:r>
            <a:r>
              <a:rPr lang="ru-RU" i="1" u="sng" dirty="0" smtClean="0"/>
              <a:t>, 2010год</a:t>
            </a:r>
            <a:endParaRPr lang="ru-RU" dirty="0" smtClean="0"/>
          </a:p>
          <a:p>
            <a:pPr lvl="0"/>
            <a:r>
              <a:rPr lang="ru-RU" i="1" u="sng" dirty="0" smtClean="0"/>
              <a:t>Почетная грамота отдела образования исполнительного комитета Актанышского муниципального района за </a:t>
            </a:r>
            <a:r>
              <a:rPr lang="tt-RU" i="1" u="sng" dirty="0" smtClean="0"/>
              <a:t>3 место в конкурсе “Лучший кабинет русского языка и литературы”,2006год</a:t>
            </a:r>
            <a:endParaRPr lang="ru-RU" dirty="0" smtClean="0"/>
          </a:p>
          <a:p>
            <a:pPr lvl="0"/>
            <a:r>
              <a:rPr lang="ru-RU" i="1" u="sng" dirty="0" smtClean="0"/>
              <a:t>Почётная грамота отдела образования исполнительного комитета Актанышского муниципального района за достигнутые успехи  в обучении и воспитании подрастающего поколения,2009 год</a:t>
            </a:r>
            <a:endParaRPr lang="ru-RU" dirty="0" smtClean="0"/>
          </a:p>
          <a:p>
            <a:pPr lvl="0"/>
            <a:r>
              <a:rPr lang="ru-RU" i="1" u="sng" dirty="0" smtClean="0"/>
              <a:t>Победитель Республиканского конкурса «Наш лучший Учитель», 2011 год.</a:t>
            </a:r>
            <a:endParaRPr lang="ru-RU" dirty="0" smtClean="0"/>
          </a:p>
          <a:p>
            <a:r>
              <a:rPr lang="ru-RU" sz="2500" i="1" u="sng" dirty="0" smtClean="0"/>
              <a:t>Победитель Республиканского конкурса «Наш лучший Учитель»,2012 год.</a:t>
            </a:r>
            <a:endParaRPr lang="ru-RU" sz="2500" i="1" u="sng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7529264" cy="194907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>
                    <a:lumMod val="95000"/>
                  </a:schemeClr>
                </a:solidFill>
              </a:rPr>
              <a:t>Открытые </a:t>
            </a:r>
            <a:r>
              <a:rPr lang="tt-RU" b="1" dirty="0" smtClean="0">
                <a:solidFill>
                  <a:schemeClr val="bg1">
                    <a:lumMod val="95000"/>
                  </a:schemeClr>
                </a:solidFill>
              </a:rPr>
              <a:t>уроки,мероприятия,мастер-классы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tt-RU" b="1" dirty="0" smtClean="0"/>
              <a:t>	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988840"/>
            <a:ext cx="7467600" cy="4869160"/>
          </a:xfrm>
        </p:spPr>
        <p:txBody>
          <a:bodyPr>
            <a:normAutofit fontScale="25000" lnSpcReduction="20000"/>
          </a:bodyPr>
          <a:lstStyle/>
          <a:p>
            <a:r>
              <a:rPr lang="ru-RU" sz="9600" dirty="0" smtClean="0">
                <a:solidFill>
                  <a:schemeClr val="accent5">
                    <a:lumMod val="75000"/>
                  </a:schemeClr>
                </a:solidFill>
              </a:rPr>
              <a:t>Открытый урок в 8 классе «Однородные члены предложения» </a:t>
            </a:r>
            <a:r>
              <a:rPr lang="ru-RU" sz="9600" i="1" dirty="0" smtClean="0">
                <a:solidFill>
                  <a:schemeClr val="accent6">
                    <a:lumMod val="75000"/>
                  </a:schemeClr>
                </a:solidFill>
              </a:rPr>
              <a:t>(на районном семинаре учителей русского языка и литературы  на базе </a:t>
            </a:r>
            <a:r>
              <a:rPr lang="tt-RU" sz="9600" i="1" dirty="0" smtClean="0">
                <a:solidFill>
                  <a:schemeClr val="accent6">
                    <a:lumMod val="75000"/>
                  </a:schemeClr>
                </a:solidFill>
              </a:rPr>
              <a:t>АСОШ №1 2007 год)</a:t>
            </a:r>
            <a:endParaRPr lang="ru-RU" sz="9600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9600" dirty="0" smtClean="0">
                <a:solidFill>
                  <a:schemeClr val="accent5">
                    <a:lumMod val="75000"/>
                  </a:schemeClr>
                </a:solidFill>
              </a:rPr>
              <a:t>Мастер-класс </a:t>
            </a:r>
            <a:r>
              <a:rPr lang="ru-RU" sz="9600" i="1" dirty="0" smtClean="0">
                <a:solidFill>
                  <a:schemeClr val="accent5">
                    <a:lumMod val="75000"/>
                  </a:schemeClr>
                </a:solidFill>
              </a:rPr>
              <a:t>«</a:t>
            </a:r>
            <a:r>
              <a:rPr lang="tt-RU" sz="9600" dirty="0" smtClean="0">
                <a:solidFill>
                  <a:schemeClr val="accent5">
                    <a:lumMod val="75000"/>
                  </a:schemeClr>
                </a:solidFill>
              </a:rPr>
              <a:t>Красота спасёт мир”</a:t>
            </a:r>
            <a:r>
              <a:rPr lang="tt-RU" sz="9600" i="1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tt-RU" sz="9600" i="1" dirty="0" smtClean="0">
                <a:solidFill>
                  <a:schemeClr val="accent6">
                    <a:lumMod val="75000"/>
                  </a:schemeClr>
                </a:solidFill>
              </a:rPr>
              <a:t>(Методика подготовки к сочинению на ЕГЭ) (</a:t>
            </a:r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На зональном семинаре учителей русского языка и литературы </a:t>
            </a:r>
            <a:r>
              <a:rPr lang="ru-RU" sz="9600" dirty="0" err="1" smtClean="0">
                <a:solidFill>
                  <a:schemeClr val="accent6">
                    <a:lumMod val="75000"/>
                  </a:schemeClr>
                </a:solidFill>
              </a:rPr>
              <a:t>Муслюмовского</a:t>
            </a:r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ru-RU" sz="9600" dirty="0" err="1" smtClean="0">
                <a:solidFill>
                  <a:schemeClr val="accent6">
                    <a:lumMod val="75000"/>
                  </a:schemeClr>
                </a:solidFill>
              </a:rPr>
              <a:t>Елабужского</a:t>
            </a:r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,</a:t>
            </a:r>
            <a:r>
              <a:rPr lang="ru-RU" sz="9600" dirty="0" smtClean="0"/>
              <a:t> </a:t>
            </a:r>
            <a:r>
              <a:rPr lang="ru-RU" sz="9600" dirty="0" err="1" smtClean="0">
                <a:solidFill>
                  <a:schemeClr val="accent6">
                    <a:lumMod val="75000"/>
                  </a:schemeClr>
                </a:solidFill>
              </a:rPr>
              <a:t>Мензелинского</a:t>
            </a:r>
            <a:r>
              <a:rPr lang="ru-RU" sz="9600" dirty="0" smtClean="0">
                <a:solidFill>
                  <a:schemeClr val="accent6">
                    <a:lumMod val="75000"/>
                  </a:schemeClr>
                </a:solidFill>
              </a:rPr>
              <a:t> районов Республики Татарстан на базе </a:t>
            </a:r>
            <a:r>
              <a:rPr lang="tt-RU" sz="9600" i="1" dirty="0" smtClean="0">
                <a:solidFill>
                  <a:schemeClr val="accent6">
                    <a:lumMod val="75000"/>
                  </a:schemeClr>
                </a:solidFill>
              </a:rPr>
              <a:t>АСОШ №1 2011 год)</a:t>
            </a:r>
            <a:endParaRPr lang="ru-RU" sz="96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tt-RU" sz="9600" dirty="0" smtClean="0">
                <a:solidFill>
                  <a:schemeClr val="accent2">
                    <a:lumMod val="75000"/>
                  </a:schemeClr>
                </a:solidFill>
              </a:rPr>
              <a:t>Литературное кафе (внеклассное мероприятие) </a:t>
            </a:r>
            <a:r>
              <a:rPr lang="tt-RU" sz="9600" i="1" dirty="0" smtClean="0">
                <a:solidFill>
                  <a:schemeClr val="accent6">
                    <a:lumMod val="75000"/>
                  </a:schemeClr>
                </a:solidFill>
              </a:rPr>
              <a:t>“Лес в искусстве”(На зональном семинаре учителей руссого языка и литературы Муслюмовского,Елабужского,Мензелинского районов Республики Татарстан на базе АСОШ №1 2011 год)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/>
          </a:p>
          <a:p>
            <a:r>
              <a:rPr lang="tt-RU" i="1" dirty="0" smtClean="0"/>
              <a:t> 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0"/>
            <a:ext cx="1527048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r>
              <a:rPr lang="ru-RU" sz="14400" dirty="0" smtClean="0">
                <a:solidFill>
                  <a:schemeClr val="bg1"/>
                </a:solidFill>
              </a:rPr>
              <a:t>   В</a:t>
            </a:r>
          </a:p>
          <a:p>
            <a:r>
              <a:rPr lang="ru-RU" sz="14400" dirty="0" smtClean="0">
                <a:solidFill>
                  <a:schemeClr val="bg1"/>
                </a:solidFill>
              </a:rPr>
              <a:t>  Ы</a:t>
            </a:r>
          </a:p>
          <a:p>
            <a:r>
              <a:rPr lang="ru-RU" sz="14400" dirty="0" smtClean="0">
                <a:solidFill>
                  <a:schemeClr val="bg1"/>
                </a:solidFill>
              </a:rPr>
              <a:t>   С</a:t>
            </a:r>
          </a:p>
          <a:p>
            <a:r>
              <a:rPr lang="ru-RU" sz="14400" dirty="0" smtClean="0">
                <a:solidFill>
                  <a:schemeClr val="bg1"/>
                </a:solidFill>
              </a:rPr>
              <a:t>   Т</a:t>
            </a:r>
          </a:p>
          <a:p>
            <a:r>
              <a:rPr lang="ru-RU" sz="14400" dirty="0" smtClean="0">
                <a:solidFill>
                  <a:schemeClr val="bg1"/>
                </a:solidFill>
              </a:rPr>
              <a:t>   У</a:t>
            </a:r>
          </a:p>
          <a:p>
            <a:r>
              <a:rPr lang="ru-RU" sz="14400" dirty="0" smtClean="0">
                <a:solidFill>
                  <a:schemeClr val="bg1"/>
                </a:solidFill>
              </a:rPr>
              <a:t>  П</a:t>
            </a:r>
          </a:p>
          <a:p>
            <a:r>
              <a:rPr lang="ru-RU" sz="14400" dirty="0" smtClean="0">
                <a:solidFill>
                  <a:schemeClr val="bg1"/>
                </a:solidFill>
              </a:rPr>
              <a:t>  Л</a:t>
            </a:r>
          </a:p>
          <a:p>
            <a:r>
              <a:rPr lang="ru-RU" sz="14400" dirty="0" smtClean="0">
                <a:solidFill>
                  <a:schemeClr val="bg1"/>
                </a:solidFill>
              </a:rPr>
              <a:t>  Е</a:t>
            </a:r>
          </a:p>
          <a:p>
            <a:r>
              <a:rPr lang="ru-RU" sz="14400" dirty="0" smtClean="0">
                <a:solidFill>
                  <a:schemeClr val="bg1"/>
                </a:solidFill>
              </a:rPr>
              <a:t>  Н</a:t>
            </a:r>
          </a:p>
          <a:p>
            <a:r>
              <a:rPr lang="ru-RU" sz="14400" dirty="0" smtClean="0"/>
              <a:t>  </a:t>
            </a:r>
            <a:r>
              <a:rPr lang="ru-RU" sz="14400" dirty="0" smtClean="0">
                <a:solidFill>
                  <a:schemeClr val="bg1"/>
                </a:solidFill>
              </a:rPr>
              <a:t>И</a:t>
            </a:r>
          </a:p>
          <a:p>
            <a:r>
              <a:rPr lang="ru-RU" sz="14400" dirty="0" smtClean="0">
                <a:solidFill>
                  <a:schemeClr val="bg1"/>
                </a:solidFill>
              </a:rPr>
              <a:t>  Я</a:t>
            </a:r>
            <a:endParaRPr lang="ru-RU" sz="144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t-RU" u="sng" dirty="0" smtClean="0">
                <a:solidFill>
                  <a:srgbClr val="FF0000"/>
                </a:solidFill>
              </a:rPr>
              <a:t>Методика выполнения задания В8</a:t>
            </a:r>
            <a:endParaRPr lang="ru-RU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   </a:t>
            </a:r>
            <a:r>
              <a:rPr lang="ru-RU" dirty="0" smtClean="0">
                <a:solidFill>
                  <a:srgbClr val="00B050"/>
                </a:solidFill>
              </a:rPr>
              <a:t>(на секционной работе учителей русского языка и литературы в рамках августовской конференции учителей района на базе АСОШ№2 </a:t>
            </a:r>
            <a:r>
              <a:rPr lang="tt-RU" i="1" dirty="0" smtClean="0">
                <a:solidFill>
                  <a:srgbClr val="00B050"/>
                </a:solidFill>
              </a:rPr>
              <a:t>2008 год)</a:t>
            </a:r>
            <a:endParaRPr lang="tt-RU" u="sng" dirty="0" smtClean="0">
              <a:solidFill>
                <a:srgbClr val="FF0000"/>
              </a:solidFill>
            </a:endParaRPr>
          </a:p>
          <a:p>
            <a:r>
              <a:rPr lang="tt-RU" u="sng" dirty="0" smtClean="0">
                <a:solidFill>
                  <a:srgbClr val="FF0000"/>
                </a:solidFill>
              </a:rPr>
              <a:t>Использование ИКТ на уроках русского языка и литературы</a:t>
            </a:r>
            <a:r>
              <a:rPr lang="tt-RU" i="1" dirty="0" smtClean="0">
                <a:solidFill>
                  <a:srgbClr val="00B050"/>
                </a:solidFill>
              </a:rPr>
              <a:t>(</a:t>
            </a:r>
            <a:r>
              <a:rPr lang="ru-RU" i="1" dirty="0" smtClean="0">
                <a:solidFill>
                  <a:srgbClr val="00B050"/>
                </a:solidFill>
              </a:rPr>
              <a:t>на секционной работе учителей русского языка и литературы в рамках августовской конференции учителей района на базе АСОШ№2 </a:t>
            </a:r>
            <a:r>
              <a:rPr lang="tt-RU" i="1" dirty="0" smtClean="0">
                <a:solidFill>
                  <a:srgbClr val="00B050"/>
                </a:solidFill>
              </a:rPr>
              <a:t>2009 год )</a:t>
            </a:r>
          </a:p>
          <a:p>
            <a:r>
              <a:rPr lang="ru-RU" i="1" dirty="0" smtClean="0">
                <a:solidFill>
                  <a:srgbClr val="00B050"/>
                </a:solidFill>
              </a:rPr>
              <a:t> </a:t>
            </a:r>
            <a:r>
              <a:rPr lang="tt-RU" u="sng" dirty="0" smtClean="0">
                <a:solidFill>
                  <a:srgbClr val="FF0000"/>
                </a:solidFill>
              </a:rPr>
              <a:t>Дифференцированная работа учителя с учеником-залог успешной сдачи ЕГЭ</a:t>
            </a:r>
            <a:r>
              <a:rPr lang="tt-RU" u="sng" dirty="0" smtClean="0">
                <a:solidFill>
                  <a:srgbClr val="00B050"/>
                </a:solidFill>
              </a:rPr>
              <a:t>(</a:t>
            </a:r>
            <a:r>
              <a:rPr lang="tt-RU" i="1" dirty="0" smtClean="0">
                <a:solidFill>
                  <a:srgbClr val="00B050"/>
                </a:solidFill>
              </a:rPr>
              <a:t> </a:t>
            </a:r>
            <a:r>
              <a:rPr lang="ru-RU" dirty="0" smtClean="0">
                <a:solidFill>
                  <a:srgbClr val="00B050"/>
                </a:solidFill>
              </a:rPr>
              <a:t>на секционной работе учителей русского языка и литературы в рамках августовской конференции учителей района на базе АСОШ№2 </a:t>
            </a:r>
            <a:r>
              <a:rPr lang="tt-RU" i="1" dirty="0" smtClean="0">
                <a:solidFill>
                  <a:srgbClr val="00B050"/>
                </a:solidFill>
              </a:rPr>
              <a:t>2011 год)</a:t>
            </a:r>
            <a:endParaRPr lang="ru-RU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ru-RU" u="sng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i="1" dirty="0" smtClean="0">
              <a:solidFill>
                <a:srgbClr val="00B050"/>
              </a:solidFill>
            </a:endParaRP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9736295">
            <a:off x="-521436" y="15145"/>
            <a:ext cx="3846080" cy="1143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Мои публикации</a:t>
            </a:r>
            <a:endParaRPr lang="ru-RU" b="1" cap="none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 rot="20542340">
            <a:off x="1229249" y="1275518"/>
            <a:ext cx="6530271" cy="366529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Публикация методической разработки «Подготовка к написанию сочинения в формате ЕГЭ» в журнале «Наука и школа» №12,2011</a:t>
            </a:r>
          </a:p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-Публикация методической разработки «Демонстрационные варианты КИМ по подготовке к ЕГЭ» в журнале «Наука и школа» №2,2012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272808" cy="1143000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4800" dirty="0" smtClean="0"/>
              <a:t>    Мои презентации</a:t>
            </a:r>
            <a:endParaRPr lang="ru-RU" sz="4800" dirty="0"/>
          </a:p>
        </p:txBody>
      </p:sp>
      <p:pic>
        <p:nvPicPr>
          <p:cNvPr id="5" name="Содержимое 4" descr="Рисунок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 rot="1253945">
            <a:off x="347954" y="1114775"/>
            <a:ext cx="2319162" cy="23096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203848" y="1600200"/>
            <a:ext cx="4724000" cy="2620888"/>
          </a:xfr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1)Лев Николаевич Толстой в юности, зрелости, старости.</a:t>
            </a:r>
          </a:p>
          <a:p>
            <a:pPr>
              <a:buNone/>
            </a:pPr>
            <a:r>
              <a:rPr lang="ru-RU" dirty="0" smtClean="0"/>
              <a:t>2)Красота спасет мир.</a:t>
            </a:r>
          </a:p>
          <a:p>
            <a:pPr>
              <a:buNone/>
            </a:pPr>
            <a:r>
              <a:rPr lang="ru-RU" dirty="0" smtClean="0"/>
              <a:t>3)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Дифференцированная работа учителя с учеником – залог успешной сдачи ЕГЭ.</a:t>
            </a:r>
          </a:p>
          <a:p>
            <a:endParaRPr lang="ru-RU" dirty="0"/>
          </a:p>
        </p:txBody>
      </p:sp>
      <p:pic>
        <p:nvPicPr>
          <p:cNvPr id="9" name="Рисунок 8" descr="Рисунок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094043">
            <a:off x="3551680" y="4463924"/>
            <a:ext cx="2722844" cy="19065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480</TotalTime>
  <Words>657</Words>
  <Application>Microsoft Office PowerPoint</Application>
  <PresentationFormat>Экран (4:3)</PresentationFormat>
  <Paragraphs>110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Учитель русского языка и литературы Маликова Миляуша Маскаповна</vt:lpstr>
      <vt:lpstr>          О себе</vt:lpstr>
      <vt:lpstr>Слайд 3</vt:lpstr>
      <vt:lpstr>Цель педагогической деятельности </vt:lpstr>
      <vt:lpstr>                       Награды</vt:lpstr>
      <vt:lpstr>Открытые уроки,мероприятия,мастер-классы  </vt:lpstr>
      <vt:lpstr>Слайд 7</vt:lpstr>
      <vt:lpstr>Мои публикации</vt:lpstr>
      <vt:lpstr>    Мои презентации</vt:lpstr>
      <vt:lpstr>Победители олимпиад и конкурсов по предмету</vt:lpstr>
      <vt:lpstr>     Профессиональные конкурсы</vt:lpstr>
      <vt:lpstr>     ЕГЭ(подготовка, результаты)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Учитель русского языка и литературы Маликова Миляуша Маскаповна</dc:title>
  <dc:creator>Маликова</dc:creator>
  <cp:lastModifiedBy>такси Вояж</cp:lastModifiedBy>
  <cp:revision>37</cp:revision>
  <dcterms:created xsi:type="dcterms:W3CDTF">2012-11-08T16:36:07Z</dcterms:created>
  <dcterms:modified xsi:type="dcterms:W3CDTF">2014-02-16T11:57:00Z</dcterms:modified>
</cp:coreProperties>
</file>