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14" r:id="rId4"/>
    <p:sldId id="315" r:id="rId5"/>
    <p:sldId id="332" r:id="rId6"/>
    <p:sldId id="329" r:id="rId7"/>
    <p:sldId id="328" r:id="rId8"/>
    <p:sldId id="318" r:id="rId9"/>
    <p:sldId id="331" r:id="rId10"/>
    <p:sldId id="357" r:id="rId11"/>
    <p:sldId id="316" r:id="rId12"/>
    <p:sldId id="277" r:id="rId13"/>
    <p:sldId id="319" r:id="rId14"/>
    <p:sldId id="279" r:id="rId15"/>
    <p:sldId id="358" r:id="rId16"/>
    <p:sldId id="320" r:id="rId17"/>
    <p:sldId id="321" r:id="rId18"/>
    <p:sldId id="322" r:id="rId19"/>
    <p:sldId id="323" r:id="rId20"/>
    <p:sldId id="324" r:id="rId21"/>
    <p:sldId id="325" r:id="rId22"/>
    <p:sldId id="326" r:id="rId23"/>
    <p:sldId id="288" r:id="rId24"/>
    <p:sldId id="368" r:id="rId25"/>
    <p:sldId id="280" r:id="rId26"/>
    <p:sldId id="359" r:id="rId27"/>
    <p:sldId id="281" r:id="rId28"/>
    <p:sldId id="257" r:id="rId29"/>
    <p:sldId id="258" r:id="rId30"/>
    <p:sldId id="259" r:id="rId31"/>
    <p:sldId id="260" r:id="rId32"/>
    <p:sldId id="374" r:id="rId33"/>
    <p:sldId id="261" r:id="rId34"/>
    <p:sldId id="262" r:id="rId35"/>
    <p:sldId id="263" r:id="rId36"/>
    <p:sldId id="282" r:id="rId37"/>
    <p:sldId id="283" r:id="rId38"/>
    <p:sldId id="369" r:id="rId39"/>
    <p:sldId id="370" r:id="rId40"/>
    <p:sldId id="371" r:id="rId41"/>
    <p:sldId id="285" r:id="rId42"/>
    <p:sldId id="372" r:id="rId43"/>
    <p:sldId id="373" r:id="rId44"/>
    <p:sldId id="286" r:id="rId45"/>
    <p:sldId id="287" r:id="rId46"/>
    <p:sldId id="355" r:id="rId47"/>
    <p:sldId id="364" r:id="rId48"/>
    <p:sldId id="356" r:id="rId49"/>
    <p:sldId id="375" r:id="rId50"/>
    <p:sldId id="289" r:id="rId51"/>
    <p:sldId id="290" r:id="rId52"/>
    <p:sldId id="291" r:id="rId53"/>
    <p:sldId id="292" r:id="rId54"/>
    <p:sldId id="293" r:id="rId55"/>
    <p:sldId id="294" r:id="rId56"/>
    <p:sldId id="335" r:id="rId57"/>
    <p:sldId id="336" r:id="rId58"/>
    <p:sldId id="337" r:id="rId59"/>
    <p:sldId id="338" r:id="rId60"/>
    <p:sldId id="342" r:id="rId61"/>
    <p:sldId id="343" r:id="rId62"/>
    <p:sldId id="344" r:id="rId63"/>
    <p:sldId id="345" r:id="rId64"/>
    <p:sldId id="346" r:id="rId65"/>
    <p:sldId id="347" r:id="rId66"/>
    <p:sldId id="348" r:id="rId67"/>
    <p:sldId id="376" r:id="rId68"/>
    <p:sldId id="377" r:id="rId69"/>
    <p:sldId id="378" r:id="rId70"/>
    <p:sldId id="297" r:id="rId71"/>
    <p:sldId id="333" r:id="rId72"/>
    <p:sldId id="334" r:id="rId73"/>
    <p:sldId id="298" r:id="rId74"/>
    <p:sldId id="299" r:id="rId75"/>
    <p:sldId id="300" r:id="rId76"/>
    <p:sldId id="301" r:id="rId77"/>
    <p:sldId id="302" r:id="rId78"/>
    <p:sldId id="303" r:id="rId79"/>
    <p:sldId id="304" r:id="rId80"/>
    <p:sldId id="305" r:id="rId81"/>
    <p:sldId id="306" r:id="rId82"/>
    <p:sldId id="307" r:id="rId83"/>
    <p:sldId id="365" r:id="rId84"/>
    <p:sldId id="366" r:id="rId85"/>
    <p:sldId id="367" r:id="rId86"/>
    <p:sldId id="308" r:id="rId87"/>
    <p:sldId id="363" r:id="rId88"/>
    <p:sldId id="309" r:id="rId89"/>
    <p:sldId id="310" r:id="rId90"/>
    <p:sldId id="311" r:id="rId91"/>
    <p:sldId id="312" r:id="rId92"/>
    <p:sldId id="327" r:id="rId93"/>
    <p:sldId id="349" r:id="rId9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6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91" autoAdjust="0"/>
  </p:normalViewPr>
  <p:slideViewPr>
    <p:cSldViewPr>
      <p:cViewPr varScale="1">
        <p:scale>
          <a:sx n="90" d="100"/>
          <a:sy n="90" d="100"/>
        </p:scale>
        <p:origin x="-240" y="-114"/>
      </p:cViewPr>
      <p:guideLst>
        <p:guide orient="horz" pos="2160"/>
        <p:guide pos="2880"/>
      </p:guideLst>
    </p:cSldViewPr>
  </p:slideViewPr>
  <p:outlineViewPr>
    <p:cViewPr>
      <p:scale>
        <a:sx n="33" d="100"/>
        <a:sy n="33" d="100"/>
      </p:scale>
      <p:origin x="54" y="628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64F98D5-5690-4319-931C-285943ACEBB9}" type="datetimeFigureOut">
              <a:rPr lang="ru-RU"/>
              <a:pPr>
                <a:defRPr/>
              </a:pPr>
              <a:t>14.06.2012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42329A-7482-449D-81A0-8F5DEC54A1F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321113-DE46-4D59-9B22-F3AB810E25A4}" type="datetimeFigureOut">
              <a:rPr lang="ru-RU"/>
              <a:pPr>
                <a:defRPr/>
              </a:pPr>
              <a:t>14.06.2012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9489A6-B47D-404D-A31F-5E20EA7B026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F675D0-C409-4C69-97A4-5728EDA93812}" type="datetimeFigureOut">
              <a:rPr lang="ru-RU"/>
              <a:pPr>
                <a:defRPr/>
              </a:pPr>
              <a:t>14.06.2012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A084D7-1C29-4260-B1A1-B7E0FD0840B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51150F8-E8CC-406C-9FAA-06E8D1D13C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633084-02AF-46E2-8999-986BB1A34B40}" type="datetimeFigureOut">
              <a:rPr lang="ru-RU"/>
              <a:pPr>
                <a:defRPr/>
              </a:pPr>
              <a:t>14.06.2012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01CE3F-75E6-45BA-B399-351E5F9978A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6649C8-EFE6-4AB3-A996-8BDFC099F417}" type="datetimeFigureOut">
              <a:rPr lang="ru-RU"/>
              <a:pPr>
                <a:defRPr/>
              </a:pPr>
              <a:t>14.06.2012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D7D4EA-424E-497E-B374-D47B540B2FA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C1E77F-301E-41A6-9681-643D23B93217}" type="datetimeFigureOut">
              <a:rPr lang="ru-RU"/>
              <a:pPr>
                <a:defRPr/>
              </a:pPr>
              <a:t>14.06.2012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4FA961-29F4-4108-8F82-B34DD96ED7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251BA25-FB6F-4F67-9C2C-8BE392A359FA}" type="datetimeFigureOut">
              <a:rPr lang="ru-RU"/>
              <a:pPr>
                <a:defRPr/>
              </a:pPr>
              <a:t>14.06.2012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08D2103-94F9-4F7E-B97F-3DB6EA50C3F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DB86556-52D4-4B58-BDBA-A94154C34FB8}" type="datetimeFigureOut">
              <a:rPr lang="ru-RU"/>
              <a:pPr>
                <a:defRPr/>
              </a:pPr>
              <a:t>14.06.2012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F47FD49-74AE-4D25-89C1-CD0FD37E48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1E298E0-5C8E-4A27-A63D-05C0FFFA8B62}" type="datetimeFigureOut">
              <a:rPr lang="ru-RU"/>
              <a:pPr>
                <a:defRPr/>
              </a:pPr>
              <a:t>14.06.2012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F1E017-DB76-46E2-87D9-AE523F21C6E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E89101-2A87-44AD-A16C-300EDEE8EEB6}" type="datetimeFigureOut">
              <a:rPr lang="ru-RU"/>
              <a:pPr>
                <a:defRPr/>
              </a:pPr>
              <a:t>14.06.2012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4E78C0-B14F-4F52-9324-49EF6AF03E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09C5F7-22AE-4393-B8EB-6CE2DF8DA1D1}" type="datetimeFigureOut">
              <a:rPr lang="ru-RU"/>
              <a:pPr>
                <a:defRPr/>
              </a:pPr>
              <a:t>14.06.2012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F70CB2-85A5-4D41-9666-81DB58AB295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A01448-C73A-4BB5-A4AC-6D304FE4FDE6}" type="datetimeFigureOut">
              <a:rPr lang="ru-RU"/>
              <a:pPr>
                <a:defRPr/>
              </a:pPr>
              <a:t>14.06.2012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F21D8D1-C786-4E25-B9B0-27A2586F64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ululu.ru/aforizmy/author/12/"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40424s003.edusite.ru/images/p7_shkol-nyiypsixolog.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kids.amur.net/index2.php?option=com_main_ajax&amp;task=img&amp;type=width&amp;width=570&amp;num_img=1&amp;id=1572" TargetMode="External"/><Relationship Id="rId1" Type="http://schemas.openxmlformats.org/officeDocument/2006/relationships/slideLayout" Target="../slideLayouts/slideLayout2.xml"/><Relationship Id="rId6" Type="http://schemas.openxmlformats.org/officeDocument/2006/relationships/hyperlink" Target="http://mediasubs.ru/group/uploads/dy/dyihatelnyie-i-energeticheskie-praktiki/image2/tYWRmYi00.png" TargetMode="External"/><Relationship Id="rId5" Type="http://schemas.openxmlformats.org/officeDocument/2006/relationships/image" Target="../media/image11.jpeg"/><Relationship Id="rId4" Type="http://schemas.openxmlformats.org/officeDocument/2006/relationships/hyperlink" Target="http://cdn.sheknows.com/articles/very-angry-boy.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chool10.kubannet.ru/333.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ntent.foto.mail.ru/mail/21oskar/_blogs/i-175.jpg"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orangeblog.md/BlogImg/ImgDeliver?img_url=BlogImg/5800_5900/5870/full/&amp;img_name=20090824_151843&amp;img_extension=jpg&amp;width=500"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3rm.info/uploads/posts/2011-08/1312474529_2.jp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hyperlink" Target="http://detionline.or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idx="4294967295"/>
          </p:nvPr>
        </p:nvSpPr>
        <p:spPr>
          <a:xfrm>
            <a:off x="714348" y="273050"/>
            <a:ext cx="8143932" cy="1162050"/>
          </a:xfrm>
        </p:spPr>
        <p:txBody>
          <a:bodyPr/>
          <a:lstStyle/>
          <a:p>
            <a:r>
              <a:rPr lang="ru-RU" sz="2800" dirty="0" smtClean="0">
                <a:solidFill>
                  <a:srgbClr val="FEF6F0"/>
                </a:solidFill>
              </a:rPr>
              <a:t>Главный замысел и цель семейной жизни - воспитание детей. Главная школа воспитания - это взаимоотношения мужа и жены, отца и матери.</a:t>
            </a:r>
            <a:endParaRPr lang="ru-RU" sz="2800" dirty="0">
              <a:solidFill>
                <a:srgbClr val="FEF6F0"/>
              </a:solidFill>
            </a:endParaRPr>
          </a:p>
        </p:txBody>
      </p:sp>
      <p:sp>
        <p:nvSpPr>
          <p:cNvPr id="5" name="Текст 4"/>
          <p:cNvSpPr>
            <a:spLocks noGrp="1"/>
          </p:cNvSpPr>
          <p:nvPr>
            <p:ph type="body" sz="half" idx="4294967295"/>
          </p:nvPr>
        </p:nvSpPr>
        <p:spPr>
          <a:xfrm>
            <a:off x="0" y="1435100"/>
            <a:ext cx="3008313" cy="46910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a:t>
            </a:r>
            <a:endParaRPr lang="ru-RU" dirty="0"/>
          </a:p>
        </p:txBody>
      </p:sp>
      <p:sp>
        <p:nvSpPr>
          <p:cNvPr id="4" name="Прямоугольник 3"/>
          <p:cNvSpPr/>
          <p:nvPr/>
        </p:nvSpPr>
        <p:spPr>
          <a:xfrm>
            <a:off x="3026513" y="3244334"/>
            <a:ext cx="3090974" cy="646331"/>
          </a:xfrm>
          <a:prstGeom prst="rect">
            <a:avLst/>
          </a:prstGeom>
        </p:spPr>
        <p:txBody>
          <a:bodyPr wrap="none">
            <a:spAutoFit/>
          </a:bodyPr>
          <a:lstStyle/>
          <a:p>
            <a:r>
              <a:rPr lang="ru-RU" dirty="0" smtClean="0">
                <a:solidFill>
                  <a:srgbClr val="FEF6F0"/>
                </a:solidFill>
              </a:rPr>
              <a:t>Семья начинается с детей.</a:t>
            </a:r>
          </a:p>
          <a:p>
            <a:r>
              <a:rPr lang="ru-RU" dirty="0" smtClean="0">
                <a:solidFill>
                  <a:srgbClr val="FEF6F0"/>
                </a:solidFill>
              </a:rPr>
              <a:t>Семья начинается с детей.</a:t>
            </a:r>
            <a:endParaRPr lang="ru-RU" dirty="0">
              <a:solidFill>
                <a:srgbClr val="FEF6F0"/>
              </a:solidFill>
            </a:endParaRPr>
          </a:p>
        </p:txBody>
      </p:sp>
      <p:sp>
        <p:nvSpPr>
          <p:cNvPr id="6" name="Прямоугольник 5"/>
          <p:cNvSpPr/>
          <p:nvPr/>
        </p:nvSpPr>
        <p:spPr>
          <a:xfrm>
            <a:off x="1357290" y="3286124"/>
            <a:ext cx="6429420" cy="584775"/>
          </a:xfrm>
          <a:prstGeom prst="rect">
            <a:avLst/>
          </a:prstGeom>
        </p:spPr>
        <p:txBody>
          <a:bodyPr wrap="square">
            <a:spAutoFit/>
          </a:bodyPr>
          <a:lstStyle/>
          <a:p>
            <a:pPr algn="ctr"/>
            <a:r>
              <a:rPr lang="ru-RU" sz="3200" dirty="0" smtClean="0">
                <a:solidFill>
                  <a:srgbClr val="FF0000"/>
                </a:solidFill>
              </a:rPr>
              <a:t>Семья начинается с детей</a:t>
            </a:r>
            <a:endParaRPr lang="ru-RU" sz="3200" dirty="0"/>
          </a:p>
        </p:txBody>
      </p:sp>
      <p:sp>
        <p:nvSpPr>
          <p:cNvPr id="7" name="Прямоугольник 6"/>
          <p:cNvSpPr/>
          <p:nvPr/>
        </p:nvSpPr>
        <p:spPr>
          <a:xfrm>
            <a:off x="5500694" y="4071942"/>
            <a:ext cx="1733167" cy="230832"/>
          </a:xfrm>
          <a:prstGeom prst="rect">
            <a:avLst/>
          </a:prstGeom>
        </p:spPr>
        <p:txBody>
          <a:bodyPr wrap="none">
            <a:spAutoFit/>
          </a:bodyPr>
          <a:lstStyle/>
          <a:p>
            <a:r>
              <a:rPr lang="ru-RU" sz="900" dirty="0" smtClean="0">
                <a:hlinkClick r:id="rId3" action="ppaction://hlinkfile" tooltip="Александр Иванович Герцен - все афоризмы"/>
              </a:rPr>
              <a:t>Александр Иванович Герцен</a:t>
            </a:r>
            <a:endParaRPr lang="ru-RU"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Из чего складывается сотрудничество с родителями:</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500034" y="928670"/>
            <a:ext cx="8229600" cy="4525963"/>
          </a:xfrm>
        </p:spPr>
        <p:txBody>
          <a:bodyPr/>
          <a:lstStyle/>
          <a:p>
            <a:r>
              <a:rPr lang="ru-RU" sz="1600" dirty="0" smtClean="0"/>
              <a:t>– Установите доброжелательные отношения с родителями. Помните, что для них сын или дочь – самые лучшие дети в мире.</a:t>
            </a:r>
          </a:p>
          <a:p>
            <a:r>
              <a:rPr lang="ru-RU" sz="1600" dirty="0" smtClean="0"/>
              <a:t>– Совместно с родителями выработайте единый взгляд на ребенка, основанный на доверии к его личности.</a:t>
            </a:r>
          </a:p>
          <a:p>
            <a:r>
              <a:rPr lang="ru-RU" sz="1600" dirty="0" smtClean="0"/>
              <a:t>– Определитесь в совместных требованиях к ребенку, не ущемляйте его прав и свободы.</a:t>
            </a:r>
          </a:p>
          <a:p>
            <a:r>
              <a:rPr lang="ru-RU" sz="1600" dirty="0" smtClean="0"/>
              <a:t>– Выработайте оптимальный для ребенка режим жизни и работы дома.</a:t>
            </a:r>
          </a:p>
          <a:p>
            <a:r>
              <a:rPr lang="ru-RU" sz="1600" dirty="0" smtClean="0"/>
              <a:t>– Постоянно информируйте родителей о процессе воспитания (чем живет школа) и успехах, продвижении в развитии ребенка.</a:t>
            </a:r>
          </a:p>
          <a:p>
            <a:r>
              <a:rPr lang="ru-RU" sz="1600" dirty="0" smtClean="0"/>
              <a:t>– Выявляйте причины </a:t>
            </a:r>
            <a:r>
              <a:rPr lang="ru-RU" sz="1600" dirty="0" err="1" smtClean="0"/>
              <a:t>дезадаптации</a:t>
            </a:r>
            <a:r>
              <a:rPr lang="ru-RU" sz="1600" dirty="0" smtClean="0"/>
              <a:t> ребенка к школе и совместно с родителями стремитесь к их устранению.</a:t>
            </a:r>
          </a:p>
          <a:p>
            <a:r>
              <a:rPr lang="ru-RU" sz="1600" dirty="0" smtClean="0"/>
              <a:t>– Организуйте педагогическое просвещение родителей, стремитесь к повышению их педагогической культуры.</a:t>
            </a:r>
          </a:p>
          <a:p>
            <a:r>
              <a:rPr lang="ru-RU" sz="1600" dirty="0" smtClean="0"/>
              <a:t>– Организуйте, если необходимо, коррекцию семейного воспитания для наилучшего развития индивидуальности ребенка.</a:t>
            </a:r>
          </a:p>
          <a:p>
            <a:r>
              <a:rPr lang="ru-RU" sz="1600" dirty="0" smtClean="0"/>
              <a:t>– Привлекайте родителей к участию в совместной с детьми деятельности как в школе, так и вне ее.</a:t>
            </a:r>
          </a:p>
          <a:p>
            <a:r>
              <a:rPr lang="ru-RU" sz="1600" dirty="0" smtClean="0"/>
              <a:t>– Помощником вам может стать родительский комитет, если вы станете единомышленниками.</a:t>
            </a:r>
          </a:p>
          <a:p>
            <a:r>
              <a:rPr lang="ru-RU" sz="1600" dirty="0" smtClean="0"/>
              <a:t>– Анализируйте свои отношения с родителями с целью повышения воспитательного потенциала семьи.</a:t>
            </a:r>
          </a:p>
          <a:p>
            <a:endParaRPr lang="ru-RU"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ru-RU" sz="4000" b="1" dirty="0" smtClean="0"/>
              <a:t>Условия взаимодействия семьи и школы:</a:t>
            </a:r>
          </a:p>
        </p:txBody>
      </p:sp>
      <p:sp>
        <p:nvSpPr>
          <p:cNvPr id="105475" name="Rectangle 3"/>
          <p:cNvSpPr>
            <a:spLocks noGrp="1" noChangeArrowheads="1"/>
          </p:cNvSpPr>
          <p:nvPr>
            <p:ph type="body" idx="1"/>
          </p:nvPr>
        </p:nvSpPr>
        <p:spPr/>
        <p:txBody>
          <a:bodyPr/>
          <a:lstStyle/>
          <a:p>
            <a:pPr eaLnBrk="1" hangingPunct="1">
              <a:lnSpc>
                <a:spcPct val="90000"/>
              </a:lnSpc>
              <a:defRPr/>
            </a:pPr>
            <a:r>
              <a:rPr lang="ru-RU" sz="2800" dirty="0" smtClean="0"/>
              <a:t>Исчерпывающее представление о функциях и содержании деятельности друг друга (чтобы иметь возможность понимать друг друга)</a:t>
            </a:r>
          </a:p>
          <a:p>
            <a:pPr eaLnBrk="1" hangingPunct="1">
              <a:lnSpc>
                <a:spcPct val="90000"/>
              </a:lnSpc>
              <a:defRPr/>
            </a:pPr>
            <a:r>
              <a:rPr lang="ru-RU" sz="2800" dirty="0" smtClean="0"/>
              <a:t>Умение устанавливать реальные взаимные действия, отдавая себе отчёт в задачах, средствах и конечном итоговом результате.</a:t>
            </a:r>
          </a:p>
          <a:p>
            <a:pPr eaLnBrk="1" hangingPunct="1">
              <a:lnSpc>
                <a:spcPct val="90000"/>
              </a:lnSpc>
              <a:defRPr/>
            </a:pPr>
            <a:r>
              <a:rPr lang="ru-RU" sz="2800" dirty="0" smtClean="0"/>
              <a:t>Забота о счастье ребёнка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6"/>
          <p:cNvSpPr>
            <a:spLocks noChangeArrowheads="1"/>
          </p:cNvSpPr>
          <p:nvPr/>
        </p:nvSpPr>
        <p:spPr bwMode="auto">
          <a:xfrm>
            <a:off x="357188" y="500063"/>
            <a:ext cx="7572375" cy="3292475"/>
          </a:xfrm>
          <a:prstGeom prst="rect">
            <a:avLst/>
          </a:prstGeom>
          <a:noFill/>
          <a:ln w="9525">
            <a:noFill/>
            <a:miter lim="800000"/>
            <a:headEnd/>
            <a:tailEnd/>
          </a:ln>
        </p:spPr>
        <p:txBody>
          <a:bodyPr>
            <a:spAutoFit/>
          </a:bodyPr>
          <a:lstStyle/>
          <a:p>
            <a:r>
              <a:rPr lang="ru-RU" sz="2800" b="1" i="1" dirty="0">
                <a:solidFill>
                  <a:srgbClr val="984807"/>
                </a:solidFill>
                <a:latin typeface="Bookman Old Style" pitchFamily="18" charset="0"/>
                <a:ea typeface="Calibri" pitchFamily="34" charset="0"/>
                <a:cs typeface="Times New Roman" pitchFamily="18" charset="0"/>
              </a:rPr>
              <a:t>Семья с существующими в</a:t>
            </a:r>
            <a:br>
              <a:rPr lang="ru-RU" sz="2800" b="1" i="1" dirty="0">
                <a:solidFill>
                  <a:srgbClr val="984807"/>
                </a:solidFill>
                <a:latin typeface="Bookman Old Style" pitchFamily="18" charset="0"/>
                <a:ea typeface="Calibri" pitchFamily="34" charset="0"/>
                <a:cs typeface="Times New Roman" pitchFamily="18" charset="0"/>
              </a:rPr>
            </a:br>
            <a:r>
              <a:rPr lang="ru-RU" sz="2800" b="1" i="1" dirty="0">
                <a:solidFill>
                  <a:srgbClr val="984807"/>
                </a:solidFill>
                <a:latin typeface="Bookman Old Style" pitchFamily="18" charset="0"/>
                <a:ea typeface="Calibri" pitchFamily="34" charset="0"/>
                <a:cs typeface="Times New Roman" pitchFamily="18" charset="0"/>
              </a:rPr>
              <a:t>ней взаимоотношениями</a:t>
            </a:r>
            <a:br>
              <a:rPr lang="ru-RU" sz="2800" b="1" i="1" dirty="0">
                <a:solidFill>
                  <a:srgbClr val="984807"/>
                </a:solidFill>
                <a:latin typeface="Bookman Old Style" pitchFamily="18" charset="0"/>
                <a:ea typeface="Calibri" pitchFamily="34" charset="0"/>
                <a:cs typeface="Times New Roman" pitchFamily="18" charset="0"/>
              </a:rPr>
            </a:br>
            <a:r>
              <a:rPr lang="ru-RU" sz="2800" b="1" i="1" dirty="0">
                <a:solidFill>
                  <a:srgbClr val="984807"/>
                </a:solidFill>
                <a:latin typeface="Bookman Old Style" pitchFamily="18" charset="0"/>
                <a:ea typeface="Calibri" pitchFamily="34" charset="0"/>
                <a:cs typeface="Times New Roman" pitchFamily="18" charset="0"/>
              </a:rPr>
              <a:t>между детьми и родителями –</a:t>
            </a:r>
            <a:br>
              <a:rPr lang="ru-RU" sz="2800" b="1" i="1" dirty="0">
                <a:solidFill>
                  <a:srgbClr val="984807"/>
                </a:solidFill>
                <a:latin typeface="Bookman Old Style" pitchFamily="18" charset="0"/>
                <a:ea typeface="Calibri" pitchFamily="34" charset="0"/>
                <a:cs typeface="Times New Roman" pitchFamily="18" charset="0"/>
              </a:rPr>
            </a:br>
            <a:r>
              <a:rPr lang="ru-RU" sz="2800" b="1" i="1" dirty="0">
                <a:solidFill>
                  <a:srgbClr val="984807"/>
                </a:solidFill>
                <a:latin typeface="Bookman Old Style" pitchFamily="18" charset="0"/>
                <a:ea typeface="Calibri" pitchFamily="34" charset="0"/>
                <a:cs typeface="Times New Roman" pitchFamily="18" charset="0"/>
              </a:rPr>
              <a:t>первая школа интеллектуального,</a:t>
            </a:r>
            <a:br>
              <a:rPr lang="ru-RU" sz="2800" b="1" i="1" dirty="0">
                <a:solidFill>
                  <a:srgbClr val="984807"/>
                </a:solidFill>
                <a:latin typeface="Bookman Old Style" pitchFamily="18" charset="0"/>
                <a:ea typeface="Calibri" pitchFamily="34" charset="0"/>
                <a:cs typeface="Times New Roman" pitchFamily="18" charset="0"/>
              </a:rPr>
            </a:br>
            <a:r>
              <a:rPr lang="ru-RU" sz="2800" b="1" i="1" dirty="0">
                <a:solidFill>
                  <a:srgbClr val="984807"/>
                </a:solidFill>
                <a:latin typeface="Bookman Old Style" pitchFamily="18" charset="0"/>
                <a:ea typeface="Calibri" pitchFamily="34" charset="0"/>
                <a:cs typeface="Times New Roman" pitchFamily="18" charset="0"/>
              </a:rPr>
              <a:t>нравственного, эстетического и</a:t>
            </a:r>
            <a:br>
              <a:rPr lang="ru-RU" sz="2800" b="1" i="1" dirty="0">
                <a:solidFill>
                  <a:srgbClr val="984807"/>
                </a:solidFill>
                <a:latin typeface="Bookman Old Style" pitchFamily="18" charset="0"/>
                <a:ea typeface="Calibri" pitchFamily="34" charset="0"/>
                <a:cs typeface="Times New Roman" pitchFamily="18" charset="0"/>
              </a:rPr>
            </a:br>
            <a:r>
              <a:rPr lang="ru-RU" sz="2800" b="1" i="1" dirty="0">
                <a:solidFill>
                  <a:srgbClr val="984807"/>
                </a:solidFill>
                <a:latin typeface="Bookman Old Style" pitchFamily="18" charset="0"/>
                <a:ea typeface="Calibri" pitchFamily="34" charset="0"/>
                <a:cs typeface="Times New Roman" pitchFamily="18" charset="0"/>
              </a:rPr>
              <a:t>физического здорового воспитания.</a:t>
            </a:r>
          </a:p>
          <a:p>
            <a:endParaRPr lang="ru-RU" sz="2000" b="1" i="1" dirty="0">
              <a:solidFill>
                <a:srgbClr val="984807"/>
              </a:solidFill>
              <a:latin typeface="Bookman Old Style" pitchFamily="18" charset="0"/>
              <a:ea typeface="Calibri" pitchFamily="34" charset="0"/>
              <a:cs typeface="Times New Roman" pitchFamily="18" charset="0"/>
            </a:endParaRPr>
          </a:p>
          <a:p>
            <a:pPr algn="r" eaLnBrk="0" hangingPunct="0"/>
            <a:r>
              <a:rPr lang="ru-RU" sz="2000" b="1" i="1" dirty="0">
                <a:solidFill>
                  <a:srgbClr val="984807"/>
                </a:solidFill>
                <a:latin typeface="Bookman Old Style" pitchFamily="18" charset="0"/>
                <a:ea typeface="Calibri" pitchFamily="34" charset="0"/>
                <a:cs typeface="Times New Roman" pitchFamily="18" charset="0"/>
              </a:rPr>
              <a:t>В.А. Сухомлинский</a:t>
            </a:r>
          </a:p>
        </p:txBody>
      </p:sp>
      <p:pic>
        <p:nvPicPr>
          <p:cNvPr id="1027" name="Picture 3" descr="P1060652"/>
          <p:cNvPicPr>
            <a:picLocks noChangeAspect="1" noChangeArrowheads="1"/>
          </p:cNvPicPr>
          <p:nvPr/>
        </p:nvPicPr>
        <p:blipFill>
          <a:blip r:embed="rId2" cstate="print"/>
          <a:srcRect/>
          <a:stretch>
            <a:fillRect/>
          </a:stretch>
        </p:blipFill>
        <p:spPr bwMode="auto">
          <a:xfrm>
            <a:off x="785786" y="3429000"/>
            <a:ext cx="3929090" cy="2938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ru-RU" b="1" smtClean="0"/>
              <a:t>Школа</a:t>
            </a:r>
          </a:p>
        </p:txBody>
      </p:sp>
      <p:sp>
        <p:nvSpPr>
          <p:cNvPr id="104451" name="Rectangle 3"/>
          <p:cNvSpPr>
            <a:spLocks noGrp="1" noChangeArrowheads="1"/>
          </p:cNvSpPr>
          <p:nvPr>
            <p:ph type="body" sz="half" idx="2"/>
          </p:nvPr>
        </p:nvSpPr>
        <p:spPr/>
        <p:txBody>
          <a:bodyPr/>
          <a:lstStyle/>
          <a:p>
            <a:pPr eaLnBrk="1" hangingPunct="1">
              <a:lnSpc>
                <a:spcPct val="90000"/>
              </a:lnSpc>
              <a:defRPr/>
            </a:pPr>
            <a:r>
              <a:rPr lang="ru-RU" sz="2400" smtClean="0"/>
              <a:t>Вводит ребёнка в контекст культуры и социальных отношений, ни в коем случае не игнорируя глубокое влияние семьи</a:t>
            </a:r>
          </a:p>
          <a:p>
            <a:pPr eaLnBrk="1" hangingPunct="1">
              <a:lnSpc>
                <a:spcPct val="90000"/>
              </a:lnSpc>
              <a:defRPr/>
            </a:pPr>
            <a:r>
              <a:rPr lang="ru-RU" sz="2400" smtClean="0"/>
              <a:t>Лучший способ помочь семье в воспитании детей – проявлять заботу о счастье ребёнка, беспокоясь о степени его развития.</a:t>
            </a:r>
          </a:p>
          <a:p>
            <a:pPr lvl="3" eaLnBrk="1" hangingPunct="1">
              <a:lnSpc>
                <a:spcPct val="90000"/>
              </a:lnSpc>
              <a:buFont typeface="Wingdings" pitchFamily="2" charset="2"/>
              <a:buNone/>
              <a:defRPr/>
            </a:pPr>
            <a:endParaRPr lang="ru-RU" sz="1600" smtClean="0"/>
          </a:p>
          <a:p>
            <a:pPr eaLnBrk="1" hangingPunct="1">
              <a:lnSpc>
                <a:spcPct val="90000"/>
              </a:lnSpc>
              <a:buFont typeface="Wingdings" pitchFamily="2" charset="2"/>
              <a:buNone/>
              <a:defRPr/>
            </a:pPr>
            <a:endParaRPr lang="ru-RU" sz="2400" smtClean="0"/>
          </a:p>
        </p:txBody>
      </p:sp>
      <p:pic>
        <p:nvPicPr>
          <p:cNvPr id="1027" name="Picture 3" descr="P1000830"/>
          <p:cNvPicPr>
            <a:picLocks noChangeAspect="1" noChangeArrowheads="1"/>
          </p:cNvPicPr>
          <p:nvPr/>
        </p:nvPicPr>
        <p:blipFill>
          <a:blip r:embed="rId2" cstate="print"/>
          <a:srcRect/>
          <a:stretch>
            <a:fillRect/>
          </a:stretch>
        </p:blipFill>
        <p:spPr bwMode="auto">
          <a:xfrm>
            <a:off x="714348" y="2000240"/>
            <a:ext cx="416748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642910" y="214290"/>
            <a:ext cx="7499350" cy="6034087"/>
          </a:xfrm>
        </p:spPr>
        <p:txBody>
          <a:bodyPr/>
          <a:lstStyle/>
          <a:p>
            <a:pPr eaLnBrk="1" hangingPunct="1">
              <a:buFont typeface="Wingdings 2" pitchFamily="18" charset="2"/>
              <a:buNone/>
            </a:pPr>
            <a:r>
              <a:rPr lang="ru-RU" dirty="0" smtClean="0">
                <a:latin typeface="Times New Roman" pitchFamily="18" charset="0"/>
                <a:cs typeface="Times New Roman" pitchFamily="18" charset="0"/>
              </a:rPr>
              <a:t>    «Как можно меньше вызовов в школу матерей и отцов для моральных нотаций детям, для устрашения сыновей «сильной рукой для предупреждения об опасностях, «если так будет дальше продолжаться», - и как можно больше духовного общения детей с родителями, которое приносит радость матерям и отцам».</a:t>
            </a:r>
          </a:p>
          <a:p>
            <a:pPr algn="r" eaLnBrk="1" hangingPunct="1">
              <a:buFont typeface="Wingdings 2" pitchFamily="18" charset="2"/>
              <a:buNone/>
            </a:pPr>
            <a:r>
              <a:rPr lang="ru-RU" dirty="0" smtClean="0">
                <a:latin typeface="Times New Roman" pitchFamily="18" charset="0"/>
                <a:cs typeface="Times New Roman" pitchFamily="18" charset="0"/>
              </a:rPr>
              <a:t>В.А Сухомлинский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260350"/>
            <a:ext cx="8229600" cy="1143000"/>
          </a:xfrm>
        </p:spPr>
        <p:txBody>
          <a:bodyPr/>
          <a:lstStyle/>
          <a:p>
            <a:pPr eaLnBrk="1" hangingPunct="1">
              <a:defRPr/>
            </a:pPr>
            <a:r>
              <a:rPr lang="ru-RU" sz="3200" smtClean="0"/>
              <a:t>Какие же факторы способствуют привлечению родителей к участию </a:t>
            </a:r>
            <a:br>
              <a:rPr lang="ru-RU" sz="3200" smtClean="0"/>
            </a:br>
            <a:r>
              <a:rPr lang="ru-RU" sz="3200" smtClean="0"/>
              <a:t>в жизни школы?</a:t>
            </a:r>
          </a:p>
        </p:txBody>
      </p:sp>
      <p:sp>
        <p:nvSpPr>
          <p:cNvPr id="106499" name="Rectangle 3"/>
          <p:cNvSpPr>
            <a:spLocks noGrp="1" noChangeArrowheads="1"/>
          </p:cNvSpPr>
          <p:nvPr>
            <p:ph type="body" idx="1"/>
          </p:nvPr>
        </p:nvSpPr>
        <p:spPr>
          <a:xfrm>
            <a:off x="457200" y="1600200"/>
            <a:ext cx="8229600" cy="5141913"/>
          </a:xfrm>
        </p:spPr>
        <p:txBody>
          <a:bodyPr/>
          <a:lstStyle/>
          <a:p>
            <a:pPr eaLnBrk="1" hangingPunct="1">
              <a:lnSpc>
                <a:spcPct val="80000"/>
              </a:lnSpc>
              <a:defRPr/>
            </a:pPr>
            <a:r>
              <a:rPr lang="ru-RU" sz="2000" smtClean="0"/>
              <a:t>Активность самой школы, использование разнообразных методов сотрудничества с семьёй, хорошо продуманная и спланированная политика;</a:t>
            </a:r>
          </a:p>
          <a:p>
            <a:pPr eaLnBrk="1" hangingPunct="1">
              <a:lnSpc>
                <a:spcPct val="80000"/>
              </a:lnSpc>
              <a:defRPr/>
            </a:pPr>
            <a:r>
              <a:rPr lang="ru-RU" sz="2000" smtClean="0"/>
              <a:t>Понимание родителями связи своей работы с успехами детей (активность родителей тем выше, чем более непосредственна  связь их участия в работе школы с успеваемостью ребёнка);</a:t>
            </a:r>
          </a:p>
          <a:p>
            <a:pPr eaLnBrk="1" hangingPunct="1">
              <a:lnSpc>
                <a:spcPct val="80000"/>
              </a:lnSpc>
              <a:defRPr/>
            </a:pPr>
            <a:r>
              <a:rPr lang="ru-RU" sz="2000" smtClean="0"/>
              <a:t>Установление личных отношений между родителями и учителями (учителями и учениками) как основа для создания равноправных отношений в школьном сообществе;</a:t>
            </a:r>
          </a:p>
          <a:p>
            <a:pPr eaLnBrk="1" hangingPunct="1">
              <a:lnSpc>
                <a:spcPct val="80000"/>
              </a:lnSpc>
              <a:defRPr/>
            </a:pPr>
            <a:r>
              <a:rPr lang="ru-RU" sz="2000" smtClean="0"/>
              <a:t>Создание в школе обстановки, более направленной на семью, с целью большего соответствия культурным, экономическим и социальным особенностям семьи, которые в значительной степени влияют на уровень достижений детей в школе;</a:t>
            </a:r>
          </a:p>
          <a:p>
            <a:pPr eaLnBrk="1" hangingPunct="1">
              <a:lnSpc>
                <a:spcPct val="80000"/>
              </a:lnSpc>
              <a:defRPr/>
            </a:pPr>
            <a:r>
              <a:rPr lang="ru-RU" sz="2000" smtClean="0"/>
              <a:t>Информация об успехах детей;</a:t>
            </a:r>
          </a:p>
          <a:p>
            <a:pPr eaLnBrk="1" hangingPunct="1">
              <a:lnSpc>
                <a:spcPct val="80000"/>
              </a:lnSpc>
              <a:defRPr/>
            </a:pPr>
            <a:r>
              <a:rPr lang="ru-RU" sz="2000" smtClean="0"/>
              <a:t>Заинтересованность учителей в успехах детей;</a:t>
            </a:r>
          </a:p>
          <a:p>
            <a:pPr eaLnBrk="1" hangingPunct="1">
              <a:lnSpc>
                <a:spcPct val="80000"/>
              </a:lnSpc>
              <a:defRPr/>
            </a:pPr>
            <a:r>
              <a:rPr lang="ru-RU" sz="2000" smtClean="0"/>
              <a:t>Позитивный климат в школе и усилия всей школы (а не отдельных учителей) развивать  работу с родителями;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549275"/>
            <a:ext cx="8229600" cy="1143000"/>
          </a:xfrm>
        </p:spPr>
        <p:txBody>
          <a:bodyPr/>
          <a:lstStyle/>
          <a:p>
            <a:pPr eaLnBrk="1" hangingPunct="1">
              <a:defRPr/>
            </a:pPr>
            <a:r>
              <a:rPr lang="ru-RU" sz="4000" b="1" i="1" smtClean="0"/>
              <a:t> </a:t>
            </a:r>
            <a:r>
              <a:rPr lang="ru-RU" sz="2800" b="1" i="1" smtClean="0"/>
              <a:t>Взаимная договорённость – залог успешности педагогического альянса</a:t>
            </a:r>
            <a:r>
              <a:rPr lang="ru-RU" sz="4000" b="1" smtClean="0"/>
              <a:t> </a:t>
            </a:r>
            <a:br>
              <a:rPr lang="ru-RU" sz="4000" b="1" smtClean="0"/>
            </a:br>
            <a:r>
              <a:rPr lang="ru-RU" sz="2800" b="1" i="1" smtClean="0"/>
              <a:t>семьи и школы</a:t>
            </a:r>
            <a:r>
              <a:rPr lang="ru-RU" sz="4000" b="1" smtClean="0"/>
              <a:t/>
            </a:r>
            <a:br>
              <a:rPr lang="ru-RU" sz="4000" b="1" smtClean="0"/>
            </a:br>
            <a:r>
              <a:rPr lang="ru-RU" sz="4000" smtClean="0"/>
              <a:t>1. Принцип согласия</a:t>
            </a:r>
          </a:p>
        </p:txBody>
      </p:sp>
      <p:sp>
        <p:nvSpPr>
          <p:cNvPr id="118787" name="Rectangle 3"/>
          <p:cNvSpPr>
            <a:spLocks noGrp="1" noChangeArrowheads="1"/>
          </p:cNvSpPr>
          <p:nvPr>
            <p:ph type="body" sz="half" idx="1"/>
          </p:nvPr>
        </p:nvSpPr>
        <p:spPr>
          <a:xfrm>
            <a:off x="250825" y="2327275"/>
            <a:ext cx="4256088" cy="4530725"/>
          </a:xfrm>
        </p:spPr>
        <p:txBody>
          <a:bodyPr/>
          <a:lstStyle/>
          <a:p>
            <a:pPr eaLnBrk="1" hangingPunct="1">
              <a:lnSpc>
                <a:spcPct val="90000"/>
              </a:lnSpc>
              <a:defRPr/>
            </a:pPr>
            <a:r>
              <a:rPr lang="ru-RU" sz="2400" smtClean="0"/>
              <a:t>Школа  - раскрывает цель воспитания</a:t>
            </a:r>
          </a:p>
          <a:p>
            <a:pPr eaLnBrk="1" hangingPunct="1">
              <a:lnSpc>
                <a:spcPct val="90000"/>
              </a:lnSpc>
              <a:buFont typeface="Wingdings" pitchFamily="2" charset="2"/>
              <a:buNone/>
              <a:defRPr/>
            </a:pPr>
            <a:endParaRPr lang="ru-RU" sz="2400" smtClean="0"/>
          </a:p>
          <a:p>
            <a:pPr eaLnBrk="1" hangingPunct="1">
              <a:lnSpc>
                <a:spcPct val="90000"/>
              </a:lnSpc>
              <a:defRPr/>
            </a:pPr>
            <a:r>
              <a:rPr lang="ru-RU" sz="2400" smtClean="0"/>
              <a:t>Школа – сообщает о функции школы</a:t>
            </a:r>
          </a:p>
          <a:p>
            <a:pPr eaLnBrk="1" hangingPunct="1">
              <a:lnSpc>
                <a:spcPct val="90000"/>
              </a:lnSpc>
              <a:buFont typeface="Wingdings" pitchFamily="2" charset="2"/>
              <a:buNone/>
              <a:defRPr/>
            </a:pPr>
            <a:endParaRPr lang="ru-RU" sz="2400" smtClean="0"/>
          </a:p>
          <a:p>
            <a:pPr eaLnBrk="1" hangingPunct="1">
              <a:lnSpc>
                <a:spcPct val="90000"/>
              </a:lnSpc>
              <a:defRPr/>
            </a:pPr>
            <a:r>
              <a:rPr lang="ru-RU" sz="2400" smtClean="0"/>
              <a:t>Школа – наделяет семью обязанностями</a:t>
            </a:r>
          </a:p>
          <a:p>
            <a:pPr eaLnBrk="1" hangingPunct="1">
              <a:lnSpc>
                <a:spcPct val="90000"/>
              </a:lnSpc>
              <a:buFont typeface="Wingdings" pitchFamily="2" charset="2"/>
              <a:buNone/>
              <a:defRPr/>
            </a:pPr>
            <a:endParaRPr lang="ru-RU" sz="2400" smtClean="0"/>
          </a:p>
          <a:p>
            <a:pPr eaLnBrk="1" hangingPunct="1">
              <a:lnSpc>
                <a:spcPct val="90000"/>
              </a:lnSpc>
              <a:defRPr/>
            </a:pPr>
            <a:r>
              <a:rPr lang="ru-RU" sz="2400" smtClean="0"/>
              <a:t>Школа – открывает психологию любви</a:t>
            </a:r>
          </a:p>
        </p:txBody>
      </p:sp>
      <p:sp>
        <p:nvSpPr>
          <p:cNvPr id="118788" name="Rectangle 4"/>
          <p:cNvSpPr>
            <a:spLocks noGrp="1" noChangeArrowheads="1"/>
          </p:cNvSpPr>
          <p:nvPr>
            <p:ph type="body" sz="half" idx="2"/>
          </p:nvPr>
        </p:nvSpPr>
        <p:spPr>
          <a:xfrm>
            <a:off x="4746625" y="2327275"/>
            <a:ext cx="4397375" cy="4530725"/>
          </a:xfrm>
        </p:spPr>
        <p:txBody>
          <a:bodyPr/>
          <a:lstStyle/>
          <a:p>
            <a:pPr eaLnBrk="1" hangingPunct="1">
              <a:lnSpc>
                <a:spcPct val="90000"/>
              </a:lnSpc>
              <a:defRPr/>
            </a:pPr>
            <a:r>
              <a:rPr lang="ru-RU" sz="2400" smtClean="0"/>
              <a:t>Семья – осмысливает цель воспитания, выражает мнение</a:t>
            </a:r>
          </a:p>
          <a:p>
            <a:pPr eaLnBrk="1" hangingPunct="1">
              <a:lnSpc>
                <a:spcPct val="90000"/>
              </a:lnSpc>
              <a:defRPr/>
            </a:pPr>
            <a:r>
              <a:rPr lang="ru-RU" sz="2400" smtClean="0"/>
              <a:t>Семья – выражает мнение о продуктивности функций</a:t>
            </a:r>
          </a:p>
          <a:p>
            <a:pPr eaLnBrk="1" hangingPunct="1">
              <a:lnSpc>
                <a:spcPct val="90000"/>
              </a:lnSpc>
              <a:buFont typeface="Wingdings" pitchFamily="2" charset="2"/>
              <a:buNone/>
              <a:defRPr/>
            </a:pPr>
            <a:endParaRPr lang="ru-RU" sz="2400" smtClean="0"/>
          </a:p>
          <a:p>
            <a:pPr eaLnBrk="1" hangingPunct="1">
              <a:lnSpc>
                <a:spcPct val="90000"/>
              </a:lnSpc>
              <a:defRPr/>
            </a:pPr>
            <a:r>
              <a:rPr lang="ru-RU" sz="2400" smtClean="0"/>
              <a:t>Семья – соглашается создавать необходимые условия</a:t>
            </a:r>
          </a:p>
          <a:p>
            <a:pPr eaLnBrk="1" hangingPunct="1">
              <a:lnSpc>
                <a:spcPct val="90000"/>
              </a:lnSpc>
              <a:defRPr/>
            </a:pPr>
            <a:r>
              <a:rPr lang="ru-RU" sz="2400" smtClean="0"/>
              <a:t>Семья – учится искусству любить детей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ru-RU" smtClean="0"/>
              <a:t>2. Принцип сопряжения</a:t>
            </a:r>
          </a:p>
        </p:txBody>
      </p:sp>
      <p:sp>
        <p:nvSpPr>
          <p:cNvPr id="119811" name="Rectangle 3"/>
          <p:cNvSpPr>
            <a:spLocks noGrp="1" noChangeArrowheads="1"/>
          </p:cNvSpPr>
          <p:nvPr>
            <p:ph type="body" sz="half" idx="1"/>
          </p:nvPr>
        </p:nvSpPr>
        <p:spPr/>
        <p:txBody>
          <a:bodyPr/>
          <a:lstStyle/>
          <a:p>
            <a:pPr eaLnBrk="1" hangingPunct="1">
              <a:defRPr/>
            </a:pPr>
            <a:r>
              <a:rPr lang="ru-RU" sz="2400" smtClean="0"/>
              <a:t>Школа - оповещает о педагогических требованиях</a:t>
            </a:r>
          </a:p>
          <a:p>
            <a:pPr eaLnBrk="1" hangingPunct="1">
              <a:defRPr/>
            </a:pPr>
            <a:r>
              <a:rPr lang="ru-RU" sz="2400" smtClean="0"/>
              <a:t>Школа – информирует о ходе развития детей</a:t>
            </a:r>
          </a:p>
          <a:p>
            <a:pPr eaLnBrk="1" hangingPunct="1">
              <a:buFont typeface="Wingdings" pitchFamily="2" charset="2"/>
              <a:buNone/>
              <a:defRPr/>
            </a:pPr>
            <a:endParaRPr lang="ru-RU" sz="2400" smtClean="0"/>
          </a:p>
          <a:p>
            <a:pPr eaLnBrk="1" hangingPunct="1">
              <a:defRPr/>
            </a:pPr>
            <a:r>
              <a:rPr lang="ru-RU" sz="2400" smtClean="0"/>
              <a:t>Школа – знакомит с воспитательными замыслами</a:t>
            </a:r>
          </a:p>
          <a:p>
            <a:pPr eaLnBrk="1" hangingPunct="1">
              <a:defRPr/>
            </a:pPr>
            <a:r>
              <a:rPr lang="ru-RU" sz="2400" smtClean="0"/>
              <a:t>Школа – предъявляет работу школы</a:t>
            </a:r>
          </a:p>
        </p:txBody>
      </p:sp>
      <p:sp>
        <p:nvSpPr>
          <p:cNvPr id="119812" name="Rectangle 4"/>
          <p:cNvSpPr>
            <a:spLocks noGrp="1" noChangeArrowheads="1"/>
          </p:cNvSpPr>
          <p:nvPr>
            <p:ph type="body" sz="half" idx="2"/>
          </p:nvPr>
        </p:nvSpPr>
        <p:spPr/>
        <p:txBody>
          <a:bodyPr/>
          <a:lstStyle/>
          <a:p>
            <a:pPr eaLnBrk="1" hangingPunct="1">
              <a:lnSpc>
                <a:spcPct val="90000"/>
              </a:lnSpc>
              <a:defRPr/>
            </a:pPr>
            <a:r>
              <a:rPr lang="ru-RU" sz="2400" smtClean="0"/>
              <a:t>Семья – поддерживает требования школы</a:t>
            </a:r>
          </a:p>
          <a:p>
            <a:pPr eaLnBrk="1" hangingPunct="1">
              <a:lnSpc>
                <a:spcPct val="90000"/>
              </a:lnSpc>
              <a:defRPr/>
            </a:pPr>
            <a:endParaRPr lang="ru-RU" sz="2400" smtClean="0"/>
          </a:p>
          <a:p>
            <a:pPr eaLnBrk="1" hangingPunct="1">
              <a:lnSpc>
                <a:spcPct val="90000"/>
              </a:lnSpc>
              <a:defRPr/>
            </a:pPr>
            <a:r>
              <a:rPr lang="ru-RU" sz="2400" smtClean="0"/>
              <a:t>Семья – сообщает о проблемах семейного воспитания</a:t>
            </a:r>
          </a:p>
          <a:p>
            <a:pPr eaLnBrk="1" hangingPunct="1">
              <a:lnSpc>
                <a:spcPct val="90000"/>
              </a:lnSpc>
              <a:defRPr/>
            </a:pPr>
            <a:r>
              <a:rPr lang="ru-RU" sz="2400" smtClean="0"/>
              <a:t>Семья – соглашается содействовать замыслам</a:t>
            </a:r>
          </a:p>
          <a:p>
            <a:pPr eaLnBrk="1" hangingPunct="1">
              <a:lnSpc>
                <a:spcPct val="90000"/>
              </a:lnSpc>
              <a:defRPr/>
            </a:pPr>
            <a:endParaRPr lang="ru-RU" sz="2400" smtClean="0"/>
          </a:p>
          <a:p>
            <a:pPr eaLnBrk="1" hangingPunct="1">
              <a:lnSpc>
                <a:spcPct val="90000"/>
              </a:lnSpc>
              <a:defRPr/>
            </a:pPr>
            <a:r>
              <a:rPr lang="ru-RU" sz="2400" smtClean="0"/>
              <a:t>Семья – вносит коррективы в семейное воспитание</a:t>
            </a:r>
          </a:p>
          <a:p>
            <a:pPr eaLnBrk="1" hangingPunct="1">
              <a:lnSpc>
                <a:spcPct val="90000"/>
              </a:lnSpc>
              <a:defRPr/>
            </a:pPr>
            <a:endParaRPr lang="ru-RU"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ru-RU" smtClean="0"/>
              <a:t>3. Принцип сопереживания</a:t>
            </a:r>
          </a:p>
        </p:txBody>
      </p:sp>
      <p:sp>
        <p:nvSpPr>
          <p:cNvPr id="120835" name="Rectangle 3"/>
          <p:cNvSpPr>
            <a:spLocks noGrp="1" noChangeArrowheads="1"/>
          </p:cNvSpPr>
          <p:nvPr>
            <p:ph type="body" sz="half" idx="1"/>
          </p:nvPr>
        </p:nvSpPr>
        <p:spPr/>
        <p:txBody>
          <a:bodyPr/>
          <a:lstStyle/>
          <a:p>
            <a:pPr eaLnBrk="1" hangingPunct="1">
              <a:defRPr/>
            </a:pPr>
            <a:r>
              <a:rPr lang="ru-RU" smtClean="0"/>
              <a:t>Школа оказывает знаки внимания родителям</a:t>
            </a:r>
          </a:p>
          <a:p>
            <a:pPr eaLnBrk="1" hangingPunct="1">
              <a:defRPr/>
            </a:pPr>
            <a:r>
              <a:rPr lang="ru-RU" smtClean="0"/>
              <a:t>Школа формирует у детей любовь к семье</a:t>
            </a:r>
          </a:p>
          <a:p>
            <a:pPr eaLnBrk="1" hangingPunct="1">
              <a:defRPr/>
            </a:pPr>
            <a:r>
              <a:rPr lang="ru-RU" smtClean="0"/>
              <a:t>Школа знакомит с событиями школы</a:t>
            </a:r>
          </a:p>
        </p:txBody>
      </p:sp>
      <p:sp>
        <p:nvSpPr>
          <p:cNvPr id="120836" name="Rectangle 4"/>
          <p:cNvSpPr>
            <a:spLocks noGrp="1" noChangeArrowheads="1"/>
          </p:cNvSpPr>
          <p:nvPr>
            <p:ph type="body" sz="half" idx="2"/>
          </p:nvPr>
        </p:nvSpPr>
        <p:spPr/>
        <p:txBody>
          <a:bodyPr/>
          <a:lstStyle/>
          <a:p>
            <a:pPr eaLnBrk="1" hangingPunct="1">
              <a:defRPr/>
            </a:pPr>
            <a:r>
              <a:rPr lang="ru-RU" smtClean="0"/>
              <a:t>Семья благодарит и выражает ответное внимание</a:t>
            </a:r>
          </a:p>
          <a:p>
            <a:pPr eaLnBrk="1" hangingPunct="1">
              <a:defRPr/>
            </a:pPr>
            <a:r>
              <a:rPr lang="ru-RU" smtClean="0"/>
              <a:t>Семья утверждает безусловное уважение к школе</a:t>
            </a:r>
          </a:p>
          <a:p>
            <a:pPr eaLnBrk="1" hangingPunct="1">
              <a:defRPr/>
            </a:pPr>
            <a:r>
              <a:rPr lang="ru-RU" smtClean="0"/>
              <a:t>Семья проявляет интерес к жизни всех детей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ru-RU" smtClean="0"/>
              <a:t>4. Принцип сопричастности</a:t>
            </a:r>
          </a:p>
        </p:txBody>
      </p:sp>
      <p:sp>
        <p:nvSpPr>
          <p:cNvPr id="121859" name="Rectangle 3"/>
          <p:cNvSpPr>
            <a:spLocks noGrp="1" noChangeArrowheads="1"/>
          </p:cNvSpPr>
          <p:nvPr>
            <p:ph type="body" sz="half" idx="1"/>
          </p:nvPr>
        </p:nvSpPr>
        <p:spPr/>
        <p:txBody>
          <a:bodyPr/>
          <a:lstStyle/>
          <a:p>
            <a:pPr eaLnBrk="1" hangingPunct="1">
              <a:lnSpc>
                <a:spcPct val="90000"/>
              </a:lnSpc>
              <a:defRPr/>
            </a:pPr>
            <a:r>
              <a:rPr lang="ru-RU" smtClean="0"/>
              <a:t>Школа информирует о нуждах школы</a:t>
            </a:r>
          </a:p>
          <a:p>
            <a:pPr eaLnBrk="1" hangingPunct="1">
              <a:lnSpc>
                <a:spcPct val="90000"/>
              </a:lnSpc>
              <a:buFont typeface="Wingdings" pitchFamily="2" charset="2"/>
              <a:buNone/>
              <a:defRPr/>
            </a:pPr>
            <a:endParaRPr lang="ru-RU" smtClean="0"/>
          </a:p>
          <a:p>
            <a:pPr eaLnBrk="1" hangingPunct="1">
              <a:lnSpc>
                <a:spcPct val="90000"/>
              </a:lnSpc>
              <a:defRPr/>
            </a:pPr>
            <a:r>
              <a:rPr lang="ru-RU" smtClean="0"/>
              <a:t>Школа приглашает обсудить проблемы</a:t>
            </a:r>
          </a:p>
          <a:p>
            <a:pPr eaLnBrk="1" hangingPunct="1">
              <a:lnSpc>
                <a:spcPct val="90000"/>
              </a:lnSpc>
              <a:buFont typeface="Wingdings" pitchFamily="2" charset="2"/>
              <a:buNone/>
              <a:defRPr/>
            </a:pPr>
            <a:endParaRPr lang="ru-RU" smtClean="0"/>
          </a:p>
          <a:p>
            <a:pPr eaLnBrk="1" hangingPunct="1">
              <a:lnSpc>
                <a:spcPct val="90000"/>
              </a:lnSpc>
              <a:defRPr/>
            </a:pPr>
            <a:r>
              <a:rPr lang="ru-RU" smtClean="0"/>
              <a:t>Школа просит об обеспечении ребёнка</a:t>
            </a:r>
          </a:p>
        </p:txBody>
      </p:sp>
      <p:sp>
        <p:nvSpPr>
          <p:cNvPr id="121860" name="Rectangle 4"/>
          <p:cNvSpPr>
            <a:spLocks noGrp="1" noChangeArrowheads="1"/>
          </p:cNvSpPr>
          <p:nvPr>
            <p:ph type="body" sz="half" idx="2"/>
          </p:nvPr>
        </p:nvSpPr>
        <p:spPr/>
        <p:txBody>
          <a:bodyPr/>
          <a:lstStyle/>
          <a:p>
            <a:pPr eaLnBrk="1" hangingPunct="1">
              <a:lnSpc>
                <a:spcPct val="90000"/>
              </a:lnSpc>
              <a:defRPr/>
            </a:pPr>
            <a:r>
              <a:rPr lang="ru-RU" smtClean="0"/>
              <a:t>Семья оказывает материальную помощь</a:t>
            </a:r>
          </a:p>
          <a:p>
            <a:pPr eaLnBrk="1" hangingPunct="1">
              <a:lnSpc>
                <a:spcPct val="90000"/>
              </a:lnSpc>
              <a:defRPr/>
            </a:pPr>
            <a:r>
              <a:rPr lang="ru-RU" smtClean="0"/>
              <a:t>Семья участвует в обсуждении проблемы</a:t>
            </a:r>
          </a:p>
          <a:p>
            <a:pPr eaLnBrk="1" hangingPunct="1">
              <a:lnSpc>
                <a:spcPct val="90000"/>
              </a:lnSpc>
              <a:defRPr/>
            </a:pPr>
            <a:r>
              <a:rPr lang="ru-RU" smtClean="0"/>
              <a:t>Семья обеспечивает ребёнка необходимыми средствами</a:t>
            </a:r>
          </a:p>
          <a:p>
            <a:pPr eaLnBrk="1" hangingPunct="1">
              <a:lnSpc>
                <a:spcPct val="90000"/>
              </a:lnSpc>
              <a:defRPr/>
            </a:pPr>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4294967295"/>
          </p:nvPr>
        </p:nvSpPr>
        <p:spPr>
          <a:xfrm>
            <a:off x="4603750" y="214313"/>
            <a:ext cx="4540250" cy="5786437"/>
          </a:xfrm>
        </p:spPr>
        <p:txBody>
          <a:bodyPr/>
          <a:lstStyle/>
          <a:p>
            <a:endParaRPr lang="ru-RU" dirty="0" smtClean="0"/>
          </a:p>
          <a:p>
            <a:endParaRPr lang="ru-RU" dirty="0" smtClean="0"/>
          </a:p>
          <a:p>
            <a:r>
              <a:rPr lang="ru-RU" dirty="0" smtClean="0"/>
              <a:t>РАБОТА С   СЕМЬЕЙ</a:t>
            </a:r>
          </a:p>
          <a:p>
            <a:pPr>
              <a:buNone/>
            </a:pPr>
            <a:r>
              <a:rPr lang="ru-RU" dirty="0" smtClean="0"/>
              <a:t>       Психолого-педагогическое сопровождение</a:t>
            </a:r>
          </a:p>
          <a:p>
            <a:pPr marL="0" indent="0">
              <a:buNone/>
            </a:pPr>
            <a:r>
              <a:rPr lang="ru-RU" sz="2000" dirty="0" smtClean="0"/>
              <a:t>(методическая разработка в помощь </a:t>
            </a:r>
          </a:p>
          <a:p>
            <a:pPr marL="0" indent="0">
              <a:buNone/>
            </a:pPr>
            <a:r>
              <a:rPr lang="ru-RU" sz="2000" dirty="0" smtClean="0"/>
              <a:t>педагогам-психологам, учителям, родителям)</a:t>
            </a:r>
            <a:endParaRPr lang="ru-RU" sz="2000" dirty="0"/>
          </a:p>
        </p:txBody>
      </p:sp>
      <p:pic>
        <p:nvPicPr>
          <p:cNvPr id="58370" name="Picture 2" descr="Картинки"/>
          <p:cNvPicPr>
            <a:picLocks noChangeAspect="1" noChangeArrowheads="1"/>
          </p:cNvPicPr>
          <p:nvPr/>
        </p:nvPicPr>
        <p:blipFill>
          <a:blip r:embed="rId2"/>
          <a:srcRect/>
          <a:stretch>
            <a:fillRect/>
          </a:stretch>
        </p:blipFill>
        <p:spPr bwMode="auto">
          <a:xfrm>
            <a:off x="571472" y="928670"/>
            <a:ext cx="3583331" cy="4071966"/>
          </a:xfrm>
          <a:prstGeom prst="rect">
            <a:avLst/>
          </a:prstGeom>
          <a:noFill/>
        </p:spPr>
      </p:pic>
      <p:sp>
        <p:nvSpPr>
          <p:cNvPr id="8" name="Прямоугольник 7"/>
          <p:cNvSpPr/>
          <p:nvPr/>
        </p:nvSpPr>
        <p:spPr>
          <a:xfrm>
            <a:off x="7143768" y="5500702"/>
            <a:ext cx="1475084" cy="938719"/>
          </a:xfrm>
          <a:prstGeom prst="rect">
            <a:avLst/>
          </a:prstGeom>
        </p:spPr>
        <p:txBody>
          <a:bodyPr wrap="none">
            <a:spAutoFit/>
          </a:bodyPr>
          <a:lstStyle/>
          <a:p>
            <a:r>
              <a:rPr lang="ru-RU" sz="1100" dirty="0" smtClean="0"/>
              <a:t>Педагог-психолог</a:t>
            </a:r>
            <a:br>
              <a:rPr lang="ru-RU" sz="1100" dirty="0" smtClean="0"/>
            </a:br>
            <a:r>
              <a:rPr lang="ru-RU" sz="1100" dirty="0" err="1" smtClean="0"/>
              <a:t>Шашерина</a:t>
            </a:r>
            <a:r>
              <a:rPr lang="ru-RU" sz="1100" dirty="0" smtClean="0"/>
              <a:t> Е.В.</a:t>
            </a:r>
          </a:p>
          <a:p>
            <a:endParaRPr lang="ru-RU" sz="1100" dirty="0" smtClean="0"/>
          </a:p>
          <a:p>
            <a:r>
              <a:rPr lang="ru-RU" sz="1100" dirty="0" smtClean="0"/>
              <a:t>ГБОУ –СОШ № 201</a:t>
            </a:r>
          </a:p>
          <a:p>
            <a:r>
              <a:rPr lang="ru-RU" sz="1100" dirty="0" smtClean="0"/>
              <a:t>Санкт-Петербург</a:t>
            </a:r>
            <a:endParaRPr lang="ru-RU"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ru-RU" smtClean="0"/>
              <a:t>5. Принцип содеянности</a:t>
            </a:r>
          </a:p>
        </p:txBody>
      </p:sp>
      <p:sp>
        <p:nvSpPr>
          <p:cNvPr id="122883" name="Rectangle 3"/>
          <p:cNvSpPr>
            <a:spLocks noGrp="1" noChangeArrowheads="1"/>
          </p:cNvSpPr>
          <p:nvPr>
            <p:ph type="body" sz="half" idx="1"/>
          </p:nvPr>
        </p:nvSpPr>
        <p:spPr/>
        <p:txBody>
          <a:bodyPr/>
          <a:lstStyle/>
          <a:p>
            <a:pPr eaLnBrk="1" hangingPunct="1">
              <a:defRPr/>
            </a:pPr>
            <a:r>
              <a:rPr lang="ru-RU" smtClean="0"/>
              <a:t>Школа информирует семью о планах работы</a:t>
            </a:r>
          </a:p>
          <a:p>
            <a:pPr eaLnBrk="1" hangingPunct="1">
              <a:defRPr/>
            </a:pPr>
            <a:r>
              <a:rPr lang="ru-RU" smtClean="0"/>
              <a:t>Школа приглашает принять участие</a:t>
            </a:r>
          </a:p>
          <a:p>
            <a:pPr eaLnBrk="1" hangingPunct="1">
              <a:buFont typeface="Wingdings" pitchFamily="2" charset="2"/>
              <a:buNone/>
              <a:defRPr/>
            </a:pPr>
            <a:endParaRPr lang="ru-RU" smtClean="0"/>
          </a:p>
          <a:p>
            <a:pPr eaLnBrk="1" hangingPunct="1">
              <a:defRPr/>
            </a:pPr>
            <a:r>
              <a:rPr lang="ru-RU" smtClean="0"/>
              <a:t>Школа организует общее дело</a:t>
            </a:r>
          </a:p>
        </p:txBody>
      </p:sp>
      <p:sp>
        <p:nvSpPr>
          <p:cNvPr id="122884" name="Rectangle 4"/>
          <p:cNvSpPr>
            <a:spLocks noGrp="1" noChangeArrowheads="1"/>
          </p:cNvSpPr>
          <p:nvPr>
            <p:ph type="body" sz="half" idx="2"/>
          </p:nvPr>
        </p:nvSpPr>
        <p:spPr/>
        <p:txBody>
          <a:bodyPr/>
          <a:lstStyle/>
          <a:p>
            <a:pPr eaLnBrk="1" hangingPunct="1">
              <a:defRPr/>
            </a:pPr>
            <a:r>
              <a:rPr lang="ru-RU" smtClean="0"/>
              <a:t>Семья оценивает влияние школы на детей</a:t>
            </a:r>
          </a:p>
          <a:p>
            <a:pPr eaLnBrk="1" hangingPunct="1">
              <a:defRPr/>
            </a:pPr>
            <a:r>
              <a:rPr lang="ru-RU" smtClean="0"/>
              <a:t>Семья откликается на приглашение, участвует</a:t>
            </a:r>
          </a:p>
          <a:p>
            <a:pPr eaLnBrk="1" hangingPunct="1">
              <a:defRPr/>
            </a:pPr>
            <a:r>
              <a:rPr lang="ru-RU" smtClean="0"/>
              <a:t>Семья участвует в общих делах</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ru-RU" b="1" dirty="0" smtClean="0"/>
              <a:t>Опасно!!!</a:t>
            </a:r>
          </a:p>
        </p:txBody>
      </p:sp>
      <p:sp>
        <p:nvSpPr>
          <p:cNvPr id="123907" name="Rectangle 3"/>
          <p:cNvSpPr>
            <a:spLocks noGrp="1" noChangeArrowheads="1"/>
          </p:cNvSpPr>
          <p:nvPr>
            <p:ph type="body" idx="1"/>
          </p:nvPr>
        </p:nvSpPr>
        <p:spPr>
          <a:xfrm>
            <a:off x="428596" y="1571612"/>
            <a:ext cx="8229600" cy="3494087"/>
          </a:xfrm>
        </p:spPr>
        <p:txBody>
          <a:bodyPr/>
          <a:lstStyle/>
          <a:p>
            <a:pPr algn="ctr" eaLnBrk="1" hangingPunct="1">
              <a:buFont typeface="Wingdings" pitchFamily="2" charset="2"/>
              <a:buNone/>
              <a:defRPr/>
            </a:pPr>
            <a:r>
              <a:rPr lang="ru-RU" dirty="0" smtClean="0"/>
              <a:t> окружить ребёнка взрослыми людьми настолько, чтобы он не помыслил о своей независимости и формирующейся взрослости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229600" cy="847725"/>
          </a:xfrm>
        </p:spPr>
        <p:txBody>
          <a:bodyPr/>
          <a:lstStyle/>
          <a:p>
            <a:pPr eaLnBrk="1" hangingPunct="1">
              <a:defRPr/>
            </a:pPr>
            <a:r>
              <a:rPr lang="ru-RU" sz="3200" dirty="0" smtClean="0"/>
              <a:t>6. Принцип меры.</a:t>
            </a:r>
          </a:p>
        </p:txBody>
      </p:sp>
      <p:sp>
        <p:nvSpPr>
          <p:cNvPr id="124931" name="Rectangle 3"/>
          <p:cNvSpPr>
            <a:spLocks noGrp="1" noChangeArrowheads="1"/>
          </p:cNvSpPr>
          <p:nvPr>
            <p:ph type="body" idx="1"/>
          </p:nvPr>
        </p:nvSpPr>
        <p:spPr>
          <a:xfrm>
            <a:off x="468313" y="1125538"/>
            <a:ext cx="8229600" cy="5732462"/>
          </a:xfrm>
        </p:spPr>
        <p:txBody>
          <a:bodyPr/>
          <a:lstStyle/>
          <a:p>
            <a:pPr eaLnBrk="1" hangingPunct="1">
              <a:lnSpc>
                <a:spcPct val="80000"/>
              </a:lnSpc>
              <a:defRPr/>
            </a:pPr>
            <a:r>
              <a:rPr lang="ru-RU" sz="2000" dirty="0" smtClean="0"/>
              <a:t>Основная и единственная цель альянса – организовать воспитательное пространство для гармонизации развития детей</a:t>
            </a:r>
          </a:p>
          <a:p>
            <a:pPr eaLnBrk="1" hangingPunct="1">
              <a:lnSpc>
                <a:spcPct val="80000"/>
              </a:lnSpc>
              <a:defRPr/>
            </a:pPr>
            <a:r>
              <a:rPr lang="ru-RU" sz="2000" dirty="0" smtClean="0"/>
              <a:t>Не форсировать развитие и углубление взаимоотношений «семья-школа»</a:t>
            </a:r>
          </a:p>
          <a:p>
            <a:pPr eaLnBrk="1" hangingPunct="1">
              <a:lnSpc>
                <a:spcPct val="80000"/>
              </a:lnSpc>
              <a:defRPr/>
            </a:pPr>
            <a:r>
              <a:rPr lang="ru-RU" sz="2000" dirty="0" smtClean="0"/>
              <a:t>Не перекладывать свои обязанности друг на друга (не выходить за пределы своих воспитательных функций)</a:t>
            </a:r>
          </a:p>
          <a:p>
            <a:pPr eaLnBrk="1" hangingPunct="1">
              <a:lnSpc>
                <a:spcPct val="80000"/>
              </a:lnSpc>
              <a:defRPr/>
            </a:pPr>
            <a:r>
              <a:rPr lang="ru-RU" sz="2000" dirty="0" smtClean="0"/>
              <a:t>Взаимно признавать автономию школы и семьи, считая единственно возможным способом обращения друг к другу за помощью – просьбу</a:t>
            </a:r>
          </a:p>
          <a:p>
            <a:pPr eaLnBrk="1" hangingPunct="1">
              <a:lnSpc>
                <a:spcPct val="80000"/>
              </a:lnSpc>
              <a:defRPr/>
            </a:pPr>
            <a:r>
              <a:rPr lang="ru-RU" sz="2000" dirty="0" smtClean="0"/>
              <a:t>Неизменно сохранять высокий этический уровень взаимоотношений в любой ситуации при любых обстоятельствах</a:t>
            </a:r>
          </a:p>
          <a:p>
            <a:pPr eaLnBrk="1" hangingPunct="1">
              <a:lnSpc>
                <a:spcPct val="80000"/>
              </a:lnSpc>
              <a:defRPr/>
            </a:pPr>
            <a:r>
              <a:rPr lang="ru-RU" sz="2000" dirty="0" smtClean="0"/>
              <a:t>Не претендовать на перевоспитание родителей, принимать как данность семейные обстоятельства, ставя педагогический акцент на отношение к этим обстоятельствам</a:t>
            </a:r>
          </a:p>
          <a:p>
            <a:pPr eaLnBrk="1" hangingPunct="1">
              <a:lnSpc>
                <a:spcPct val="80000"/>
              </a:lnSpc>
              <a:defRPr/>
            </a:pPr>
            <a:r>
              <a:rPr lang="ru-RU" sz="2000" dirty="0" smtClean="0"/>
              <a:t>Не укорять семью в присутствии ребёнка, не порицать детей в присутствии родителей – всегда помнить: они любят друг друга, а значит, не разрушать эту любовь</a:t>
            </a:r>
          </a:p>
          <a:p>
            <a:pPr eaLnBrk="1" hangingPunct="1">
              <a:lnSpc>
                <a:spcPct val="80000"/>
              </a:lnSpc>
              <a:defRPr/>
            </a:pPr>
            <a:r>
              <a:rPr lang="ru-RU" sz="2000" dirty="0" smtClean="0"/>
              <a:t>Апеллировать к разуму ребёнка как субъекту деятельности и поведения, не создавать на него двойного давления семьи и школы</a:t>
            </a:r>
          </a:p>
          <a:p>
            <a:pPr eaLnBrk="1" hangingPunct="1">
              <a:lnSpc>
                <a:spcPct val="80000"/>
              </a:lnSpc>
              <a:defRPr/>
            </a:pPr>
            <a:endParaRPr lang="ru-RU"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Консультативно-психологическая помощь для детей и </a:t>
            </a:r>
            <a:r>
              <a:rPr lang="ru-RU" b="1" dirty="0" smtClean="0"/>
              <a:t>родителей</a:t>
            </a:r>
            <a:endParaRPr lang="ru-RU" dirty="0">
              <a:latin typeface="Times New Roman" pitchFamily="18" charset="0"/>
              <a:cs typeface="Times New Roman" pitchFamily="18" charset="0"/>
            </a:endParaRPr>
          </a:p>
        </p:txBody>
      </p:sp>
      <p:pic>
        <p:nvPicPr>
          <p:cNvPr id="11266" name="Picture 2" descr="Картинка 33 из 115514">
            <a:hlinkClick r:id="rId2"/>
          </p:cNvPr>
          <p:cNvPicPr>
            <a:picLocks noChangeAspect="1" noChangeArrowheads="1"/>
          </p:cNvPicPr>
          <p:nvPr/>
        </p:nvPicPr>
        <p:blipFill>
          <a:blip r:embed="rId3"/>
          <a:srcRect/>
          <a:stretch>
            <a:fillRect/>
          </a:stretch>
        </p:blipFill>
        <p:spPr bwMode="auto">
          <a:xfrm>
            <a:off x="642910" y="1785925"/>
            <a:ext cx="7929618" cy="48384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lstStyle/>
          <a:p>
            <a:r>
              <a:rPr lang="ru-RU" sz="2400" b="1" dirty="0" smtClean="0"/>
              <a:t>Целью психолого-педагогического сопровождения ребёнка в учебно-воспитательном процессе является обеспечение нормального развития ребёнка (в соответствии с нормой развития в соответствующем возрасте). Она реализуется через решение задач психолого-педагогического сопровождения:</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571472" y="2332037"/>
            <a:ext cx="8229600" cy="4525963"/>
          </a:xfrm>
        </p:spPr>
        <p:txBody>
          <a:bodyPr/>
          <a:lstStyle/>
          <a:p>
            <a:pPr lvl="0"/>
            <a:r>
              <a:rPr lang="ru-RU" sz="2000" dirty="0" smtClean="0"/>
              <a:t>предупреждение возникновения проблем развития ребёнка;</a:t>
            </a:r>
          </a:p>
          <a:p>
            <a:pPr lvl="0"/>
            <a:r>
              <a:rPr lang="ru-RU" sz="2000" dirty="0" smtClean="0"/>
              <a:t>помощь (содействие) ребёнку в решении актуальных задач развития, обучения, социализации: учебные трудности, проблемы с выбором образовательного и профессионального маршрута, нарушения эмоционально-волевой сферы, проблемы - взаимоотношений со сверстниками, учителями, родителями;</a:t>
            </a:r>
          </a:p>
          <a:p>
            <a:pPr lvl="0"/>
            <a:r>
              <a:rPr lang="ru-RU" sz="2000" dirty="0" smtClean="0"/>
              <a:t>психологическое обеспечение образовательных программ;</a:t>
            </a:r>
          </a:p>
          <a:p>
            <a:pPr lvl="0"/>
            <a:r>
              <a:rPr lang="ru-RU" sz="2000" dirty="0" smtClean="0"/>
              <a:t>развитие психолого-педагогической компетентности (психологической культуры) учащихся, родителей, педагогов.</a:t>
            </a:r>
          </a:p>
          <a:p>
            <a:r>
              <a:rPr lang="ru-RU" sz="2000" dirty="0" smtClean="0"/>
              <a:t>Все задачи решаются в психологической деятельности, в основных её направлениях.</a:t>
            </a:r>
          </a:p>
          <a:p>
            <a:endParaRPr lang="ru-R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Содержание сотрудничества психолога и родителей включает следующие направления:</a:t>
            </a:r>
            <a:r>
              <a:rPr lang="ru-RU" dirty="0" smtClean="0"/>
              <a:t/>
            </a:r>
            <a:br>
              <a:rPr lang="ru-RU" dirty="0" smtClean="0"/>
            </a:br>
            <a:endParaRPr lang="ru-RU" dirty="0"/>
          </a:p>
        </p:txBody>
      </p:sp>
      <p:sp>
        <p:nvSpPr>
          <p:cNvPr id="11267" name="Содержимое 2"/>
          <p:cNvSpPr>
            <a:spLocks noGrp="1"/>
          </p:cNvSpPr>
          <p:nvPr>
            <p:ph idx="1"/>
          </p:nvPr>
        </p:nvSpPr>
        <p:spPr/>
        <p:txBody>
          <a:bodyPr/>
          <a:lstStyle/>
          <a:p>
            <a:pPr eaLnBrk="1" hangingPunct="1"/>
            <a:r>
              <a:rPr lang="ru-RU" smtClean="0">
                <a:latin typeface="Times New Roman" pitchFamily="18" charset="0"/>
                <a:cs typeface="Times New Roman" pitchFamily="18" charset="0"/>
              </a:rPr>
              <a:t>Психолого-педагогическое просвещение родителей;</a:t>
            </a:r>
          </a:p>
          <a:p>
            <a:pPr eaLnBrk="1" hangingPunct="1"/>
            <a:r>
              <a:rPr lang="ru-RU" smtClean="0">
                <a:latin typeface="Times New Roman" pitchFamily="18" charset="0"/>
                <a:cs typeface="Times New Roman" pitchFamily="18" charset="0"/>
              </a:rPr>
              <a:t>Оказание психолого-педагогической помощи;</a:t>
            </a:r>
          </a:p>
          <a:p>
            <a:pPr eaLnBrk="1" hangingPunct="1"/>
            <a:r>
              <a:rPr lang="ru-RU" smtClean="0">
                <a:latin typeface="Times New Roman" pitchFamily="18" charset="0"/>
                <a:cs typeface="Times New Roman" pitchFamily="18" charset="0"/>
              </a:rPr>
              <a:t>Диспетчерская деятельность;</a:t>
            </a:r>
          </a:p>
          <a:p>
            <a:pPr eaLnBrk="1" hangingPunct="1"/>
            <a:r>
              <a:rPr lang="ru-RU" smtClean="0">
                <a:latin typeface="Times New Roman" pitchFamily="18" charset="0"/>
                <a:cs typeface="Times New Roman" pitchFamily="18" charset="0"/>
              </a:rPr>
              <a:t>Участие родителей в психолого-педагогическом сопровождении учащихся.</a:t>
            </a:r>
          </a:p>
          <a:p>
            <a:pPr eaLnBrk="1" hangingPunct="1"/>
            <a:endParaRPr lang="ru-RU"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noChangeAspect="1"/>
          </p:cNvGrpSpPr>
          <p:nvPr/>
        </p:nvGrpSpPr>
        <p:grpSpPr bwMode="auto">
          <a:xfrm>
            <a:off x="0" y="1071260"/>
            <a:ext cx="9029700" cy="4878388"/>
            <a:chOff x="954" y="1272"/>
            <a:chExt cx="14220" cy="7681"/>
          </a:xfrm>
        </p:grpSpPr>
        <p:sp>
          <p:nvSpPr>
            <p:cNvPr id="1027" name="AutoShape 3"/>
            <p:cNvSpPr>
              <a:spLocks noChangeAspect="1" noChangeArrowheads="1"/>
            </p:cNvSpPr>
            <p:nvPr/>
          </p:nvSpPr>
          <p:spPr bwMode="auto">
            <a:xfrm>
              <a:off x="954" y="1272"/>
              <a:ext cx="14220" cy="768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Line 4"/>
            <p:cNvSpPr>
              <a:spLocks noChangeShapeType="1"/>
            </p:cNvSpPr>
            <p:nvPr/>
          </p:nvSpPr>
          <p:spPr bwMode="auto">
            <a:xfrm flipH="1">
              <a:off x="5994" y="1515"/>
              <a:ext cx="2340" cy="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9" name="Line 5"/>
            <p:cNvSpPr>
              <a:spLocks noChangeShapeType="1"/>
            </p:cNvSpPr>
            <p:nvPr/>
          </p:nvSpPr>
          <p:spPr bwMode="auto">
            <a:xfrm>
              <a:off x="8874" y="1515"/>
              <a:ext cx="270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0" name="Rectangle 6"/>
            <p:cNvSpPr>
              <a:spLocks noChangeArrowheads="1"/>
            </p:cNvSpPr>
            <p:nvPr/>
          </p:nvSpPr>
          <p:spPr bwMode="auto">
            <a:xfrm>
              <a:off x="2214" y="2775"/>
              <a:ext cx="5400" cy="54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3366FF"/>
                  </a:solidFill>
                  <a:effectLst/>
                  <a:latin typeface="Arial" pitchFamily="34" charset="0"/>
                </a:rPr>
                <a:t>Психологическое просвещение</a:t>
              </a:r>
              <a:endParaRPr kumimoji="0" lang="ru-RU"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9234" y="2595"/>
              <a:ext cx="5400" cy="900"/>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3366FF"/>
                  </a:solidFill>
                  <a:effectLst/>
                  <a:latin typeface="Arial" pitchFamily="34" charset="0"/>
                </a:rPr>
                <a:t>Социально – психологическое   консультирование по проблемам                                                                                          обучения</a:t>
              </a:r>
              <a:endParaRPr kumimoji="0" lang="ru-RU" sz="1800" b="0" i="0" u="none" strike="noStrike" cap="none" normalizeH="0" baseline="0" smtClean="0">
                <a:ln>
                  <a:noFill/>
                </a:ln>
                <a:solidFill>
                  <a:schemeClr val="tx1"/>
                </a:solidFill>
                <a:effectLst/>
                <a:latin typeface="Arial" pitchFamily="34" charset="0"/>
              </a:endParaRPr>
            </a:p>
          </p:txBody>
        </p:sp>
        <p:sp>
          <p:nvSpPr>
            <p:cNvPr id="1032" name="Line 8"/>
            <p:cNvSpPr>
              <a:spLocks noChangeShapeType="1"/>
            </p:cNvSpPr>
            <p:nvPr/>
          </p:nvSpPr>
          <p:spPr bwMode="auto">
            <a:xfrm flipH="1">
              <a:off x="2574" y="3315"/>
              <a:ext cx="72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3" name="Line 9"/>
            <p:cNvSpPr>
              <a:spLocks noChangeShapeType="1"/>
            </p:cNvSpPr>
            <p:nvPr/>
          </p:nvSpPr>
          <p:spPr bwMode="auto">
            <a:xfrm>
              <a:off x="6174" y="3315"/>
              <a:ext cx="90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4" name="Line 10"/>
            <p:cNvSpPr>
              <a:spLocks noChangeShapeType="1"/>
            </p:cNvSpPr>
            <p:nvPr/>
          </p:nvSpPr>
          <p:spPr bwMode="auto">
            <a:xfrm flipH="1">
              <a:off x="10314" y="3675"/>
              <a:ext cx="162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5" name="Line 11"/>
            <p:cNvSpPr>
              <a:spLocks noChangeShapeType="1"/>
            </p:cNvSpPr>
            <p:nvPr/>
          </p:nvSpPr>
          <p:spPr bwMode="auto">
            <a:xfrm>
              <a:off x="12294" y="3675"/>
              <a:ext cx="1440" cy="12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6" name="Rectangle 12"/>
            <p:cNvSpPr>
              <a:spLocks noChangeArrowheads="1"/>
            </p:cNvSpPr>
            <p:nvPr/>
          </p:nvSpPr>
          <p:spPr bwMode="auto">
            <a:xfrm>
              <a:off x="4734" y="4395"/>
              <a:ext cx="4140" cy="4526"/>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3366FF"/>
                  </a:solidFill>
                  <a:effectLst/>
                  <a:latin typeface="Arial" pitchFamily="34" charset="0"/>
                </a:rPr>
                <a:t>Нетрадиционные (активные):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КВН;</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круглый стол;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диспут;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конференция;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семинар-тренинг;</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детско-родительская гостиная;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мозговой штурм;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посещение семей;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вечер вопросов и ответов;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-занятия - тренинги;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 фотомонтаж.</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1134" y="4395"/>
              <a:ext cx="3240" cy="4526"/>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66FF"/>
                  </a:solidFill>
                  <a:effectLst/>
                  <a:latin typeface="Arial" pitchFamily="34" charset="0"/>
                </a:rPr>
                <a:t>Традиционные формы: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общие и классные родительские собрания;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беседы;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лекции;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оформление текстовых материалов (стенды, уголки для родителей);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выставки работ учащихся;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rPr>
                <a:t>- создание психолого-педагогической библиотеки.</a:t>
              </a:r>
              <a:endParaRPr kumimoji="0" lang="ru-RU" sz="1800" b="0" i="0" u="none" strike="noStrike" cap="none" normalizeH="0" baseline="0" dirty="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9234" y="5295"/>
              <a:ext cx="2160" cy="72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3366FF"/>
                  </a:solidFill>
                  <a:effectLst/>
                  <a:latin typeface="Arial" pitchFamily="34" charset="0"/>
                </a:rPr>
                <a:t>Коллективные</a:t>
              </a:r>
              <a:endParaRPr kumimoji="0" lang="ru-RU"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12317" y="5295"/>
              <a:ext cx="2475" cy="72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66FF"/>
                  </a:solidFill>
                  <a:effectLst/>
                  <a:latin typeface="Arial" pitchFamily="34" charset="0"/>
                </a:rPr>
                <a:t>Индивидуальные</a:t>
              </a:r>
              <a:endParaRPr kumimoji="0" lang="ru-RU" sz="1800" b="0" i="0" u="none" strike="noStrike" cap="none" normalizeH="0" baseline="0" dirty="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9414" y="6555"/>
              <a:ext cx="1620" cy="904"/>
            </a:xfrm>
            <a:prstGeom prst="rect">
              <a:avLst/>
            </a:prstGeom>
            <a:solidFill>
              <a:srgbClr val="CCFF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3366FF"/>
                  </a:solidFill>
                  <a:effectLst/>
                  <a:latin typeface="Arial" pitchFamily="34" charset="0"/>
                </a:rPr>
                <a:t>Совместно с детьми</a:t>
              </a:r>
              <a:endParaRPr kumimoji="0" lang="ru-RU" sz="1800" b="0" i="0" u="none" strike="noStrike" cap="none" normalizeH="0" baseline="0" dirty="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9414" y="7815"/>
              <a:ext cx="1620" cy="720"/>
            </a:xfrm>
            <a:prstGeom prst="rect">
              <a:avLst/>
            </a:prstGeom>
            <a:solidFill>
              <a:srgbClr val="CCFF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rPr>
                <a:t> </a:t>
              </a:r>
              <a:r>
                <a:rPr kumimoji="0" lang="ru-RU" sz="1100" b="1" i="0" u="none" strike="noStrike" cap="none" normalizeH="0" baseline="0" smtClean="0">
                  <a:ln>
                    <a:noFill/>
                  </a:ln>
                  <a:solidFill>
                    <a:srgbClr val="3366FF"/>
                  </a:solidFill>
                  <a:effectLst/>
                  <a:latin typeface="Arial" pitchFamily="34" charset="0"/>
                </a:rPr>
                <a:t>Только родители</a:t>
              </a:r>
              <a:endParaRPr kumimoji="0" lang="ru-RU"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13014" y="6555"/>
              <a:ext cx="1620" cy="72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3366FF"/>
                  </a:solidFill>
                  <a:effectLst/>
                  <a:latin typeface="Arial" pitchFamily="34" charset="0"/>
                </a:rPr>
                <a:t>Совместно с детьми</a:t>
              </a:r>
              <a:endParaRPr kumimoji="0" lang="ru-RU"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13014" y="7815"/>
              <a:ext cx="1620" cy="72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3366FF"/>
                  </a:solidFill>
                  <a:effectLst/>
                  <a:latin typeface="Arial" pitchFamily="34" charset="0"/>
                </a:rPr>
                <a:t>Только родители</a:t>
              </a:r>
              <a:endParaRPr kumimoji="0" lang="ru-RU" sz="1800" b="0" i="0" u="none" strike="noStrike" cap="none" normalizeH="0" baseline="0" smtClean="0">
                <a:ln>
                  <a:noFill/>
                </a:ln>
                <a:solidFill>
                  <a:schemeClr val="tx1"/>
                </a:solidFill>
                <a:effectLst/>
                <a:latin typeface="Arial" pitchFamily="34" charset="0"/>
              </a:endParaRPr>
            </a:p>
          </p:txBody>
        </p:sp>
        <p:sp>
          <p:nvSpPr>
            <p:cNvPr id="1044" name="Line 20"/>
            <p:cNvSpPr>
              <a:spLocks noChangeShapeType="1"/>
            </p:cNvSpPr>
            <p:nvPr/>
          </p:nvSpPr>
          <p:spPr bwMode="auto">
            <a:xfrm>
              <a:off x="11394" y="5655"/>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5" name="Line 21"/>
            <p:cNvSpPr>
              <a:spLocks noChangeShapeType="1"/>
            </p:cNvSpPr>
            <p:nvPr/>
          </p:nvSpPr>
          <p:spPr bwMode="auto">
            <a:xfrm>
              <a:off x="11754" y="5655"/>
              <a:ext cx="0" cy="25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6" name="Line 22"/>
            <p:cNvSpPr>
              <a:spLocks noChangeShapeType="1"/>
            </p:cNvSpPr>
            <p:nvPr/>
          </p:nvSpPr>
          <p:spPr bwMode="auto">
            <a:xfrm flipH="1">
              <a:off x="11034" y="6915"/>
              <a:ext cx="72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47" name="Line 23"/>
            <p:cNvSpPr>
              <a:spLocks noChangeShapeType="1"/>
            </p:cNvSpPr>
            <p:nvPr/>
          </p:nvSpPr>
          <p:spPr bwMode="auto">
            <a:xfrm flipH="1">
              <a:off x="11034" y="8175"/>
              <a:ext cx="72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48" name="Line 24"/>
            <p:cNvSpPr>
              <a:spLocks noChangeShapeType="1"/>
            </p:cNvSpPr>
            <p:nvPr/>
          </p:nvSpPr>
          <p:spPr bwMode="auto">
            <a:xfrm>
              <a:off x="14792" y="5659"/>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9" name="Line 25"/>
            <p:cNvSpPr>
              <a:spLocks noChangeShapeType="1"/>
            </p:cNvSpPr>
            <p:nvPr/>
          </p:nvSpPr>
          <p:spPr bwMode="auto">
            <a:xfrm flipH="1">
              <a:off x="15057" y="5659"/>
              <a:ext cx="72" cy="247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0" name="Line 26"/>
            <p:cNvSpPr>
              <a:spLocks noChangeShapeType="1"/>
            </p:cNvSpPr>
            <p:nvPr/>
          </p:nvSpPr>
          <p:spPr bwMode="auto">
            <a:xfrm flipH="1">
              <a:off x="14634" y="6843"/>
              <a:ext cx="495" cy="7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1" name="Line 27"/>
            <p:cNvSpPr>
              <a:spLocks noChangeShapeType="1"/>
            </p:cNvSpPr>
            <p:nvPr/>
          </p:nvSpPr>
          <p:spPr bwMode="auto">
            <a:xfrm flipH="1">
              <a:off x="14634" y="8103"/>
              <a:ext cx="383" cy="7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2" name="Rectangle 28"/>
            <p:cNvSpPr>
              <a:spLocks noChangeArrowheads="1"/>
            </p:cNvSpPr>
            <p:nvPr/>
          </p:nvSpPr>
          <p:spPr bwMode="auto">
            <a:xfrm>
              <a:off x="6174" y="1335"/>
              <a:ext cx="5049" cy="54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3366FF"/>
                  </a:solidFill>
                  <a:effectLst/>
                  <a:latin typeface="Arial" pitchFamily="34" charset="0"/>
                </a:rPr>
                <a:t>Работа с родителями                                                                                                                                                                                   </a:t>
              </a: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6"/>
            <a:ext cx="8401050" cy="5768997"/>
          </a:xfrm>
        </p:spPr>
        <p:txBody>
          <a:bodyPr>
            <a:normAutofit/>
          </a:bodyPr>
          <a:lstStyle/>
          <a:p>
            <a:pPr marL="365760" indent="-283464" algn="ctr" eaLnBrk="1" fontAlgn="auto" hangingPunct="1">
              <a:spcAft>
                <a:spcPts val="0"/>
              </a:spcAft>
              <a:buFont typeface="Wingdings 2"/>
              <a:buNone/>
              <a:defRPr/>
            </a:pPr>
            <a:r>
              <a:rPr lang="ru-RU" dirty="0" smtClean="0">
                <a:latin typeface="Times New Roman" pitchFamily="18" charset="0"/>
                <a:cs typeface="Times New Roman" pitchFamily="18" charset="0"/>
              </a:rPr>
              <a:t>        Общая </a:t>
            </a:r>
            <a:r>
              <a:rPr lang="ru-RU" dirty="0">
                <a:latin typeface="Times New Roman" pitchFamily="18" charset="0"/>
                <a:cs typeface="Times New Roman" pitchFamily="18" charset="0"/>
              </a:rPr>
              <a:t>цель различных форм деятельности по отношению к родителям – и просвещение, и консультирование </a:t>
            </a:r>
            <a:r>
              <a:rPr lang="ru-RU" dirty="0" smtClean="0">
                <a:latin typeface="Times New Roman" pitchFamily="18" charset="0"/>
                <a:cs typeface="Times New Roman" pitchFamily="18" charset="0"/>
              </a:rPr>
              <a:t>– направлены  на  создание </a:t>
            </a:r>
            <a:r>
              <a:rPr lang="ru-RU" dirty="0">
                <a:latin typeface="Times New Roman" pitchFamily="18" charset="0"/>
                <a:cs typeface="Times New Roman" pitchFamily="18" charset="0"/>
              </a:rPr>
              <a:t>социально-психологических условий для привлечения семьи к сопровождению ребенка в процессе школьного обучения. В первую очередь это помогает решать возникающие проблемы и помогает создавать </a:t>
            </a:r>
            <a:r>
              <a:rPr lang="ru-RU" dirty="0" smtClean="0">
                <a:latin typeface="Times New Roman" pitchFamily="18" charset="0"/>
                <a:cs typeface="Times New Roman" pitchFamily="18" charset="0"/>
              </a:rPr>
              <a:t>ситуации сотрудничества</a:t>
            </a:r>
            <a:r>
              <a:rPr lang="ru-RU" dirty="0">
                <a:latin typeface="Times New Roman" pitchFamily="18" charset="0"/>
                <a:cs typeface="Times New Roman" pitchFamily="18" charset="0"/>
              </a:rPr>
              <a:t>. </a:t>
            </a:r>
          </a:p>
          <a:p>
            <a:pPr marL="365760" indent="-283464" algn="ctr" eaLnBrk="1" fontAlgn="auto" hangingPunct="1">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dirty="0" smtClean="0"/>
              <a:t>Советы родителям</a:t>
            </a:r>
          </a:p>
        </p:txBody>
      </p:sp>
      <p:sp>
        <p:nvSpPr>
          <p:cNvPr id="3075" name="Содержимое 2"/>
          <p:cNvSpPr>
            <a:spLocks noGrp="1"/>
          </p:cNvSpPr>
          <p:nvPr>
            <p:ph idx="1"/>
          </p:nvPr>
        </p:nvSpPr>
        <p:spPr/>
        <p:txBody>
          <a:bodyPr/>
          <a:lstStyle/>
          <a:p>
            <a:r>
              <a:rPr lang="ru-RU" sz="6600" i="1" dirty="0" smtClean="0"/>
              <a:t>ЧТО ДЕЛАТЬ, если…</a:t>
            </a:r>
          </a:p>
        </p:txBody>
      </p:sp>
      <p:pic>
        <p:nvPicPr>
          <p:cNvPr id="54274" name="Picture 2" descr="Картинка 10 из 187339">
            <a:hlinkClick r:id="rId2"/>
          </p:cNvPr>
          <p:cNvPicPr>
            <a:picLocks noChangeAspect="1" noChangeArrowheads="1"/>
          </p:cNvPicPr>
          <p:nvPr/>
        </p:nvPicPr>
        <p:blipFill>
          <a:blip r:embed="rId3"/>
          <a:srcRect/>
          <a:stretch>
            <a:fillRect/>
          </a:stretch>
        </p:blipFill>
        <p:spPr bwMode="auto">
          <a:xfrm>
            <a:off x="357158" y="2643182"/>
            <a:ext cx="2972600" cy="2119302"/>
          </a:xfrm>
          <a:prstGeom prst="rect">
            <a:avLst/>
          </a:prstGeom>
          <a:noFill/>
        </p:spPr>
      </p:pic>
      <p:pic>
        <p:nvPicPr>
          <p:cNvPr id="54276" name="Picture 4" descr="Картинка 36 из 178339">
            <a:hlinkClick r:id="rId4"/>
          </p:cNvPr>
          <p:cNvPicPr>
            <a:picLocks noChangeAspect="1" noChangeArrowheads="1"/>
          </p:cNvPicPr>
          <p:nvPr/>
        </p:nvPicPr>
        <p:blipFill>
          <a:blip r:embed="rId5"/>
          <a:srcRect/>
          <a:stretch>
            <a:fillRect/>
          </a:stretch>
        </p:blipFill>
        <p:spPr bwMode="auto">
          <a:xfrm>
            <a:off x="2857488" y="4190291"/>
            <a:ext cx="3214710" cy="2135098"/>
          </a:xfrm>
          <a:prstGeom prst="rect">
            <a:avLst/>
          </a:prstGeom>
          <a:noFill/>
        </p:spPr>
      </p:pic>
      <p:pic>
        <p:nvPicPr>
          <p:cNvPr id="54278" name="Picture 6" descr="Картинка 86 из 187339">
            <a:hlinkClick r:id="rId6"/>
          </p:cNvPr>
          <p:cNvPicPr>
            <a:picLocks noChangeAspect="1" noChangeArrowheads="1"/>
          </p:cNvPicPr>
          <p:nvPr/>
        </p:nvPicPr>
        <p:blipFill>
          <a:blip r:embed="rId7" cstate="print"/>
          <a:srcRect/>
          <a:stretch>
            <a:fillRect/>
          </a:stretch>
        </p:blipFill>
        <p:spPr bwMode="auto">
          <a:xfrm>
            <a:off x="5500694" y="2643182"/>
            <a:ext cx="3143272" cy="20345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1214422"/>
            <a:ext cx="8715436" cy="5072098"/>
          </a:xfrm>
        </p:spPr>
        <p:txBody>
          <a:bodyPr/>
          <a:lstStyle/>
          <a:p>
            <a:pPr algn="just"/>
            <a:r>
              <a:rPr lang="ru-RU" b="1" i="1" dirty="0" smtClean="0">
                <a:solidFill>
                  <a:srgbClr val="AE0404"/>
                </a:solidFill>
                <a:latin typeface="Calibri" pitchFamily="34" charset="0"/>
              </a:rPr>
              <a:t>Неприятные события, трудные ситуации неизбежны в жизни каждого человека, но дети сталкиваются с ними чаще взрослых, так как «то, что взрослому кажется привычным и естественным, может вызвать у ребенка беспокойство, тревогу и страх»</a:t>
            </a:r>
          </a:p>
          <a:p>
            <a:pPr algn="just"/>
            <a:r>
              <a:rPr lang="ru-RU" b="1" i="1" dirty="0" smtClean="0">
                <a:solidFill>
                  <a:srgbClr val="AE0404"/>
                </a:solidFill>
                <a:latin typeface="Calibri" pitchFamily="34" charset="0"/>
              </a:rPr>
              <a:t>              Никольская И. М.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ru-RU" sz="2400" b="1" smtClean="0"/>
              <a:t>Школа и семья – два разных социальных института и по происхождению, и по природе существования, и по назначению своему</a:t>
            </a:r>
          </a:p>
        </p:txBody>
      </p:sp>
      <p:sp>
        <p:nvSpPr>
          <p:cNvPr id="100355" name="Rectangle 3"/>
          <p:cNvSpPr>
            <a:spLocks noGrp="1" noChangeArrowheads="1"/>
          </p:cNvSpPr>
          <p:nvPr>
            <p:ph type="body" sz="half" idx="1"/>
          </p:nvPr>
        </p:nvSpPr>
        <p:spPr>
          <a:xfrm>
            <a:off x="539750" y="1844675"/>
            <a:ext cx="4038600" cy="4645025"/>
          </a:xfrm>
        </p:spPr>
        <p:txBody>
          <a:bodyPr/>
          <a:lstStyle/>
          <a:p>
            <a:pPr eaLnBrk="1" hangingPunct="1">
              <a:lnSpc>
                <a:spcPct val="90000"/>
              </a:lnSpc>
              <a:defRPr/>
            </a:pPr>
            <a:r>
              <a:rPr lang="ru-RU" sz="2000" b="1" dirty="0" smtClean="0"/>
              <a:t>Школа</a:t>
            </a:r>
            <a:r>
              <a:rPr lang="ru-RU" sz="2000" dirty="0" smtClean="0"/>
              <a:t> – общественное учреждение, основой которого является  социальная норма, и жизнедеятельность ребёнка подчинена  социальным нормам школьного общежития</a:t>
            </a:r>
          </a:p>
          <a:p>
            <a:pPr eaLnBrk="1" hangingPunct="1">
              <a:lnSpc>
                <a:spcPct val="90000"/>
              </a:lnSpc>
              <a:defRPr/>
            </a:pPr>
            <a:endParaRPr lang="ru-RU" sz="2000" dirty="0" smtClean="0"/>
          </a:p>
          <a:p>
            <a:pPr eaLnBrk="1" hangingPunct="1">
              <a:lnSpc>
                <a:spcPct val="90000"/>
              </a:lnSpc>
              <a:defRPr/>
            </a:pPr>
            <a:r>
              <a:rPr lang="ru-RU" sz="2000" dirty="0" smtClean="0"/>
              <a:t>Через отношение «любовь к далёким» решает проблемы конкретных отношений ребёнка с близкими (в том числе родителями)</a:t>
            </a:r>
          </a:p>
          <a:p>
            <a:pPr eaLnBrk="1" hangingPunct="1">
              <a:lnSpc>
                <a:spcPct val="90000"/>
              </a:lnSpc>
              <a:defRPr/>
            </a:pPr>
            <a:endParaRPr lang="ru-RU" sz="2000" dirty="0" smtClean="0"/>
          </a:p>
        </p:txBody>
      </p:sp>
      <p:sp>
        <p:nvSpPr>
          <p:cNvPr id="100356" name="Rectangle 4"/>
          <p:cNvSpPr>
            <a:spLocks noGrp="1" noChangeArrowheads="1"/>
          </p:cNvSpPr>
          <p:nvPr>
            <p:ph type="body" sz="half" idx="2"/>
          </p:nvPr>
        </p:nvSpPr>
        <p:spPr>
          <a:xfrm>
            <a:off x="4648200" y="1773238"/>
            <a:ext cx="4038600" cy="4357687"/>
          </a:xfrm>
        </p:spPr>
        <p:txBody>
          <a:bodyPr/>
          <a:lstStyle/>
          <a:p>
            <a:pPr eaLnBrk="1" hangingPunct="1">
              <a:lnSpc>
                <a:spcPct val="80000"/>
              </a:lnSpc>
              <a:defRPr/>
            </a:pPr>
            <a:r>
              <a:rPr lang="ru-RU" sz="2000" b="1" smtClean="0"/>
              <a:t>Семья</a:t>
            </a:r>
            <a:r>
              <a:rPr lang="ru-RU" sz="2000" smtClean="0"/>
              <a:t> – любовь: супружеская, родительская, детская, родственная.</a:t>
            </a:r>
          </a:p>
          <a:p>
            <a:pPr eaLnBrk="1" hangingPunct="1">
              <a:lnSpc>
                <a:spcPct val="80000"/>
              </a:lnSpc>
              <a:defRPr/>
            </a:pPr>
            <a:endParaRPr lang="ru-RU" sz="2000" smtClean="0"/>
          </a:p>
          <a:p>
            <a:pPr eaLnBrk="1" hangingPunct="1">
              <a:lnSpc>
                <a:spcPct val="80000"/>
              </a:lnSpc>
              <a:buFont typeface="Wingdings" pitchFamily="2" charset="2"/>
              <a:buNone/>
              <a:defRPr/>
            </a:pPr>
            <a:endParaRPr lang="ru-RU" sz="2000" smtClean="0"/>
          </a:p>
          <a:p>
            <a:pPr eaLnBrk="1" hangingPunct="1">
              <a:lnSpc>
                <a:spcPct val="80000"/>
              </a:lnSpc>
              <a:defRPr/>
            </a:pPr>
            <a:r>
              <a:rPr lang="ru-RU" sz="2000" smtClean="0"/>
              <a:t>Через отношение «любовь к близким» ребёнок обретает потенциальную способность выходить на «любовь к далёким»: через любовь к маме, папе, бабушке, братьям и сёстрам  он учится вообще чувству любви, готовясь полюбить человечество.</a:t>
            </a:r>
          </a:p>
        </p:txBody>
      </p:sp>
      <p:sp>
        <p:nvSpPr>
          <p:cNvPr id="100357" name="Rectangle 5"/>
          <p:cNvSpPr>
            <a:spLocks noChangeArrowheads="1"/>
          </p:cNvSpPr>
          <p:nvPr/>
        </p:nvSpPr>
        <p:spPr bwMode="auto">
          <a:xfrm>
            <a:off x="7854950" y="5715000"/>
            <a:ext cx="1741488" cy="311150"/>
          </a:xfrm>
          <a:prstGeom prst="rect">
            <a:avLst/>
          </a:prstGeom>
          <a:noFill/>
          <a:ln w="9525">
            <a:noFill/>
            <a:miter lim="800000"/>
            <a:headEnd/>
            <a:tailEnd/>
          </a:ln>
          <a:effectLst/>
        </p:spPr>
        <p:txBody>
          <a:bodyPr wrap="none">
            <a:spAutoFit/>
          </a:bodyPr>
          <a:lstStyle/>
          <a:p>
            <a:pPr lvl="3">
              <a:lnSpc>
                <a:spcPct val="80000"/>
              </a:lnSpc>
              <a:spcBef>
                <a:spcPct val="20000"/>
              </a:spcBef>
              <a:buClr>
                <a:schemeClr val="hlink"/>
              </a:buClr>
              <a:buSzPct val="65000"/>
              <a:buFont typeface="Wingdings" pitchFamily="2" charset="2"/>
              <a:buChar char="n"/>
              <a:defRPr/>
            </a:pPr>
            <a:r>
              <a:rPr lang="ru-RU">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0099"/>
                </a:solidFill>
              </a:rPr>
              <a:t>Агрессивный  ребенок.</a:t>
            </a:r>
            <a:br>
              <a:rPr lang="ru-RU" b="1" i="1" dirty="0" smtClean="0">
                <a:solidFill>
                  <a:srgbClr val="000099"/>
                </a:solidFill>
              </a:rPr>
            </a:br>
            <a:endParaRPr lang="ru-RU" dirty="0"/>
          </a:p>
        </p:txBody>
      </p:sp>
      <p:sp>
        <p:nvSpPr>
          <p:cNvPr id="3" name="Содержимое 2"/>
          <p:cNvSpPr>
            <a:spLocks noGrp="1"/>
          </p:cNvSpPr>
          <p:nvPr>
            <p:ph idx="1"/>
          </p:nvPr>
        </p:nvSpPr>
        <p:spPr>
          <a:xfrm>
            <a:off x="500034" y="1000108"/>
            <a:ext cx="8229600" cy="4525963"/>
          </a:xfrm>
        </p:spPr>
        <p:txBody>
          <a:bodyPr/>
          <a:lstStyle/>
          <a:p>
            <a:pPr algn="just"/>
            <a:r>
              <a:rPr lang="ru-RU" sz="1800" b="1" i="1" dirty="0" smtClean="0">
                <a:solidFill>
                  <a:schemeClr val="bg1">
                    <a:lumMod val="50000"/>
                  </a:schemeClr>
                </a:solidFill>
              </a:rPr>
              <a:t>Попытайтесь понять, что стоит за агрессивным поведением. Существует разница между агрессивностью и самоутверждением. Очень важно донести эту разницу до детей. Научите детей вежливо просить то, что они хотят, цените их мнение. Покажите им, как получить желаемое, не расстраивая других. Научите детей управлять своими чувствами и адекватно выражать свои переживания.</a:t>
            </a:r>
          </a:p>
          <a:p>
            <a:pPr algn="just"/>
            <a:r>
              <a:rPr lang="ru-RU" sz="1800" b="1" i="1" dirty="0" smtClean="0">
                <a:solidFill>
                  <a:schemeClr val="bg1">
                    <a:lumMod val="50000"/>
                  </a:schemeClr>
                </a:solidFill>
              </a:rPr>
              <a:t>Помните</a:t>
            </a:r>
            <a:r>
              <a:rPr lang="ru-RU" sz="1800" b="1" i="1" dirty="0" smtClean="0">
                <a:solidFill>
                  <a:schemeClr val="bg1">
                    <a:lumMod val="50000"/>
                  </a:schemeClr>
                </a:solidFill>
              </a:rPr>
              <a:t>, что запрет и повышение голоса - самые неэффективные способы преодоления агрессивности.</a:t>
            </a:r>
          </a:p>
          <a:p>
            <a:pPr algn="just"/>
            <a:r>
              <a:rPr lang="ru-RU" sz="1800" b="1" i="1" dirty="0" smtClean="0">
                <a:solidFill>
                  <a:schemeClr val="bg1">
                    <a:lumMod val="50000"/>
                  </a:schemeClr>
                </a:solidFill>
              </a:rPr>
              <a:t>Показывайте </a:t>
            </a:r>
            <a:r>
              <a:rPr lang="ru-RU" sz="1800" b="1" i="1" dirty="0" smtClean="0">
                <a:solidFill>
                  <a:schemeClr val="bg1">
                    <a:lumMod val="50000"/>
                  </a:schemeClr>
                </a:solidFill>
              </a:rPr>
              <a:t>ребенку личный пример эффективного поведения. </a:t>
            </a:r>
          </a:p>
          <a:p>
            <a:pPr algn="just"/>
            <a:r>
              <a:rPr lang="ru-RU" sz="1800" b="1" i="1" dirty="0" smtClean="0">
                <a:solidFill>
                  <a:schemeClr val="bg1">
                    <a:lumMod val="50000"/>
                  </a:schemeClr>
                </a:solidFill>
              </a:rPr>
              <a:t>Дайте </a:t>
            </a:r>
            <a:r>
              <a:rPr lang="ru-RU" sz="1800" b="1" i="1" dirty="0" smtClean="0">
                <a:solidFill>
                  <a:schemeClr val="bg1">
                    <a:lumMod val="50000"/>
                  </a:schemeClr>
                </a:solidFill>
              </a:rPr>
              <a:t>ребенку возможность выплеснуть свою агрессию, сместите ее на другие объекты.   </a:t>
            </a:r>
          </a:p>
          <a:p>
            <a:pPr algn="just"/>
            <a:r>
              <a:rPr lang="ru-RU" sz="1800" b="1" i="1" dirty="0" smtClean="0">
                <a:solidFill>
                  <a:schemeClr val="bg1">
                    <a:lumMod val="50000"/>
                  </a:schemeClr>
                </a:solidFill>
              </a:rPr>
              <a:t>Пусть </a:t>
            </a:r>
            <a:r>
              <a:rPr lang="ru-RU" sz="1800" b="1" i="1" dirty="0" smtClean="0">
                <a:solidFill>
                  <a:schemeClr val="bg1">
                    <a:lumMod val="50000"/>
                  </a:schemeClr>
                </a:solidFill>
              </a:rPr>
              <a:t>ваш ребенок в каждый момент времени чувствует, что вы любите, цените и принимаете его. </a:t>
            </a:r>
          </a:p>
          <a:p>
            <a:endParaRPr lang="ru-R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0099"/>
                </a:solidFill>
              </a:rPr>
              <a:t>ЗАМКНУТЫЙ РЕБЕНОК</a:t>
            </a:r>
            <a:endParaRPr lang="ru-RU" dirty="0"/>
          </a:p>
        </p:txBody>
      </p:sp>
      <p:sp>
        <p:nvSpPr>
          <p:cNvPr id="3" name="Содержимое 2"/>
          <p:cNvSpPr>
            <a:spLocks noGrp="1"/>
          </p:cNvSpPr>
          <p:nvPr>
            <p:ph idx="1"/>
          </p:nvPr>
        </p:nvSpPr>
        <p:spPr>
          <a:xfrm>
            <a:off x="428596" y="1214422"/>
            <a:ext cx="8229600" cy="4525963"/>
          </a:xfrm>
        </p:spPr>
        <p:txBody>
          <a:bodyPr/>
          <a:lstStyle/>
          <a:p>
            <a:r>
              <a:rPr lang="ru-RU" sz="2400" b="1" i="1" dirty="0" smtClean="0">
                <a:solidFill>
                  <a:srgbClr val="AE0404"/>
                </a:solidFill>
              </a:rPr>
              <a:t>Расширяйте круг общения вашего ребенка.  </a:t>
            </a:r>
          </a:p>
          <a:p>
            <a:r>
              <a:rPr lang="ru-RU" sz="2400" b="1" i="1" dirty="0" smtClean="0">
                <a:solidFill>
                  <a:srgbClr val="AE0404"/>
                </a:solidFill>
              </a:rPr>
              <a:t>Подчеркивайте преимущества и полезность общения, рассказывайте ребенку, что нового и интересного вы узнали.</a:t>
            </a:r>
          </a:p>
          <a:p>
            <a:r>
              <a:rPr lang="ru-RU" sz="2400" b="1" i="1" dirty="0" smtClean="0">
                <a:solidFill>
                  <a:srgbClr val="AE0404"/>
                </a:solidFill>
              </a:rPr>
              <a:t>Стремитесь сами стать для ребенка примером активно общающегося человека.</a:t>
            </a:r>
          </a:p>
          <a:p>
            <a:r>
              <a:rPr lang="ru-RU" sz="2400" b="1" i="1" dirty="0" smtClean="0">
                <a:solidFill>
                  <a:srgbClr val="AE0404"/>
                </a:solidFill>
              </a:rPr>
              <a:t>Если вы заметите, что ребенок становится все более замкнутым и отстраненным, обратитесь за консультацией к психологу.</a:t>
            </a:r>
          </a:p>
          <a:p>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rPr>
              <a:t>Драчливый ребенок</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dirty="0" smtClean="0"/>
              <a:t>           </a:t>
            </a:r>
            <a:r>
              <a:rPr lang="ru-RU" dirty="0" smtClean="0"/>
              <a:t>Объясните детям, что для решения их проблем есть и другие пути. Покажите им мирные способы разрешения конфликтов.</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sz="3600" b="1" i="1" dirty="0" smtClean="0">
                <a:latin typeface="Comic Sans MS" pitchFamily="66" charset="0"/>
              </a:rPr>
              <a:t> </a:t>
            </a:r>
            <a:r>
              <a:rPr lang="ru-RU" b="1" i="1" dirty="0" smtClean="0">
                <a:solidFill>
                  <a:srgbClr val="000099"/>
                </a:solidFill>
              </a:rPr>
              <a:t>КОНФЛИКТНЫЙ РЕБЕНОК</a:t>
            </a:r>
            <a:r>
              <a:rPr lang="ru-RU" sz="3600" b="1" i="1" dirty="0" smtClean="0">
                <a:solidFill>
                  <a:srgbClr val="000099"/>
                </a:solidFill>
              </a:rPr>
              <a:t> </a:t>
            </a:r>
            <a:endParaRPr lang="ru-RU" dirty="0"/>
          </a:p>
        </p:txBody>
      </p:sp>
      <p:sp>
        <p:nvSpPr>
          <p:cNvPr id="3" name="Содержимое 2"/>
          <p:cNvSpPr>
            <a:spLocks noGrp="1"/>
          </p:cNvSpPr>
          <p:nvPr>
            <p:ph idx="1"/>
          </p:nvPr>
        </p:nvSpPr>
        <p:spPr>
          <a:xfrm>
            <a:off x="428596" y="857232"/>
            <a:ext cx="8229600" cy="4525963"/>
          </a:xfrm>
        </p:spPr>
        <p:txBody>
          <a:bodyPr/>
          <a:lstStyle/>
          <a:p>
            <a:pPr algn="ctr"/>
            <a:r>
              <a:rPr lang="ru-RU" sz="2400" b="1" i="1" dirty="0" smtClean="0">
                <a:solidFill>
                  <a:srgbClr val="AE0404"/>
                </a:solidFill>
              </a:rPr>
              <a:t>Сдерживайте стремление ребенка провоцировать ссоры с другими.</a:t>
            </a:r>
          </a:p>
          <a:p>
            <a:pPr algn="ctr"/>
            <a:endParaRPr lang="ru-RU" sz="2400" b="1" i="1" dirty="0" smtClean="0">
              <a:solidFill>
                <a:srgbClr val="AE0404"/>
              </a:solidFill>
            </a:endParaRPr>
          </a:p>
          <a:p>
            <a:pPr algn="ctr"/>
            <a:r>
              <a:rPr lang="ru-RU" sz="2400" b="1" i="1" dirty="0" smtClean="0">
                <a:solidFill>
                  <a:srgbClr val="AE0404"/>
                </a:solidFill>
              </a:rPr>
              <a:t>Обращайте внимание на недружелюбные взгляды друг на друга или бормотания чего-либо с обидой.</a:t>
            </a:r>
          </a:p>
          <a:p>
            <a:pPr algn="ctr"/>
            <a:endParaRPr lang="ru-RU" sz="2400" b="1" i="1" dirty="0" smtClean="0">
              <a:solidFill>
                <a:srgbClr val="AE0404"/>
              </a:solidFill>
            </a:endParaRPr>
          </a:p>
          <a:p>
            <a:pPr algn="ctr"/>
            <a:r>
              <a:rPr lang="ru-RU" sz="2400" b="1" i="1" dirty="0" smtClean="0">
                <a:solidFill>
                  <a:srgbClr val="AE0404"/>
                </a:solidFill>
              </a:rPr>
              <a:t> Не стремитесь прекратить ссору, обвинив другого ребенка в ее возникновении и защищая своего; старайтесь объективно разобраться в причинах конфликта.</a:t>
            </a:r>
          </a:p>
          <a:p>
            <a:pPr algn="ctr"/>
            <a:r>
              <a:rPr lang="ru-RU" sz="2400" b="1" i="1" dirty="0" smtClean="0">
                <a:solidFill>
                  <a:srgbClr val="AE0404"/>
                </a:solidFill>
              </a:rPr>
              <a:t>  </a:t>
            </a:r>
          </a:p>
          <a:p>
            <a:pPr algn="ctr"/>
            <a:r>
              <a:rPr lang="ru-RU" sz="2400" b="1" i="1" dirty="0" smtClean="0">
                <a:solidFill>
                  <a:srgbClr val="AE0404"/>
                </a:solidFill>
              </a:rPr>
              <a:t>Не обсуждайте при ребенке проблемы его поведения с другими.</a:t>
            </a:r>
          </a:p>
          <a:p>
            <a:pPr algn="ctr"/>
            <a:r>
              <a:rPr lang="ru-RU" sz="2400" b="1" i="1" dirty="0" smtClean="0">
                <a:solidFill>
                  <a:srgbClr val="AE0404"/>
                </a:solidFill>
              </a:rPr>
              <a:t> Не всегда следует вмешиваться в ссоры детей.</a:t>
            </a:r>
          </a:p>
          <a:p>
            <a:endParaRPr lang="ru-RU"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0099"/>
                </a:solidFill>
              </a:rPr>
              <a:t>ЗАСТЕНЧИВЫЙ РЕБЕНОК</a:t>
            </a:r>
            <a:endParaRPr lang="ru-RU" dirty="0"/>
          </a:p>
        </p:txBody>
      </p:sp>
      <p:sp>
        <p:nvSpPr>
          <p:cNvPr id="3" name="Содержимое 2"/>
          <p:cNvSpPr>
            <a:spLocks noGrp="1"/>
          </p:cNvSpPr>
          <p:nvPr>
            <p:ph idx="1"/>
          </p:nvPr>
        </p:nvSpPr>
        <p:spPr>
          <a:xfrm>
            <a:off x="500034" y="1142984"/>
            <a:ext cx="8229600" cy="4525963"/>
          </a:xfrm>
        </p:spPr>
        <p:txBody>
          <a:bodyPr/>
          <a:lstStyle/>
          <a:p>
            <a:pPr algn="ctr"/>
            <a:r>
              <a:rPr lang="ru-RU" sz="2400" b="1" i="1" dirty="0" smtClean="0">
                <a:solidFill>
                  <a:srgbClr val="AE0404"/>
                </a:solidFill>
              </a:rPr>
              <a:t>Расширяйте круг знакомств ребенка.  </a:t>
            </a:r>
          </a:p>
          <a:p>
            <a:pPr algn="ctr"/>
            <a:endParaRPr lang="ru-RU" sz="2400" b="1" i="1" dirty="0" smtClean="0">
              <a:solidFill>
                <a:srgbClr val="AE0404"/>
              </a:solidFill>
            </a:endParaRPr>
          </a:p>
          <a:p>
            <a:pPr algn="ctr"/>
            <a:r>
              <a:rPr lang="ru-RU" sz="2400" b="1" i="1" dirty="0" smtClean="0">
                <a:solidFill>
                  <a:srgbClr val="AE0404"/>
                </a:solidFill>
              </a:rPr>
              <a:t> Не стоит постоянно беспокоиться за ребенка, стремиться полностью оберегать его от всевозможных опасностей. </a:t>
            </a:r>
          </a:p>
          <a:p>
            <a:pPr algn="ctr"/>
            <a:r>
              <a:rPr lang="ru-RU" sz="2400" b="1" i="1" dirty="0" smtClean="0">
                <a:solidFill>
                  <a:srgbClr val="AE0404"/>
                </a:solidFill>
              </a:rPr>
              <a:t> </a:t>
            </a:r>
          </a:p>
          <a:p>
            <a:pPr algn="ctr"/>
            <a:r>
              <a:rPr lang="ru-RU" sz="2400" b="1" i="1" dirty="0" smtClean="0">
                <a:solidFill>
                  <a:srgbClr val="AE0404"/>
                </a:solidFill>
              </a:rPr>
              <a:t> Постоянно укрепляйте у ребенка уверенность в себе, в собственных силах.</a:t>
            </a:r>
          </a:p>
          <a:p>
            <a:pPr algn="ctr"/>
            <a:endParaRPr lang="ru-RU" sz="2400" b="1" i="1" dirty="0" smtClean="0">
              <a:solidFill>
                <a:srgbClr val="AE0404"/>
              </a:solidFill>
            </a:endParaRPr>
          </a:p>
          <a:p>
            <a:pPr algn="ctr"/>
            <a:r>
              <a:rPr lang="ru-RU" sz="2400" b="1" i="1" dirty="0" smtClean="0">
                <a:solidFill>
                  <a:srgbClr val="AE0404"/>
                </a:solidFill>
              </a:rPr>
              <a:t> Привлекайте ребенка к выполнению различных поручений, связанных с общением, создавайте ситуации, в которых бы застенчивому ребенку пришлось вступать в контакт с «чужим» взрослым.</a:t>
            </a:r>
          </a:p>
          <a:p>
            <a:endParaRPr lang="ru-RU"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0099"/>
                </a:solidFill>
              </a:rPr>
              <a:t>БЕСПОКОЙНЫЙ РЕБЕНОК     </a:t>
            </a:r>
            <a:br>
              <a:rPr lang="ru-RU" b="1" i="1" dirty="0" smtClean="0">
                <a:solidFill>
                  <a:srgbClr val="000099"/>
                </a:solidFill>
              </a:rPr>
            </a:br>
            <a:endParaRPr lang="ru-RU" dirty="0"/>
          </a:p>
        </p:txBody>
      </p:sp>
      <p:sp>
        <p:nvSpPr>
          <p:cNvPr id="3" name="Содержимое 2"/>
          <p:cNvSpPr>
            <a:spLocks noGrp="1"/>
          </p:cNvSpPr>
          <p:nvPr>
            <p:ph idx="1"/>
          </p:nvPr>
        </p:nvSpPr>
        <p:spPr/>
        <p:txBody>
          <a:bodyPr/>
          <a:lstStyle/>
          <a:p>
            <a:pPr algn="ctr"/>
            <a:r>
              <a:rPr lang="ru-RU" sz="2400" b="1" i="1" dirty="0" smtClean="0">
                <a:solidFill>
                  <a:srgbClr val="AE0404"/>
                </a:solidFill>
              </a:rPr>
              <a:t>Избегайте крайностей.</a:t>
            </a:r>
          </a:p>
          <a:p>
            <a:pPr algn="ctr"/>
            <a:endParaRPr lang="ru-RU" sz="2400" b="1" i="1" dirty="0" smtClean="0">
              <a:solidFill>
                <a:srgbClr val="AE0404"/>
              </a:solidFill>
            </a:endParaRPr>
          </a:p>
          <a:p>
            <a:pPr algn="ctr"/>
            <a:r>
              <a:rPr lang="ru-RU" sz="2400" b="1" i="1" dirty="0" smtClean="0">
                <a:solidFill>
                  <a:srgbClr val="AE0404"/>
                </a:solidFill>
              </a:rPr>
              <a:t>Своим поведением показывайте ребенку пример.</a:t>
            </a:r>
          </a:p>
          <a:p>
            <a:pPr algn="ctr"/>
            <a:r>
              <a:rPr lang="ru-RU" sz="2400" b="1" i="1" dirty="0" smtClean="0">
                <a:solidFill>
                  <a:srgbClr val="AE0404"/>
                </a:solidFill>
              </a:rPr>
              <a:t> </a:t>
            </a:r>
          </a:p>
          <a:p>
            <a:pPr algn="ctr"/>
            <a:r>
              <a:rPr lang="ru-RU" sz="2400" b="1" i="1" dirty="0" smtClean="0">
                <a:solidFill>
                  <a:srgbClr val="AE0404"/>
                </a:solidFill>
              </a:rPr>
              <a:t>Уделяйте ребенку достаточно внимания.</a:t>
            </a:r>
          </a:p>
          <a:p>
            <a:pPr algn="ctr"/>
            <a:endParaRPr lang="ru-RU" sz="2400" b="1" i="1" dirty="0" smtClean="0">
              <a:solidFill>
                <a:srgbClr val="AE0404"/>
              </a:solidFill>
            </a:endParaRPr>
          </a:p>
          <a:p>
            <a:pPr algn="ctr"/>
            <a:r>
              <a:rPr lang="ru-RU" sz="2400" b="1" i="1" dirty="0" smtClean="0">
                <a:solidFill>
                  <a:srgbClr val="AE0404"/>
                </a:solidFill>
              </a:rPr>
              <a:t>Не надо потакать ребенку, не надо изменять своих требований.</a:t>
            </a:r>
          </a:p>
          <a:p>
            <a:endParaRPr lang="ru-RU"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AE0404"/>
                </a:solidFill>
                <a:latin typeface="+mn-lt"/>
              </a:rPr>
              <a:t> </a:t>
            </a:r>
            <a:r>
              <a:rPr lang="ru-RU" b="1" i="1" dirty="0" smtClean="0">
                <a:solidFill>
                  <a:srgbClr val="000099"/>
                </a:solidFill>
                <a:latin typeface="+mn-lt"/>
              </a:rPr>
              <a:t>Ребенок с нарушением </a:t>
            </a:r>
            <a:br>
              <a:rPr lang="ru-RU" b="1" i="1" dirty="0" smtClean="0">
                <a:solidFill>
                  <a:srgbClr val="000099"/>
                </a:solidFill>
                <a:latin typeface="+mn-lt"/>
              </a:rPr>
            </a:br>
            <a:r>
              <a:rPr lang="ru-RU" b="1" i="1" dirty="0" smtClean="0">
                <a:solidFill>
                  <a:srgbClr val="000099"/>
                </a:solidFill>
                <a:latin typeface="+mn-lt"/>
              </a:rPr>
              <a:t>самооценки.</a:t>
            </a:r>
            <a:endParaRPr lang="ru-RU" dirty="0">
              <a:latin typeface="+mn-lt"/>
            </a:endParaRPr>
          </a:p>
        </p:txBody>
      </p:sp>
      <p:sp>
        <p:nvSpPr>
          <p:cNvPr id="3" name="Содержимое 2"/>
          <p:cNvSpPr>
            <a:spLocks noGrp="1"/>
          </p:cNvSpPr>
          <p:nvPr>
            <p:ph idx="1"/>
          </p:nvPr>
        </p:nvSpPr>
        <p:spPr/>
        <p:txBody>
          <a:bodyPr/>
          <a:lstStyle/>
          <a:p>
            <a:r>
              <a:rPr lang="ru-RU" sz="2400" b="1" i="1" dirty="0" smtClean="0">
                <a:solidFill>
                  <a:srgbClr val="AE0404"/>
                </a:solidFill>
              </a:rPr>
              <a:t>Не оберегайте своего ребенка от повседневных дел. </a:t>
            </a:r>
          </a:p>
          <a:p>
            <a:r>
              <a:rPr lang="ru-RU" sz="2400" b="1" i="1" dirty="0" smtClean="0">
                <a:solidFill>
                  <a:srgbClr val="AE0404"/>
                </a:solidFill>
              </a:rPr>
              <a:t>  Не перехваливайте ребенка.</a:t>
            </a:r>
          </a:p>
          <a:p>
            <a:r>
              <a:rPr lang="ru-RU" sz="2400" b="1" i="1" dirty="0" smtClean="0">
                <a:solidFill>
                  <a:srgbClr val="AE0404"/>
                </a:solidFill>
              </a:rPr>
              <a:t>  Поощряйте в ребенке инициативу.  </a:t>
            </a:r>
          </a:p>
          <a:p>
            <a:r>
              <a:rPr lang="ru-RU" sz="2400" b="1" i="1" dirty="0" smtClean="0">
                <a:solidFill>
                  <a:srgbClr val="AE0404"/>
                </a:solidFill>
              </a:rPr>
              <a:t>  Не забывайте поощрять других в присутствии ребенка.</a:t>
            </a:r>
          </a:p>
          <a:p>
            <a:r>
              <a:rPr lang="ru-RU" sz="2400" b="1" i="1" dirty="0" smtClean="0">
                <a:solidFill>
                  <a:srgbClr val="AE0404"/>
                </a:solidFill>
              </a:rPr>
              <a:t> Подчеркните достоинства другого и покажите, что ваш ребенок может также достичь этого.</a:t>
            </a:r>
          </a:p>
          <a:p>
            <a:r>
              <a:rPr lang="ru-RU" sz="2400" b="1" i="1" dirty="0" smtClean="0">
                <a:solidFill>
                  <a:srgbClr val="AE0404"/>
                </a:solidFill>
              </a:rPr>
              <a:t> Показывайте своим примером адекватность отношения к успехам и неудачам. </a:t>
            </a:r>
          </a:p>
          <a:p>
            <a:r>
              <a:rPr lang="ru-RU" sz="2400" b="1" i="1" dirty="0" smtClean="0">
                <a:solidFill>
                  <a:srgbClr val="AE0404"/>
                </a:solidFill>
              </a:rPr>
              <a:t> Не сравнивайте ребенка с другими детьми.  </a:t>
            </a:r>
          </a:p>
          <a:p>
            <a:r>
              <a:rPr lang="ru-RU" sz="2400" b="1" i="1" dirty="0" smtClean="0">
                <a:solidFill>
                  <a:srgbClr val="AE0404"/>
                </a:solidFill>
              </a:rPr>
              <a:t> Полезно знать, что уровень самооценки не устанавливается раз и навсегда. </a:t>
            </a:r>
          </a:p>
          <a:p>
            <a:endParaRPr lang="ru-RU"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smtClean="0">
                <a:solidFill>
                  <a:srgbClr val="000099"/>
                </a:solidFill>
              </a:rPr>
              <a:t>Гиперактивный</a:t>
            </a:r>
            <a:r>
              <a:rPr lang="ru-RU" b="1" i="1" dirty="0" smtClean="0">
                <a:solidFill>
                  <a:srgbClr val="000099"/>
                </a:solidFill>
              </a:rPr>
              <a:t> ребенок.</a:t>
            </a:r>
            <a:br>
              <a:rPr lang="ru-RU" b="1" i="1" dirty="0" smtClean="0">
                <a:solidFill>
                  <a:srgbClr val="000099"/>
                </a:solidFill>
              </a:rPr>
            </a:br>
            <a:endParaRPr lang="ru-RU" dirty="0"/>
          </a:p>
        </p:txBody>
      </p:sp>
      <p:sp>
        <p:nvSpPr>
          <p:cNvPr id="3" name="Содержимое 2"/>
          <p:cNvSpPr>
            <a:spLocks noGrp="1"/>
          </p:cNvSpPr>
          <p:nvPr>
            <p:ph idx="1"/>
          </p:nvPr>
        </p:nvSpPr>
        <p:spPr/>
        <p:txBody>
          <a:bodyPr/>
          <a:lstStyle/>
          <a:p>
            <a:pPr algn="just"/>
            <a:r>
              <a:rPr lang="ru-RU" sz="2000" b="1" i="1" dirty="0" smtClean="0">
                <a:solidFill>
                  <a:srgbClr val="AE0404"/>
                </a:solidFill>
                <a:latin typeface="Comic Sans MS" pitchFamily="66" charset="0"/>
              </a:rPr>
              <a:t>Старайтесь общаться с ребенком спокойно и сдержанно, сведите к минимуму запреты и слова «нет», «нельзя». </a:t>
            </a:r>
          </a:p>
          <a:p>
            <a:pPr algn="just"/>
            <a:r>
              <a:rPr lang="ru-RU" sz="2000" b="1" i="1" dirty="0" smtClean="0">
                <a:solidFill>
                  <a:srgbClr val="AE0404"/>
                </a:solidFill>
                <a:latin typeface="Comic Sans MS" pitchFamily="66" charset="0"/>
              </a:rPr>
              <a:t>Избегайте жесткости наказаний.  </a:t>
            </a:r>
          </a:p>
          <a:p>
            <a:pPr algn="just"/>
            <a:r>
              <a:rPr lang="ru-RU" sz="2000" b="1" i="1" dirty="0" smtClean="0">
                <a:solidFill>
                  <a:srgbClr val="AE0404"/>
                </a:solidFill>
                <a:latin typeface="Comic Sans MS" pitchFamily="66" charset="0"/>
              </a:rPr>
              <a:t>Делить работу на более короткие, но более частые периоды. </a:t>
            </a:r>
          </a:p>
          <a:p>
            <a:pPr algn="just"/>
            <a:r>
              <a:rPr lang="ru-RU" sz="2000" b="1" i="1" dirty="0" smtClean="0">
                <a:solidFill>
                  <a:srgbClr val="AE0404"/>
                </a:solidFill>
                <a:latin typeface="Comic Sans MS" pitchFamily="66" charset="0"/>
              </a:rPr>
              <a:t>Договариваться с ребенком о тех или иных действиях заранее. Давать короткие, четкие и конкретные инструкции.</a:t>
            </a:r>
          </a:p>
          <a:p>
            <a:pPr algn="just"/>
            <a:r>
              <a:rPr lang="ru-RU" sz="2000" b="1" i="1" dirty="0" smtClean="0">
                <a:solidFill>
                  <a:srgbClr val="AE0404"/>
                </a:solidFill>
                <a:latin typeface="Comic Sans MS" pitchFamily="66" charset="0"/>
              </a:rPr>
              <a:t>Использовать тактильный контакт. </a:t>
            </a:r>
          </a:p>
          <a:p>
            <a:pPr algn="just"/>
            <a:r>
              <a:rPr lang="ru-RU" sz="2000" b="1" i="1" dirty="0" smtClean="0">
                <a:solidFill>
                  <a:srgbClr val="AE0404"/>
                </a:solidFill>
                <a:latin typeface="Comic Sans MS" pitchFamily="66" charset="0"/>
              </a:rPr>
              <a:t>Придерживайтесь четкого распорядка дня </a:t>
            </a:r>
          </a:p>
          <a:p>
            <a:pPr algn="just"/>
            <a:r>
              <a:rPr lang="ru-RU" sz="2000" b="1" i="1" dirty="0" smtClean="0">
                <a:solidFill>
                  <a:srgbClr val="AE0404"/>
                </a:solidFill>
                <a:latin typeface="Comic Sans MS" pitchFamily="66" charset="0"/>
              </a:rPr>
              <a:t>Ограничивайте пребывание ребенка в больших компаниях.</a:t>
            </a:r>
          </a:p>
          <a:p>
            <a:pPr algn="just"/>
            <a:r>
              <a:rPr lang="ru-RU" sz="2000" b="1" i="1" dirty="0" smtClean="0">
                <a:solidFill>
                  <a:srgbClr val="AE0404"/>
                </a:solidFill>
                <a:latin typeface="Comic Sans MS" pitchFamily="66" charset="0"/>
              </a:rPr>
              <a:t>Создайте спокойную атмосферу в семье. </a:t>
            </a:r>
          </a:p>
          <a:p>
            <a:pPr algn="just"/>
            <a:r>
              <a:rPr lang="ru-RU" sz="2000" b="1" i="1" dirty="0" smtClean="0">
                <a:solidFill>
                  <a:srgbClr val="AE0404"/>
                </a:solidFill>
                <a:latin typeface="Comic Sans MS" pitchFamily="66" charset="0"/>
              </a:rPr>
              <a:t> </a:t>
            </a:r>
          </a:p>
          <a:p>
            <a:endParaRPr lang="ru-RU"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rPr>
              <a:t>Лживый ребенок</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dirty="0" smtClean="0"/>
              <a:t>    </a:t>
            </a:r>
            <a:r>
              <a:rPr lang="ru-RU" dirty="0" smtClean="0"/>
              <a:t>Многие дети лгут, чтобы избавить себя от осуждения и критики. Помогите детям усвоить, что можно говорить правду, не опасаясь последствий. Они должны быть уверены, что родители рассеют их страхи, растолкуют ошибочность их представлений и помогут им преодолеть все это.</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rPr>
              <a:t>Надоедливые </a:t>
            </a:r>
            <a:r>
              <a:rPr lang="ru-RU" b="1" i="1" dirty="0" smtClean="0">
                <a:solidFill>
                  <a:srgbClr val="0070C0"/>
                </a:solidFill>
              </a:rPr>
              <a:t>дети</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dirty="0" smtClean="0"/>
              <a:t>  Дети</a:t>
            </a:r>
            <a:r>
              <a:rPr lang="ru-RU" dirty="0" smtClean="0"/>
              <a:t>, которые требуют постоянного внимания, часто неуверенны в себе. Договоритесь об особом времени, когда вы можете побыть вдвоем, дайте ему понять, что вы его любите и верите в то, что он может выполнять работу самостоятельно. Объясните детям, что ваше время принадлежит не только им. Научите их уважать чужие чувства 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ru-RU" b="1" smtClean="0"/>
              <a:t>Семья</a:t>
            </a:r>
          </a:p>
        </p:txBody>
      </p:sp>
      <p:sp>
        <p:nvSpPr>
          <p:cNvPr id="102403" name="Rectangle 3"/>
          <p:cNvSpPr>
            <a:spLocks noGrp="1" noChangeArrowheads="1"/>
          </p:cNvSpPr>
          <p:nvPr>
            <p:ph type="body" idx="1"/>
          </p:nvPr>
        </p:nvSpPr>
        <p:spPr>
          <a:xfrm>
            <a:off x="468313" y="1268413"/>
            <a:ext cx="8229600" cy="4891087"/>
          </a:xfrm>
        </p:spPr>
        <p:txBody>
          <a:bodyPr/>
          <a:lstStyle/>
          <a:p>
            <a:pPr eaLnBrk="1" hangingPunct="1">
              <a:lnSpc>
                <a:spcPct val="90000"/>
              </a:lnSpc>
              <a:buFont typeface="Wingdings" pitchFamily="2" charset="2"/>
              <a:buNone/>
              <a:defRPr/>
            </a:pPr>
            <a:r>
              <a:rPr lang="ru-RU" dirty="0" smtClean="0"/>
              <a:t>   </a:t>
            </a:r>
            <a:r>
              <a:rPr lang="ru-RU" sz="2800" i="1" dirty="0" smtClean="0">
                <a:latin typeface="Times New Roman" pitchFamily="18" charset="0"/>
              </a:rPr>
              <a:t>Довольно замкнутое объединение людей, ревностно  защищающее свой внутренний мир, свои тайны и секреты, противостоящие внешним воздействиям</a:t>
            </a:r>
          </a:p>
          <a:p>
            <a:pPr eaLnBrk="1" hangingPunct="1">
              <a:lnSpc>
                <a:spcPct val="90000"/>
              </a:lnSpc>
              <a:buFont typeface="Wingdings" pitchFamily="2" charset="2"/>
              <a:buNone/>
              <a:defRPr/>
            </a:pPr>
            <a:endParaRPr lang="ru-RU" i="1" dirty="0" smtClean="0">
              <a:latin typeface="Times New Roman" pitchFamily="18" charset="0"/>
            </a:endParaRPr>
          </a:p>
          <a:p>
            <a:pPr eaLnBrk="1" hangingPunct="1">
              <a:lnSpc>
                <a:spcPct val="90000"/>
              </a:lnSpc>
              <a:defRPr/>
            </a:pPr>
            <a:r>
              <a:rPr lang="ru-RU" dirty="0" smtClean="0"/>
              <a:t>Семья не просит, чтобы с ней работали</a:t>
            </a:r>
          </a:p>
          <a:p>
            <a:pPr eaLnBrk="1" hangingPunct="1">
              <a:lnSpc>
                <a:spcPct val="90000"/>
              </a:lnSpc>
              <a:defRPr/>
            </a:pPr>
            <a:r>
              <a:rPr lang="ru-RU" dirty="0" smtClean="0"/>
              <a:t>Семья не хочет, чтоб в её тайны заглядывали</a:t>
            </a:r>
          </a:p>
          <a:p>
            <a:pPr eaLnBrk="1" hangingPunct="1">
              <a:lnSpc>
                <a:spcPct val="90000"/>
              </a:lnSpc>
              <a:defRPr/>
            </a:pPr>
            <a:r>
              <a:rPr lang="ru-RU" dirty="0" smtClean="0"/>
              <a:t>Семья не доверяет таких полномочий школе</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70C0"/>
                </a:solidFill>
              </a:rPr>
              <a:t>Истерические </a:t>
            </a:r>
            <a:r>
              <a:rPr lang="ru-RU" b="1" i="1" dirty="0" smtClean="0">
                <a:solidFill>
                  <a:srgbClr val="0070C0"/>
                </a:solidFill>
              </a:rPr>
              <a:t>проявления</a:t>
            </a:r>
            <a:endParaRPr lang="ru-RU" dirty="0">
              <a:solidFill>
                <a:srgbClr val="0070C0"/>
              </a:solidFill>
            </a:endParaRPr>
          </a:p>
        </p:txBody>
      </p:sp>
      <p:sp>
        <p:nvSpPr>
          <p:cNvPr id="3" name="Содержимое 2"/>
          <p:cNvSpPr>
            <a:spLocks noGrp="1"/>
          </p:cNvSpPr>
          <p:nvPr>
            <p:ph idx="1"/>
          </p:nvPr>
        </p:nvSpPr>
        <p:spPr/>
        <p:txBody>
          <a:bodyPr/>
          <a:lstStyle/>
          <a:p>
            <a:r>
              <a:rPr lang="ru-RU" sz="2800" dirty="0" smtClean="0"/>
              <a:t>Один </a:t>
            </a:r>
            <a:r>
              <a:rPr lang="ru-RU" sz="2800" dirty="0" smtClean="0"/>
              <a:t>из лучших способов реакции на вспышки раздражения - просто не обращать на них внимания, стойте спокойно и ждите, пока не пройдет. В спокойном состоянии научите ребенка другим образом справляться со своими чувствами - выражать чувства словами. Дети должны уяснить, что вспышками раздражения они не добьются желаемого, что существуют другие, более пригодные пути.</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i="1" dirty="0" smtClean="0">
                <a:solidFill>
                  <a:srgbClr val="000099"/>
                </a:solidFill>
                <a:latin typeface="Comic Sans MS" pitchFamily="66" charset="0"/>
              </a:rPr>
              <a:t>.</a:t>
            </a:r>
            <a:br>
              <a:rPr lang="ru-RU" sz="3600" b="1" i="1" dirty="0" smtClean="0">
                <a:solidFill>
                  <a:srgbClr val="000099"/>
                </a:solidFill>
                <a:latin typeface="Comic Sans MS" pitchFamily="66" charset="0"/>
              </a:rPr>
            </a:br>
            <a:r>
              <a:rPr lang="ru-RU" sz="3600" b="1" i="1" dirty="0" smtClean="0">
                <a:solidFill>
                  <a:srgbClr val="000099"/>
                </a:solidFill>
                <a:latin typeface="+mn-lt"/>
              </a:rPr>
              <a:t>Ребенок с речевыми проблемами</a:t>
            </a:r>
            <a:endParaRPr lang="ru-RU" sz="3600" dirty="0"/>
          </a:p>
        </p:txBody>
      </p:sp>
      <p:sp>
        <p:nvSpPr>
          <p:cNvPr id="3" name="Содержимое 2"/>
          <p:cNvSpPr>
            <a:spLocks noGrp="1"/>
          </p:cNvSpPr>
          <p:nvPr>
            <p:ph idx="1"/>
          </p:nvPr>
        </p:nvSpPr>
        <p:spPr/>
        <p:txBody>
          <a:bodyPr/>
          <a:lstStyle/>
          <a:p>
            <a:r>
              <a:rPr lang="ru-RU" sz="2000" b="1" i="1" dirty="0" smtClean="0">
                <a:solidFill>
                  <a:srgbClr val="AE0404"/>
                </a:solidFill>
              </a:rPr>
              <a:t>Ни в коем случае не связывайте неудачи ребенка с его речевым дефектом.</a:t>
            </a:r>
          </a:p>
          <a:p>
            <a:pPr>
              <a:buNone/>
            </a:pPr>
            <a:r>
              <a:rPr lang="ru-RU" sz="2000" b="1" i="1" dirty="0" smtClean="0">
                <a:solidFill>
                  <a:srgbClr val="AE0404"/>
                </a:solidFill>
              </a:rPr>
              <a:t> </a:t>
            </a:r>
          </a:p>
          <a:p>
            <a:r>
              <a:rPr lang="ru-RU" sz="2000" b="1" i="1" dirty="0" smtClean="0">
                <a:solidFill>
                  <a:srgbClr val="AE0404"/>
                </a:solidFill>
              </a:rPr>
              <a:t>Объективно подчеркивайте достоинства вашего ребенка.</a:t>
            </a:r>
          </a:p>
          <a:p>
            <a:r>
              <a:rPr lang="ru-RU" sz="2000" b="1" i="1" dirty="0" smtClean="0">
                <a:solidFill>
                  <a:srgbClr val="AE0404"/>
                </a:solidFill>
              </a:rPr>
              <a:t>  </a:t>
            </a:r>
          </a:p>
          <a:p>
            <a:r>
              <a:rPr lang="ru-RU" sz="2000" b="1" i="1" dirty="0" smtClean="0">
                <a:solidFill>
                  <a:srgbClr val="AE0404"/>
                </a:solidFill>
              </a:rPr>
              <a:t>Поощряйте его общение с другими детьми.</a:t>
            </a:r>
          </a:p>
          <a:p>
            <a:endParaRPr lang="ru-RU" sz="2000" b="1" i="1" dirty="0" smtClean="0">
              <a:solidFill>
                <a:srgbClr val="AE0404"/>
              </a:solidFill>
            </a:endParaRPr>
          </a:p>
          <a:p>
            <a:r>
              <a:rPr lang="ru-RU" sz="2000" b="1" i="1" dirty="0" smtClean="0">
                <a:solidFill>
                  <a:srgbClr val="AE0404"/>
                </a:solidFill>
              </a:rPr>
              <a:t>Не стоит напоминать ребенку о психических травмах и неприятных переживаниях.</a:t>
            </a:r>
          </a:p>
          <a:p>
            <a:endParaRPr lang="ru-RU" sz="2000" b="1" i="1" dirty="0" smtClean="0">
              <a:solidFill>
                <a:srgbClr val="AE0404"/>
              </a:solidFill>
            </a:endParaRPr>
          </a:p>
          <a:p>
            <a:r>
              <a:rPr lang="ru-RU" sz="2000" b="1" i="1" dirty="0" smtClean="0">
                <a:solidFill>
                  <a:srgbClr val="AE0404"/>
                </a:solidFill>
              </a:rPr>
              <a:t>Обратите внимание на чередование периодов улучшения и ухудшения речи. </a:t>
            </a:r>
          </a:p>
          <a:p>
            <a:r>
              <a:rPr lang="ru-RU" sz="2000" b="1" i="1" dirty="0" smtClean="0">
                <a:solidFill>
                  <a:srgbClr val="AE0404"/>
                </a:solidFill>
              </a:rPr>
              <a:t> </a:t>
            </a:r>
          </a:p>
          <a:p>
            <a:r>
              <a:rPr lang="ru-RU" sz="2000" b="1" i="1" dirty="0" smtClean="0">
                <a:solidFill>
                  <a:srgbClr val="AE0404"/>
                </a:solidFill>
              </a:rPr>
              <a:t>Нужна только помощь логопеда.</a:t>
            </a:r>
            <a:endParaRPr lang="ru-RU" sz="2000" b="1" i="1" dirty="0">
              <a:solidFill>
                <a:srgbClr val="AE0404"/>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i="1" dirty="0" smtClean="0">
                <a:solidFill>
                  <a:srgbClr val="0070C0"/>
                </a:solidFill>
              </a:rPr>
              <a:t>Вызывающее поведение </a:t>
            </a:r>
            <a:r>
              <a:rPr lang="ru-RU" sz="4000" b="1" i="1" dirty="0" smtClean="0">
                <a:solidFill>
                  <a:srgbClr val="0070C0"/>
                </a:solidFill>
              </a:rPr>
              <a:t>ребенка</a:t>
            </a:r>
            <a:endParaRPr lang="ru-RU" dirty="0">
              <a:solidFill>
                <a:srgbClr val="0070C0"/>
              </a:solidFill>
            </a:endParaRPr>
          </a:p>
        </p:txBody>
      </p:sp>
      <p:sp>
        <p:nvSpPr>
          <p:cNvPr id="3" name="Содержимое 2"/>
          <p:cNvSpPr>
            <a:spLocks noGrp="1"/>
          </p:cNvSpPr>
          <p:nvPr>
            <p:ph idx="1"/>
          </p:nvPr>
        </p:nvSpPr>
        <p:spPr/>
        <p:txBody>
          <a:bodyPr/>
          <a:lstStyle/>
          <a:p>
            <a:r>
              <a:rPr lang="ru-RU" dirty="0" smtClean="0"/>
              <a:t>Обратите </a:t>
            </a:r>
            <a:r>
              <a:rPr lang="ru-RU" dirty="0" smtClean="0"/>
              <a:t>внимание на свое поведение. Сколько из того, что вы говорите, относится непосредственно к делам? Может быть, вы просто ворчите, придираетесь, выкрикиваете команды? Позвольте вашему ребенку действовать самостоятельно там, где это возможно. Дети должны понять, что, когда друг к другу относятся с уважением, сотрудничество лучше, чем противостояние.</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0099"/>
                </a:solidFill>
                <a:latin typeface="Comic Sans MS" pitchFamily="66" charset="0"/>
              </a:rPr>
              <a:t> </a:t>
            </a:r>
            <a:r>
              <a:rPr lang="ru-RU" b="1" i="1" dirty="0" smtClean="0">
                <a:solidFill>
                  <a:srgbClr val="000099"/>
                </a:solidFill>
                <a:latin typeface="+mn-lt"/>
              </a:rPr>
              <a:t>ВАШ РЕБЕНОК-ЛЕВША</a:t>
            </a:r>
            <a:endParaRPr lang="ru-RU" dirty="0">
              <a:latin typeface="+mn-lt"/>
            </a:endParaRPr>
          </a:p>
        </p:txBody>
      </p:sp>
      <p:sp>
        <p:nvSpPr>
          <p:cNvPr id="3" name="Содержимое 2"/>
          <p:cNvSpPr>
            <a:spLocks noGrp="1"/>
          </p:cNvSpPr>
          <p:nvPr>
            <p:ph idx="1"/>
          </p:nvPr>
        </p:nvSpPr>
        <p:spPr/>
        <p:txBody>
          <a:bodyPr/>
          <a:lstStyle/>
          <a:p>
            <a:r>
              <a:rPr lang="ru-RU" sz="2000" b="1" i="1" dirty="0" smtClean="0">
                <a:solidFill>
                  <a:srgbClr val="AE0404"/>
                </a:solidFill>
              </a:rPr>
              <a:t>Не переучивайте насильно левшу.</a:t>
            </a:r>
          </a:p>
          <a:p>
            <a:endParaRPr lang="ru-RU" sz="2000" b="1" i="1" dirty="0" smtClean="0">
              <a:solidFill>
                <a:srgbClr val="AE0404"/>
              </a:solidFill>
            </a:endParaRPr>
          </a:p>
          <a:p>
            <a:r>
              <a:rPr lang="ru-RU" sz="2000" b="1" i="1" dirty="0" smtClean="0">
                <a:solidFill>
                  <a:srgbClr val="AE0404"/>
                </a:solidFill>
              </a:rPr>
              <a:t> Не переусердствуйте с соблюдением режима. Будьте терпеливы и внимательны к левше.  </a:t>
            </a:r>
          </a:p>
          <a:p>
            <a:r>
              <a:rPr lang="ru-RU" sz="2000" b="1" i="1" dirty="0" smtClean="0">
                <a:solidFill>
                  <a:srgbClr val="AE0404"/>
                </a:solidFill>
              </a:rPr>
              <a:t> </a:t>
            </a:r>
          </a:p>
          <a:p>
            <a:r>
              <a:rPr lang="ru-RU" sz="2000" b="1" i="1" dirty="0" smtClean="0">
                <a:solidFill>
                  <a:srgbClr val="AE0404"/>
                </a:solidFill>
              </a:rPr>
              <a:t> Берегите левшу от чрезмерных нервных перегрузок.</a:t>
            </a:r>
          </a:p>
          <a:p>
            <a:r>
              <a:rPr lang="ru-RU" sz="2000" b="1" i="1" dirty="0" smtClean="0">
                <a:solidFill>
                  <a:srgbClr val="AE0404"/>
                </a:solidFill>
              </a:rPr>
              <a:t> Не старайтесь сделать левшу таким, как все, больше доверяйте его природе. Его уникальность, непохожесть на других - это его достоинство.</a:t>
            </a:r>
          </a:p>
          <a:p>
            <a:endParaRPr lang="ru-R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714356"/>
            <a:ext cx="8229600" cy="4525963"/>
          </a:xfrm>
        </p:spPr>
        <p:txBody>
          <a:bodyPr/>
          <a:lstStyle/>
          <a:p>
            <a:r>
              <a:rPr lang="ru-RU" b="1" i="1" dirty="0" smtClean="0">
                <a:solidFill>
                  <a:srgbClr val="000099"/>
                </a:solidFill>
              </a:rPr>
              <a:t>Психотерапия неуспеваемости</a:t>
            </a:r>
          </a:p>
          <a:p>
            <a:r>
              <a:rPr lang="ru-RU" b="1" i="1" dirty="0" smtClean="0">
                <a:solidFill>
                  <a:srgbClr val="AE0404"/>
                </a:solidFill>
              </a:rPr>
              <a:t>Правило первое:</a:t>
            </a:r>
            <a:r>
              <a:rPr lang="ru-RU" b="1" i="1" dirty="0" smtClean="0"/>
              <a:t> </a:t>
            </a:r>
            <a:r>
              <a:rPr lang="ru-RU" b="1" i="1" dirty="0" smtClean="0">
                <a:solidFill>
                  <a:srgbClr val="000099"/>
                </a:solidFill>
              </a:rPr>
              <a:t>не бей лежачего.</a:t>
            </a:r>
            <a:r>
              <a:rPr lang="ru-RU" b="1" i="1" dirty="0" smtClean="0">
                <a:solidFill>
                  <a:schemeClr val="accent2"/>
                </a:solidFill>
              </a:rPr>
              <a:t>  </a:t>
            </a:r>
          </a:p>
          <a:p>
            <a:r>
              <a:rPr lang="ru-RU" b="1" i="1" dirty="0" smtClean="0">
                <a:solidFill>
                  <a:srgbClr val="AE0404"/>
                </a:solidFill>
              </a:rPr>
              <a:t>Правило второе:</a:t>
            </a:r>
            <a:r>
              <a:rPr lang="ru-RU" b="1" i="1" dirty="0" smtClean="0"/>
              <a:t> </a:t>
            </a:r>
            <a:r>
              <a:rPr lang="ru-RU" b="1" i="1" dirty="0" smtClean="0">
                <a:solidFill>
                  <a:srgbClr val="000099"/>
                </a:solidFill>
              </a:rPr>
              <a:t>не более одного недостатка в минуту.</a:t>
            </a:r>
            <a:r>
              <a:rPr lang="ru-RU" b="1" i="1" dirty="0" smtClean="0"/>
              <a:t>  </a:t>
            </a:r>
          </a:p>
          <a:p>
            <a:r>
              <a:rPr lang="ru-RU" b="1" i="1" dirty="0" smtClean="0">
                <a:solidFill>
                  <a:srgbClr val="AE0404"/>
                </a:solidFill>
              </a:rPr>
              <a:t>Правило третье:</a:t>
            </a:r>
            <a:r>
              <a:rPr lang="ru-RU" b="1" i="1" dirty="0" smtClean="0"/>
              <a:t> </a:t>
            </a:r>
            <a:r>
              <a:rPr lang="ru-RU" b="1" i="1" dirty="0" smtClean="0">
                <a:solidFill>
                  <a:srgbClr val="000099"/>
                </a:solidFill>
              </a:rPr>
              <a:t>за двумя зайцами погонишься...</a:t>
            </a:r>
            <a:r>
              <a:rPr lang="ru-RU" b="1" i="1" dirty="0" smtClean="0"/>
              <a:t> </a:t>
            </a:r>
          </a:p>
          <a:p>
            <a:r>
              <a:rPr lang="ru-RU" b="1" i="1" dirty="0" smtClean="0">
                <a:solidFill>
                  <a:srgbClr val="AE0404"/>
                </a:solidFill>
              </a:rPr>
              <a:t>Правило четвёртое:</a:t>
            </a:r>
            <a:r>
              <a:rPr lang="ru-RU" b="1" i="1" dirty="0" smtClean="0"/>
              <a:t> </a:t>
            </a:r>
            <a:r>
              <a:rPr lang="ru-RU" b="1" i="1" dirty="0" smtClean="0">
                <a:solidFill>
                  <a:srgbClr val="000099"/>
                </a:solidFill>
              </a:rPr>
              <a:t>хвалить - исполнителя, критиковать - исполнение.</a:t>
            </a:r>
            <a:r>
              <a:rPr lang="ru-RU" dirty="0" smtClean="0">
                <a:solidFill>
                  <a:srgbClr val="000099"/>
                </a:solidFill>
              </a:rPr>
              <a:t> </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smtClean="0"/>
              <a:t>Совместная </a:t>
            </a:r>
            <a:r>
              <a:rPr lang="ru-RU" sz="1600" b="1" dirty="0" smtClean="0"/>
              <a:t>работа</a:t>
            </a:r>
            <a:r>
              <a:rPr lang="ru-RU" sz="1600" dirty="0" smtClean="0"/>
              <a:t> классного руководителя </a:t>
            </a:r>
            <a:r>
              <a:rPr lang="ru-RU" sz="1600" b="1" dirty="0" smtClean="0"/>
              <a:t>с</a:t>
            </a:r>
            <a:r>
              <a:rPr lang="ru-RU" sz="1600" dirty="0" smtClean="0"/>
              <a:t> </a:t>
            </a:r>
            <a:r>
              <a:rPr lang="ru-RU" sz="1600" b="1" dirty="0" smtClean="0"/>
              <a:t>родителями</a:t>
            </a:r>
            <a:r>
              <a:rPr lang="ru-RU" sz="1600" dirty="0" smtClean="0"/>
              <a:t> и социально-психологической службой </a:t>
            </a:r>
            <a:r>
              <a:rPr lang="ru-RU" sz="1600" b="1" dirty="0" smtClean="0"/>
              <a:t>школы</a:t>
            </a:r>
            <a:r>
              <a:rPr lang="ru-RU" sz="1600" dirty="0" smtClean="0"/>
              <a:t>. </a:t>
            </a:r>
            <a:endParaRPr lang="ru-RU" sz="1600" dirty="0"/>
          </a:p>
        </p:txBody>
      </p:sp>
      <p:sp>
        <p:nvSpPr>
          <p:cNvPr id="3" name="Содержимое 2"/>
          <p:cNvSpPr>
            <a:spLocks noGrp="1"/>
          </p:cNvSpPr>
          <p:nvPr>
            <p:ph idx="1"/>
          </p:nvPr>
        </p:nvSpPr>
        <p:spPr/>
        <p:txBody>
          <a:bodyPr/>
          <a:lstStyle/>
          <a:p>
            <a:endParaRPr lang="ru-RU" sz="2000" dirty="0"/>
          </a:p>
        </p:txBody>
      </p:sp>
      <p:pic>
        <p:nvPicPr>
          <p:cNvPr id="2050" name="Picture 2" descr="Картинка 14 из 106940">
            <a:hlinkClick r:id="rId2"/>
          </p:cNvPr>
          <p:cNvPicPr>
            <a:picLocks noChangeAspect="1" noChangeArrowheads="1"/>
          </p:cNvPicPr>
          <p:nvPr/>
        </p:nvPicPr>
        <p:blipFill>
          <a:blip r:embed="rId3"/>
          <a:srcRect/>
          <a:stretch>
            <a:fillRect/>
          </a:stretch>
        </p:blipFill>
        <p:spPr bwMode="auto">
          <a:xfrm>
            <a:off x="571472" y="1714488"/>
            <a:ext cx="7858180" cy="448531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Формы деятельности по вовлечению родителей в воспитательный процесс:</a:t>
            </a:r>
            <a:r>
              <a:rPr lang="ru-RU" sz="2800" dirty="0" smtClean="0"/>
              <a:t/>
            </a:r>
            <a:br>
              <a:rPr lang="ru-RU" sz="2800" dirty="0" smtClean="0"/>
            </a:br>
            <a:endParaRPr lang="ru-RU" sz="2800" dirty="0"/>
          </a:p>
        </p:txBody>
      </p:sp>
      <p:sp>
        <p:nvSpPr>
          <p:cNvPr id="3" name="Содержимое 2"/>
          <p:cNvSpPr>
            <a:spLocks noGrp="1"/>
          </p:cNvSpPr>
          <p:nvPr>
            <p:ph idx="1"/>
          </p:nvPr>
        </p:nvSpPr>
        <p:spPr/>
        <p:txBody>
          <a:bodyPr/>
          <a:lstStyle/>
          <a:p>
            <a:r>
              <a:rPr lang="ru-RU" sz="2400" dirty="0" smtClean="0"/>
              <a:t>– дни творчества детей и их родителей;</a:t>
            </a:r>
          </a:p>
          <a:p>
            <a:r>
              <a:rPr lang="ru-RU" sz="2400" dirty="0" smtClean="0"/>
              <a:t>– открытые уроки и внеклассные мероприятия;</a:t>
            </a:r>
          </a:p>
          <a:p>
            <a:r>
              <a:rPr lang="ru-RU" sz="2400" dirty="0" smtClean="0"/>
              <a:t>– помощь в организации и проведении внеклассных дел и укреплении материально-технической базы школы;</a:t>
            </a:r>
          </a:p>
          <a:p>
            <a:r>
              <a:rPr lang="ru-RU" sz="2400" dirty="0" smtClean="0"/>
              <a:t>– родительское общественное патрулирование;</a:t>
            </a:r>
          </a:p>
          <a:p>
            <a:r>
              <a:rPr lang="ru-RU" sz="2400" dirty="0" smtClean="0"/>
              <a:t>– шефская помощь;</a:t>
            </a:r>
          </a:p>
          <a:p>
            <a:r>
              <a:rPr lang="ru-RU" sz="2400" dirty="0" smtClean="0"/>
              <a:t>– участие родителей в работе Совета школы.</a:t>
            </a:r>
          </a:p>
          <a:p>
            <a:endParaRPr lang="ru-RU"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РОДИТЕЛЯМИ</a:t>
            </a:r>
            <a:br>
              <a:rPr lang="ru-RU" dirty="0" smtClean="0"/>
            </a:br>
            <a:endParaRPr lang="ru-RU" dirty="0"/>
          </a:p>
        </p:txBody>
      </p:sp>
      <p:sp>
        <p:nvSpPr>
          <p:cNvPr id="3" name="Содержимое 2"/>
          <p:cNvSpPr>
            <a:spLocks noGrp="1"/>
          </p:cNvSpPr>
          <p:nvPr>
            <p:ph idx="1"/>
          </p:nvPr>
        </p:nvSpPr>
        <p:spPr>
          <a:xfrm>
            <a:off x="500034" y="1071546"/>
            <a:ext cx="8229600" cy="4525963"/>
          </a:xfrm>
        </p:spPr>
        <p:txBody>
          <a:bodyPr/>
          <a:lstStyle/>
          <a:p>
            <a:r>
              <a:rPr lang="ru-RU" sz="1000" dirty="0" smtClean="0"/>
              <a:t>	</a:t>
            </a:r>
            <a:r>
              <a:rPr lang="ru-RU" sz="1600" dirty="0" smtClean="0"/>
              <a:t>Залогом успешной воспитательной деятельности с учащимися является сотрудничество учителя с родителями, ведь семья оказывала и продолжает оказывать значительное влияние на процесс развития личности ребенка. А следовательно, сделать родителей активными участниками педагогического процесса.</a:t>
            </a:r>
          </a:p>
          <a:p>
            <a:r>
              <a:rPr lang="ru-RU" sz="1600" dirty="0" smtClean="0"/>
              <a:t>	Направления деятельности классного руководителя с родителями:</a:t>
            </a:r>
          </a:p>
          <a:p>
            <a:pPr lvl="0"/>
            <a:r>
              <a:rPr lang="ru-RU" sz="1600" dirty="0" smtClean="0"/>
              <a:t>Изучение семей учащихся;</a:t>
            </a:r>
          </a:p>
          <a:p>
            <a:pPr lvl="0"/>
            <a:r>
              <a:rPr lang="ru-RU" sz="1600" dirty="0" smtClean="0"/>
              <a:t>Педагогическое просвещение родителей;</a:t>
            </a:r>
          </a:p>
          <a:p>
            <a:pPr lvl="0"/>
            <a:r>
              <a:rPr lang="ru-RU" sz="1600" dirty="0" smtClean="0"/>
              <a:t>Обеспечение участия родителей в подготовке и проведении коллективных дел в классе;</a:t>
            </a:r>
          </a:p>
          <a:p>
            <a:pPr lvl="0"/>
            <a:r>
              <a:rPr lang="ru-RU" sz="1600" dirty="0" smtClean="0"/>
              <a:t>Педагогическое руководство в деятельности родительского комитета класса;</a:t>
            </a:r>
          </a:p>
          <a:p>
            <a:pPr lvl="0"/>
            <a:r>
              <a:rPr lang="ru-RU" sz="1600" dirty="0" smtClean="0"/>
              <a:t>Индивидуальная работа с родителями;</a:t>
            </a:r>
          </a:p>
          <a:p>
            <a:pPr lvl="0"/>
            <a:r>
              <a:rPr lang="ru-RU" sz="1600" dirty="0" smtClean="0"/>
              <a:t>Информирование родителей о ходе и результатах обучения, воспитания и развития учащихся.</a:t>
            </a:r>
          </a:p>
          <a:p>
            <a:pPr lvl="0"/>
            <a:r>
              <a:rPr lang="ru-RU" sz="1600" dirty="0" smtClean="0"/>
              <a:t>Помощь родителей в подготовке класса к новому  учебному    году  (июнь, август).</a:t>
            </a:r>
          </a:p>
          <a:p>
            <a:pPr lvl="0"/>
            <a:r>
              <a:rPr lang="ru-RU" sz="1600" dirty="0" smtClean="0"/>
              <a:t>Посещение родительских собраний (в месяц 1 раз).</a:t>
            </a:r>
          </a:p>
          <a:p>
            <a:pPr lvl="0"/>
            <a:r>
              <a:rPr lang="ru-RU" sz="1600" dirty="0" smtClean="0"/>
              <a:t>Участие родителей в походе (сентябрь, май).</a:t>
            </a:r>
          </a:p>
          <a:p>
            <a:endParaRPr lang="ru-RU"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Запреты, нарушение которых рассматривается как нарушение педагогической этики.</a:t>
            </a:r>
            <a:br>
              <a:rPr lang="ru-RU" sz="2800" dirty="0" smtClean="0"/>
            </a:br>
            <a:endParaRPr lang="ru-RU" sz="2800" dirty="0"/>
          </a:p>
        </p:txBody>
      </p:sp>
      <p:sp>
        <p:nvSpPr>
          <p:cNvPr id="3" name="Содержимое 2"/>
          <p:cNvSpPr>
            <a:spLocks noGrp="1"/>
          </p:cNvSpPr>
          <p:nvPr>
            <p:ph idx="1"/>
          </p:nvPr>
        </p:nvSpPr>
        <p:spPr/>
        <p:txBody>
          <a:bodyPr/>
          <a:lstStyle/>
          <a:p>
            <a:r>
              <a:rPr lang="ru-RU" sz="1600" b="1" dirty="0" smtClean="0"/>
              <a:t>Первый запрет</a:t>
            </a:r>
            <a:r>
              <a:rPr lang="ru-RU" sz="1600" dirty="0" smtClean="0"/>
              <a:t> – это запрет на установление таких личных отношений педагога с родителями учащихся, которые ведут к искажению педагогического процесса и формируют такие ситуации, когда учитель идет с родителями, а не выступает ведущим. Отношения педагогов с родителями должны носить преимущественно деловой характер и касаться развития ребенка в учебно-воспитательном процессе.</a:t>
            </a:r>
          </a:p>
          <a:p>
            <a:r>
              <a:rPr lang="ru-RU" sz="1600" b="1" dirty="0" smtClean="0"/>
              <a:t>Второй запрет</a:t>
            </a:r>
            <a:r>
              <a:rPr lang="ru-RU" sz="1600" dirty="0" smtClean="0"/>
              <a:t> – это запрет на обсуждение с родителями </a:t>
            </a:r>
            <a:r>
              <a:rPr lang="ru-RU" sz="1600" dirty="0" err="1" smtClean="0"/>
              <a:t>внутришкольных</a:t>
            </a:r>
            <a:r>
              <a:rPr lang="ru-RU" sz="1600" dirty="0" smtClean="0"/>
              <a:t> отношений. Должно стать непреложным правилом: все вопросы и претензии, возникающие у родителей, принимаются педагогами, ставятся и рассматриваются совместно с администрацией на педагогических советах, совещаниях, собраниях. О принятых мерах родители непременно извещаются.</a:t>
            </a:r>
          </a:p>
          <a:p>
            <a:r>
              <a:rPr lang="ru-RU" sz="1600" b="1" dirty="0" smtClean="0"/>
              <a:t>Третий запрет</a:t>
            </a:r>
            <a:r>
              <a:rPr lang="ru-RU" sz="1600" dirty="0" smtClean="0"/>
              <a:t> – это запрет на оценку личности ребенка, его семьи. Обсуждаются и оцениваются исключительно поступки ребенка, динамика его развития, эмоциональные реакции и т. п.</a:t>
            </a:r>
          </a:p>
          <a:p>
            <a:endParaRPr lang="ru-RU"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Правила педагогической этики во взаимодействии с родителями</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28596" y="1214422"/>
            <a:ext cx="8229600" cy="4525963"/>
          </a:xfrm>
        </p:spPr>
        <p:txBody>
          <a:bodyPr/>
          <a:lstStyle/>
          <a:p>
            <a:pPr lvl="0"/>
            <a:r>
              <a:rPr lang="ru-RU" sz="2000" dirty="0" smtClean="0"/>
              <a:t>Учитывайте </a:t>
            </a:r>
            <a:r>
              <a:rPr lang="ru-RU" sz="2000" dirty="0" smtClean="0"/>
              <a:t>личные интересы родителей, их возможность посещения школы и родительских собраний.</a:t>
            </a:r>
          </a:p>
          <a:p>
            <a:pPr lvl="0"/>
            <a:r>
              <a:rPr lang="ru-RU" sz="2000" dirty="0" smtClean="0"/>
              <a:t>Ведите беседу с родителями в подходящей обстановке, не на ходу.</a:t>
            </a:r>
          </a:p>
          <a:p>
            <a:pPr lvl="0"/>
            <a:r>
              <a:rPr lang="ru-RU" sz="2000" dirty="0" smtClean="0"/>
              <a:t>Обращайтесь к родителям по имени и отчеству. Умейте расположить родителей к себе.</a:t>
            </a:r>
          </a:p>
          <a:p>
            <a:pPr lvl="0"/>
            <a:r>
              <a:rPr lang="ru-RU" sz="2000" dirty="0" smtClean="0"/>
              <a:t>Не вызывайте огонь на себя, станьте собеседником, умейте слышать и слушать.</a:t>
            </a:r>
          </a:p>
          <a:p>
            <a:pPr lvl="0"/>
            <a:r>
              <a:rPr lang="ru-RU" sz="2000" dirty="0" smtClean="0"/>
              <a:t>Не оскорбляйте родительские чувства и помыслы; в каждом ребенке найдите положительные черты и качества.</a:t>
            </a:r>
          </a:p>
          <a:p>
            <a:pPr lvl="0"/>
            <a:r>
              <a:rPr lang="ru-RU" sz="2000" dirty="0" smtClean="0"/>
              <a:t>Хвалите ребенка и родителей при всех, о проблемах говорите индивидуально.</a:t>
            </a:r>
          </a:p>
          <a:p>
            <a:pPr lvl="0"/>
            <a:r>
              <a:rPr lang="ru-RU" sz="2000" dirty="0" smtClean="0"/>
              <a:t>Обращение к родителям посредством дневника или письменного сообщения должно быть уважительным, лаконичным и конкретным.</a:t>
            </a:r>
          </a:p>
          <a:p>
            <a:r>
              <a:rPr lang="ru-RU" sz="2000" dirty="0" smtClean="0"/>
              <a:t> </a:t>
            </a:r>
          </a:p>
          <a:p>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500042"/>
            <a:ext cx="8229600" cy="6000792"/>
          </a:xfrm>
        </p:spPr>
        <p:txBody>
          <a:bodyPr/>
          <a:lstStyle/>
          <a:p>
            <a:pPr algn="ctr"/>
            <a:r>
              <a:rPr lang="ru-RU" sz="2400" dirty="0" smtClean="0"/>
              <a:t>Семья - это структура, состоящая из отношений «доминирования - подчинения» (власти), ответственности и эмоциональной близости. Причем, знак психической эмоциональной близости не обязательно может быть положительный. Равнодушие, отчуждение, ненависть окрашивают существование семьи в свои цвета не в меньшей мере, чем любовь, понимание и сочувствие. Все вышеприведенные факторы говорят о том, что семья - чрезвычайно сложное социально-психологическое образование, требующее комплексного рассмотрения в изучении всех ее сторон.</a:t>
            </a:r>
          </a:p>
          <a:p>
            <a:endParaRPr lang="ru-RU"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t>Методические рекомендации родителям по воспитанию ребенка без физического наказания, по защите детей от жестокого обращения.</a:t>
            </a:r>
            <a:br>
              <a:rPr lang="ru-RU" sz="1800" b="1" dirty="0" smtClean="0"/>
            </a:br>
            <a:endParaRPr lang="ru-RU" sz="1800" dirty="0"/>
          </a:p>
        </p:txBody>
      </p:sp>
      <p:sp>
        <p:nvSpPr>
          <p:cNvPr id="3" name="Содержимое 2"/>
          <p:cNvSpPr>
            <a:spLocks noGrp="1"/>
          </p:cNvSpPr>
          <p:nvPr>
            <p:ph idx="1"/>
          </p:nvPr>
        </p:nvSpPr>
        <p:spPr>
          <a:xfrm>
            <a:off x="457200" y="1071546"/>
            <a:ext cx="8229600" cy="5054617"/>
          </a:xfrm>
        </p:spPr>
        <p:txBody>
          <a:bodyPr/>
          <a:lstStyle/>
          <a:p>
            <a:r>
              <a:rPr lang="ru-RU" sz="1200" b="1" dirty="0" smtClean="0"/>
              <a:t>Воспитывая детей, нужно помнить, что они нуждаются не в физическом наказании, а в поддержке и наставлении со стороны родителей. Родители, использующие часто физические наказания, добиваются только видимости послушания со стороны детей. В отсутствии родителей, дети поступают так, как им хочется, а не так, как от них требуется. </a:t>
            </a:r>
          </a:p>
          <a:p>
            <a:r>
              <a:rPr lang="ru-RU" sz="1200" b="1" dirty="0" smtClean="0"/>
              <a:t>1. Вы можете изменить ситуацию так, чтобы ребенку незачем было вести себя неправильно.</a:t>
            </a:r>
          </a:p>
          <a:p>
            <a:r>
              <a:rPr lang="ru-RU" sz="1200" b="1" dirty="0" smtClean="0"/>
              <a:t>Пример: ребенок постоянно обращается с требованиями, просьбами, не дает родителям поговорить друг с другом.</a:t>
            </a:r>
          </a:p>
          <a:p>
            <a:r>
              <a:rPr lang="ru-RU" sz="1200" b="1" dirty="0" smtClean="0"/>
              <a:t>Предложение: не дожидайтесь, пока ребенок станет демонстрировать потребность в вашем внимании с помощью капризов. Придя с работы, сразу уделите внимание ребенку, хотя бы 15 минут, поиграйте, поговорите с ним. Используйте любую возможность, чтобы выразить свои теплые чувства ребенку (чаще улыбайтесь, проходя мимо, просто погладьте его по руке).</a:t>
            </a:r>
          </a:p>
          <a:p>
            <a:r>
              <a:rPr lang="ru-RU" sz="1200" b="1" dirty="0" smtClean="0"/>
              <a:t>2. Не предъявляйте к ребенку требований, которые не соответствуют его возрасту и возможностям.</a:t>
            </a:r>
          </a:p>
          <a:p>
            <a:r>
              <a:rPr lang="ru-RU" sz="1200" b="1" dirty="0" smtClean="0"/>
              <a:t>Пример: отец шлепает свою двухлетнюю дочь, чтобы научить ее не выбегать на оживленную улицу.</a:t>
            </a:r>
          </a:p>
          <a:p>
            <a:r>
              <a:rPr lang="ru-RU" sz="1200" b="1" dirty="0" smtClean="0"/>
              <a:t>Предложение: присматривайте за малышом в опасных ситуациях, пока он не достигнет возраста 6-7 лет, когда сам сможет оценить степень опасности.</a:t>
            </a:r>
          </a:p>
          <a:p>
            <a:r>
              <a:rPr lang="ru-RU" sz="1200" b="1" dirty="0" smtClean="0"/>
              <a:t>3. Если ребенок обманывает, разберитесь в причинах лжи ребенка.</a:t>
            </a:r>
          </a:p>
          <a:p>
            <a:r>
              <a:rPr lang="ru-RU" sz="1200" b="1" dirty="0" smtClean="0"/>
              <a:t>Важно понять, что ребенок не родился лгуном, у него должна быть причина для этого: желание избежать наказания, страх перед отвержением). Убедите ребенка, «что лучше горькая правда, чем сладкая ложь»</a:t>
            </a:r>
          </a:p>
          <a:p>
            <a:r>
              <a:rPr lang="ru-RU" sz="1200" b="1" dirty="0" smtClean="0"/>
              <a:t>4. Учитесь владеть своими чувствами.</a:t>
            </a:r>
          </a:p>
          <a:p>
            <a:r>
              <a:rPr lang="ru-RU" sz="1200" b="1" dirty="0" smtClean="0"/>
              <a:t>Старайтесь сдерживать свои эмоции и физическую силу. Используйте те приемы релаксации, которые вы знаете: глубокий вдох, счет до 10, расслабление мышц.</a:t>
            </a:r>
          </a:p>
          <a:p>
            <a:r>
              <a:rPr lang="ru-RU" sz="1200" b="1" dirty="0" smtClean="0"/>
              <a:t>5. Если ребенка часто наказывать, то он может привыкнуть реагировать только на физическое наказание.</a:t>
            </a:r>
          </a:p>
          <a:p>
            <a:endParaRPr lang="ru-RU" sz="1100" b="1" dirty="0" smtClean="0"/>
          </a:p>
          <a:p>
            <a:endParaRPr lang="ru-RU" sz="11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Кроме физического наказания существуют другие меры дисциплинарного воздействия, которые вы еще возможно не использовали: </a:t>
            </a:r>
            <a:br>
              <a:rPr lang="ru-RU" sz="2400" b="1" dirty="0" smtClean="0"/>
            </a:br>
            <a:endParaRPr lang="ru-RU" sz="2400" dirty="0"/>
          </a:p>
        </p:txBody>
      </p:sp>
      <p:sp>
        <p:nvSpPr>
          <p:cNvPr id="3" name="Содержимое 2"/>
          <p:cNvSpPr>
            <a:spLocks noGrp="1"/>
          </p:cNvSpPr>
          <p:nvPr>
            <p:ph idx="1"/>
          </p:nvPr>
        </p:nvSpPr>
        <p:spPr/>
        <p:txBody>
          <a:bodyPr/>
          <a:lstStyle/>
          <a:p>
            <a:r>
              <a:rPr lang="ru-RU" sz="2400" b="1" dirty="0" smtClean="0"/>
              <a:t>1. Не действуйте сгоряча. Остановитесь и проанализируйте, отчего ваш ребенок ведет себя так, как вам не хочется?</a:t>
            </a:r>
          </a:p>
          <a:p>
            <a:r>
              <a:rPr lang="ru-RU" sz="2400" b="1" dirty="0" smtClean="0"/>
              <a:t>2. Подумайте, не требуете ли вы от него слишком многого?</a:t>
            </a:r>
          </a:p>
          <a:p>
            <a:r>
              <a:rPr lang="ru-RU" sz="2400" b="1" dirty="0" smtClean="0"/>
              <a:t>3. Возможно, поступок ребенка, за который вы его наказываете, - это сигнал тревоги, говорящий, что ребенок попал в трудную ситуацию?</a:t>
            </a:r>
          </a:p>
          <a:p>
            <a:r>
              <a:rPr lang="ru-RU" sz="2400" b="1" dirty="0" smtClean="0"/>
              <a:t>4. Вы можете помочь своему ребенку, поддержать его, не прибегая к физическому наказанию.</a:t>
            </a:r>
            <a:endParaRPr lang="ru-RU"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t>Как установить контакт с ребенком, чтобы предотвратить жестокое обращение с ним.</a:t>
            </a:r>
            <a:r>
              <a:rPr lang="ru-RU" sz="2000" b="1" dirty="0" smtClean="0"/>
              <a:t/>
            </a:r>
            <a:br>
              <a:rPr lang="ru-RU" sz="2000" b="1" dirty="0" smtClean="0"/>
            </a:br>
            <a:endParaRPr lang="ru-RU" sz="2000" dirty="0"/>
          </a:p>
        </p:txBody>
      </p:sp>
      <p:sp>
        <p:nvSpPr>
          <p:cNvPr id="3" name="Содержимое 2"/>
          <p:cNvSpPr>
            <a:spLocks noGrp="1"/>
          </p:cNvSpPr>
          <p:nvPr>
            <p:ph idx="1"/>
          </p:nvPr>
        </p:nvSpPr>
        <p:spPr>
          <a:xfrm>
            <a:off x="428596" y="1285860"/>
            <a:ext cx="8229600" cy="4525963"/>
          </a:xfrm>
        </p:spPr>
        <p:txBody>
          <a:bodyPr/>
          <a:lstStyle/>
          <a:p>
            <a:r>
              <a:rPr lang="ru-RU" sz="1800" b="1" dirty="0" smtClean="0"/>
              <a:t>Необходимо помнить, что лучше предотвратить, чем потом исправлять. Родители смогут сделать многое для того, чтобы насторожить детей, предупредить их об опасности жестокого обращения с ними и научить избегать его.</a:t>
            </a:r>
          </a:p>
          <a:p>
            <a:r>
              <a:rPr lang="ru-RU" sz="1800" b="1" dirty="0" smtClean="0"/>
              <a:t>Для этого необходимо, чтобы между вами и детьми существовали доверительные, открытые отношения. В их установлении большую роль сыграют ваши разговоры о ваших личных проблемах по «Телефону доверия» для детей и подростков. Разговор с ребенком о жестоком обращении особенно о сексуальном насилии может быть трудным и потребует времени. Но если это защитит вашего ребенка, дело этого стоит. Что именно вы скажете ребенку, зависит от его возраста, но даже самые маленькие смогут понять такие правила, как «не разговаривай с незнакомыми людьми», «не уходи с незнакомыми людьми», «не соглашайся делать то, что тебе неприятно». Убедите ребенка, что его тело принадлежит только ему и он вправе сказать «нет» любому, кто хочет до него дотронуться. Объясните ребенку, что взрослые могут угрожать ему или его родителям, чтобы заставить его соблюсти тайну. Ваш ребенок должен понять, что есть «нехорошие» тайны, которые нельзя соблюдать.</a:t>
            </a:r>
          </a:p>
          <a:p>
            <a:endParaRPr lang="ru-RU" sz="1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Вы можете составить </a:t>
            </a:r>
            <a:r>
              <a:rPr lang="ru-RU" sz="2000" b="1" u="sng" dirty="0" smtClean="0"/>
              <a:t>свод правил</a:t>
            </a:r>
            <a:r>
              <a:rPr lang="ru-RU" sz="2000" b="1" dirty="0" smtClean="0"/>
              <a:t>, которые могут защитить ребенка. </a:t>
            </a:r>
            <a:br>
              <a:rPr lang="ru-RU" sz="2000" b="1" dirty="0" smtClean="0"/>
            </a:br>
            <a:endParaRPr lang="ru-RU" sz="2000" dirty="0"/>
          </a:p>
        </p:txBody>
      </p:sp>
      <p:sp>
        <p:nvSpPr>
          <p:cNvPr id="3" name="Содержимое 2"/>
          <p:cNvSpPr>
            <a:spLocks noGrp="1"/>
          </p:cNvSpPr>
          <p:nvPr>
            <p:ph idx="1"/>
          </p:nvPr>
        </p:nvSpPr>
        <p:spPr/>
        <p:txBody>
          <a:bodyPr/>
          <a:lstStyle/>
          <a:p>
            <a:r>
              <a:rPr lang="ru-RU" sz="1400" b="1" dirty="0" smtClean="0"/>
              <a:t>1. Всегда верьте и помогайте ребенку. Он не должен сомневаться в том, что вам можно сказать все.</a:t>
            </a:r>
          </a:p>
          <a:p>
            <a:r>
              <a:rPr lang="ru-RU" sz="1400" b="1" dirty="0" smtClean="0"/>
              <a:t>2. Если детей не сопровождает взрослый, лучше, если они везде, где возможно, будут ходить парами или группами. Детям следует идти домой всегда одной и той же дорогой.</a:t>
            </a:r>
          </a:p>
          <a:p>
            <a:r>
              <a:rPr lang="ru-RU" sz="1400" b="1" dirty="0" smtClean="0"/>
              <a:t>3. Нельзя разрешать маленькому ребенку находиться в общественных местах одному (например, в туалете)</a:t>
            </a:r>
          </a:p>
          <a:p>
            <a:r>
              <a:rPr lang="ru-RU" sz="1400" b="1" dirty="0" smtClean="0"/>
              <a:t>4. Необходимо удостовериться в том, что няне или другому воспитателю можно доверять.</a:t>
            </a:r>
          </a:p>
          <a:p>
            <a:r>
              <a:rPr lang="ru-RU" sz="1400" b="1" dirty="0" smtClean="0"/>
              <a:t>5. Если ребенку что-то угрожает, он вправе делать все, что угодно: убежать, визжать, кричать, лягаться, драться кулаками, лгать. Важна лишь безопасность ребенка.</a:t>
            </a:r>
          </a:p>
          <a:p>
            <a:r>
              <a:rPr lang="ru-RU" sz="1400" b="1" dirty="0" smtClean="0"/>
              <a:t>6. Ребенок сам решает, кому он позволяет себя целовать и обнимать. Нельзя заставлять ребенка делать это против его воли, особенно, если он чувствует, что это неправильно.</a:t>
            </a:r>
          </a:p>
          <a:p>
            <a:r>
              <a:rPr lang="ru-RU" sz="1400" b="1" dirty="0" smtClean="0"/>
              <a:t>7. Добейтесь того, чтобы ребенок твердо знал: если кто-то предлагает ему что-то неприятное, показывает порнографические картинки, фотографирует его обнаженным или делает подарки - об этом надо обязательно рассказать родителям. Убедите ребенка в том, что его не будут обвинять или ругать, что бы не делал с ним взрослый.</a:t>
            </a:r>
          </a:p>
          <a:p>
            <a:r>
              <a:rPr lang="ru-RU" sz="1400" b="1" dirty="0" smtClean="0"/>
              <a:t>8. Дети должны точно сообщать вам, с кем они уходят, куда идут и когда вернутся.</a:t>
            </a:r>
          </a:p>
          <a:p>
            <a:endParaRPr lang="ru-RU"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t>Как предотвратить насилие над ребенком в детском саду, в школе или в детском лагере?</a:t>
            </a:r>
            <a:r>
              <a:rPr lang="ru-RU" sz="2000" b="1" dirty="0" smtClean="0"/>
              <a:t/>
            </a:r>
            <a:br>
              <a:rPr lang="ru-RU" sz="2000" b="1" dirty="0" smtClean="0"/>
            </a:br>
            <a:endParaRPr lang="ru-RU" sz="2000" dirty="0"/>
          </a:p>
        </p:txBody>
      </p:sp>
      <p:sp>
        <p:nvSpPr>
          <p:cNvPr id="3" name="Содержимое 2"/>
          <p:cNvSpPr>
            <a:spLocks noGrp="1"/>
          </p:cNvSpPr>
          <p:nvPr>
            <p:ph idx="1"/>
          </p:nvPr>
        </p:nvSpPr>
        <p:spPr/>
        <p:txBody>
          <a:bodyPr/>
          <a:lstStyle/>
          <a:p>
            <a:r>
              <a:rPr lang="ru-RU" sz="1400" b="1" dirty="0" smtClean="0"/>
              <a:t>1. Отдавая ребенка в какое-либо детское учреждение, убедитесь, что оно имеет хорошую репутацию, и каковы его традиции. Выясните, не было ли инцидентов в прошлом.</a:t>
            </a:r>
          </a:p>
          <a:p>
            <a:r>
              <a:rPr lang="ru-RU" sz="1400" b="1" dirty="0" smtClean="0"/>
              <a:t>2. Узнайте как можно больше об учителях и воспитателях. Поговорите с родителями детей, посещавших это заведение. Узнайте, как в этом учреждении принимают учителей или воспитателей на работу, интересуются ли их прежней работой и рекомендациями.</a:t>
            </a:r>
          </a:p>
          <a:p>
            <a:r>
              <a:rPr lang="ru-RU" sz="1400" b="1" dirty="0" smtClean="0"/>
              <a:t>3. Узнайте, допускаются ли родители к участию в делах детского учреждения, приветствуют ли это сотрудники. Открытость - важный признак. Убедитесь, что вы в любое время сможете увидеть своего ребенка.</a:t>
            </a:r>
          </a:p>
          <a:p>
            <a:r>
              <a:rPr lang="ru-RU" sz="1400" b="1" dirty="0" smtClean="0"/>
              <a:t>4. Вы должны знать о любой отлучке детей. Никогда не давайте воспитателю права уводить ребенка на какие-нибудь мероприятия без вашего ведома.</a:t>
            </a:r>
          </a:p>
          <a:p>
            <a:r>
              <a:rPr lang="ru-RU" sz="1400" b="1" dirty="0" smtClean="0"/>
              <a:t>5. Запретите давать о вашем ребенке любые сведения кому-либо без вашего разрешения.</a:t>
            </a:r>
          </a:p>
          <a:p>
            <a:r>
              <a:rPr lang="ru-RU" sz="1400" b="1" dirty="0" smtClean="0"/>
              <a:t>6. Убедитесь, что в школе или в детском саду каждый день точно знают, кто будет забирать ребенка домой.</a:t>
            </a:r>
          </a:p>
          <a:p>
            <a:r>
              <a:rPr lang="ru-RU" sz="1400" b="1" dirty="0" smtClean="0"/>
              <a:t>7. Если вы предполагаете, что в школе или в детском саду с ребенком жестоко обращаются, не обращайтесь туда с жалобами, а сообщите о своих подозрениях в милицию или социальные службы.</a:t>
            </a:r>
          </a:p>
          <a:p>
            <a:r>
              <a:rPr lang="ru-RU" sz="1400" b="1" dirty="0" smtClean="0"/>
              <a:t>8. Поговорите с родителями других детей, чтобы выяснить, не замечали ли они что-либо необычное в поведении или здоровье своих детей.</a:t>
            </a:r>
          </a:p>
          <a:p>
            <a:r>
              <a:rPr lang="ru-RU" sz="1400" b="1" dirty="0" smtClean="0"/>
              <a:t>9. Помните, что важно предпринять все возможное, чтобы защитить детей.</a:t>
            </a:r>
          </a:p>
          <a:p>
            <a:endParaRPr lang="ru-RU"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96908"/>
          </a:xfrm>
        </p:spPr>
        <p:txBody>
          <a:bodyPr/>
          <a:lstStyle/>
          <a:p>
            <a:r>
              <a:rPr lang="ru-RU" sz="2000" b="1" dirty="0" smtClean="0"/>
              <a:t>Чтобы помочь своим детям, Вы должны это знать:</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500034" y="428604"/>
            <a:ext cx="8229600" cy="5197493"/>
          </a:xfrm>
        </p:spPr>
        <p:txBody>
          <a:bodyPr/>
          <a:lstStyle/>
          <a:p>
            <a:r>
              <a:rPr lang="ru-RU" sz="1600" dirty="0" smtClean="0"/>
              <a:t>1.Будьте в курсе того, чем занимаются ваши дети в Интернете. Попросите их научить Вас пользоваться различными приложениями, которыми вы не пользовались ранее.</a:t>
            </a:r>
          </a:p>
          <a:p>
            <a:r>
              <a:rPr lang="ru-RU" sz="1600" dirty="0" smtClean="0"/>
              <a:t>2.Помогите своим детям понять, что они не должны предоставлять никому информацию о себе в Интернете - номер мобильного телефона, домашний адрес, название или номер школы, а также показывать фотографии свои и семьи без разрешения взрослого. Ведь любой человек в Интернете может это увидеть.</a:t>
            </a:r>
          </a:p>
          <a:p>
            <a:r>
              <a:rPr lang="ru-RU" sz="1600" dirty="0" smtClean="0"/>
              <a:t>3.Если Ваш ребенок получает спам (нежелательную электронную почту), напомните ему, чтобы он не верил написанному в письмах и ни в коем случае не отвечал на них.</a:t>
            </a:r>
          </a:p>
          <a:p>
            <a:r>
              <a:rPr lang="ru-RU" sz="1600" dirty="0" smtClean="0"/>
              <a:t>4.Объясните детям, что нельзя открывать файлы, присланные от неизвестных Вам людей. Эти файлы могут содержать вирусы или фото, видео с  нежелательным содержанием.</a:t>
            </a:r>
          </a:p>
          <a:p>
            <a:r>
              <a:rPr lang="ru-RU" sz="1600" dirty="0" smtClean="0"/>
              <a:t>5.Помогите ребенку понять, что некоторые люди в Интернете могут говорить неправду и быть не теми, за кого себя выдают. Дети никогда не должны встречаться с сетевыми друзьями в реальной жизни самостоятельно без взрослых.</a:t>
            </a:r>
          </a:p>
          <a:p>
            <a:r>
              <a:rPr lang="ru-RU" sz="1600" dirty="0" smtClean="0"/>
              <a:t>6.Научите своих детей как реагировать, в случае, если их кто-то обидел или они получили или натолкнулись на нежелательный </a:t>
            </a:r>
            <a:r>
              <a:rPr lang="ru-RU" sz="1600" dirty="0" err="1" smtClean="0"/>
              <a:t>контент</a:t>
            </a:r>
            <a:r>
              <a:rPr lang="ru-RU" sz="1600" dirty="0" smtClean="0"/>
              <a:t> в Интернете, так же расскажите куда в подобном случае они могут обратиться.</a:t>
            </a:r>
          </a:p>
          <a:p>
            <a:r>
              <a:rPr lang="ru-RU" sz="1600" dirty="0" smtClean="0"/>
              <a:t>7.Убедитесь, что на компьютерах установлены и правильно настроены средства фильтрации.</a:t>
            </a:r>
          </a:p>
          <a:p>
            <a:r>
              <a:rPr lang="ru-RU" sz="1600" dirty="0" smtClean="0"/>
              <a:t>8.Постоянно общайтесь со своими детьми. Никогда не поздно рассказать ребенку, как правильно поступать и реагировать на действия других людей в Интернете.</a:t>
            </a:r>
          </a:p>
          <a:p>
            <a:endParaRPr lang="ru-RU"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Проблемы организации жизнедеятельности и воспитания ребенка с ограниченными возможностями здоровья в семье</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lstStyle/>
          <a:p>
            <a:r>
              <a:rPr lang="ru-RU" sz="2000" dirty="0" smtClean="0"/>
              <a:t>Семья - ближайшее и первое социальное окружение, с которым сталкивается ребенок. Появление ребенка с ограниченными возможностями действует на родителей удручающе. Если рождение нормального ребенка привносит в жизнь семьи новое, не испытываемое до этого наслаждение человеческого бытия: переживания чувств радости, гордости, нежности, то рождение ребенка с дефектом, расценивается как жизненная катастрофа. На этой почве часто возникают между супругами конфликты. Немало случаев, когда родители отказываются от таких детей, оставляют их в родильных домах или передают на воспитание в специализированные учреждения.</a:t>
            </a:r>
          </a:p>
          <a:p>
            <a:endParaRPr lang="ru-RU"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357166"/>
            <a:ext cx="8229600" cy="4525963"/>
          </a:xfrm>
        </p:spPr>
        <p:txBody>
          <a:bodyPr/>
          <a:lstStyle/>
          <a:p>
            <a:r>
              <a:rPr lang="ru-RU" sz="2000" dirty="0" smtClean="0"/>
              <a:t>Рождение ребенка с дефектом развития действует на разных родителей неодинаково, но в большинстве своем проявляется как сильнейший психологический стресс, последствием которого может быть возникновение так называемого травматического невроза, т. е. нарушение функционирования психики в результате пережитого шока. Большинство родителей постепенно обретают силы, чтобы вернуться к обыденной жизни и заняться воспитанием ребенка. Однако сильный шок, пережитый ими ранее, способен возвращаться к ним в виде «ретроспективных» тревог, бессонницы, нервных срывов, периодических депрессий. Выделяют несколько схем поведения родителей на появление ребенка, имеющего тот или иной дефект.</a:t>
            </a:r>
          </a:p>
          <a:p>
            <a:pPr algn="ctr"/>
            <a:r>
              <a:rPr lang="ru-RU" sz="4000" dirty="0" smtClean="0"/>
              <a:t> </a:t>
            </a:r>
            <a:r>
              <a:rPr lang="ru-RU" sz="4000" b="1" i="1" dirty="0" smtClean="0"/>
              <a:t>Это:</a:t>
            </a:r>
            <a:endParaRPr lang="ru-RU" sz="4000" dirty="0" smtClean="0"/>
          </a:p>
          <a:p>
            <a:endParaRPr lang="ru-RU"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85728"/>
            <a:ext cx="8229600" cy="4525963"/>
          </a:xfrm>
        </p:spPr>
        <p:txBody>
          <a:bodyPr/>
          <a:lstStyle/>
          <a:p>
            <a:r>
              <a:rPr lang="ru-RU" sz="2000" b="1" dirty="0" smtClean="0"/>
              <a:t>1. </a:t>
            </a:r>
            <a:r>
              <a:rPr lang="ru-RU" sz="2000" dirty="0" smtClean="0"/>
              <a:t>Принятие ребенка и его дефекта - родители принимают дефект, адекватно оценивают его и проявляют по отношению к ребенку настоящую преданность. У родителей не проявляются видимые чувства вины или неприязни к ребенку. Главным девизом считается: «необходимо достигнуть как можно больше там, где возможно». В большинстве случаев вера в собственные силы и способности ребенка придают таким родителям душевную силу и поддержку.</a:t>
            </a:r>
          </a:p>
          <a:p>
            <a:r>
              <a:rPr lang="ru-RU" sz="2000" b="1" dirty="0" smtClean="0"/>
              <a:t>2</a:t>
            </a:r>
            <a:r>
              <a:rPr lang="ru-RU" sz="2000" dirty="0" smtClean="0"/>
              <a:t>. Реакция отрицания - отрицается, что ребенок страдает дефектом. Планы относительно образования и профессии ребенка свидетельствуют о том, что родители не принимают и не признают для своего ребенка никаких ограничений. Ребенка воспитывают в духе чрезвычайного честолюбия и настаивают на высокой успешности его деятельности.</a:t>
            </a:r>
          </a:p>
          <a:p>
            <a:r>
              <a:rPr lang="ru-RU" sz="2000" b="1" dirty="0" smtClean="0"/>
              <a:t>3. </a:t>
            </a:r>
            <a:r>
              <a:rPr lang="ru-RU" sz="2000" dirty="0" smtClean="0"/>
              <a:t>Реакция чрезмерной защиты, протекции, опеки, </a:t>
            </a:r>
            <a:r>
              <a:rPr lang="ru-RU" sz="2000" dirty="0" err="1" smtClean="0"/>
              <a:t>охранителъства</a:t>
            </a:r>
            <a:r>
              <a:rPr lang="ru-RU" sz="2000" dirty="0" smtClean="0"/>
              <a:t>. Родители наполнены чувством жалости и сочувствия, что проявляется в чрезмерно заботливом и защищающем ребенка от всех опасностей типе воспитания. Аномальный ребенок является предметом чрезмерной любви матери, родители стараются за него все сделать, в результате чего он может долго, а иногда всю жизнь находиться на инфантильном уровне.</a:t>
            </a:r>
          </a:p>
          <a:p>
            <a:endParaRPr lang="ru-RU"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85728"/>
            <a:ext cx="8229600" cy="4525963"/>
          </a:xfrm>
        </p:spPr>
        <p:txBody>
          <a:bodyPr/>
          <a:lstStyle/>
          <a:p>
            <a:r>
              <a:rPr lang="ru-RU" sz="2000" dirty="0" smtClean="0"/>
              <a:t>4. Скрытое отречение, отвержение ребенка. Дефект считается позором. Отрицательное отношение и отвращение по отношению к ребенку скрывается за чрезмерно заботливым, предупредительным воспитанием. Родители «перегибают палку в выполнении своих обязанностей, педантично стараются быть хорошими.</a:t>
            </a:r>
          </a:p>
          <a:p>
            <a:r>
              <a:rPr lang="ru-RU" sz="2000" dirty="0" smtClean="0"/>
              <a:t>5. Открытое отречение, отвержение ребенка. Ребенок принимается с отвращением и родители полностью осознают свои враждебные чувства. Однако для обоснования этих чувств и преодоления чувства вины родители обращаются к определенной форме защиты. Они обвиняют общество, врачей или учителей в неадекватном отношении к дефекту и аномальному ребенку.</a:t>
            </a:r>
          </a:p>
          <a:p>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285728"/>
            <a:ext cx="8158162" cy="1143000"/>
          </a:xfrm>
        </p:spPr>
        <p:txBody>
          <a:bodyPr/>
          <a:lstStyle/>
          <a:p>
            <a:r>
              <a:rPr lang="ru-RU" sz="1600" dirty="0" smtClean="0"/>
              <a:t>Ребенок, которого хоть однажды бросила семья, остается сиротой до самой смерти.</a:t>
            </a:r>
            <a:br>
              <a:rPr lang="ru-RU" sz="1600" dirty="0" smtClean="0"/>
            </a:br>
            <a:endParaRPr lang="ru-RU" sz="1600" dirty="0"/>
          </a:p>
        </p:txBody>
      </p:sp>
      <p:pic>
        <p:nvPicPr>
          <p:cNvPr id="55298" name="Picture 2" descr="Картинка 57 из 161081">
            <a:hlinkClick r:id="rId2"/>
          </p:cNvPr>
          <p:cNvPicPr>
            <a:picLocks noChangeAspect="1" noChangeArrowheads="1"/>
          </p:cNvPicPr>
          <p:nvPr/>
        </p:nvPicPr>
        <p:blipFill>
          <a:blip r:embed="rId3"/>
          <a:srcRect/>
          <a:stretch>
            <a:fillRect/>
          </a:stretch>
        </p:blipFill>
        <p:spPr bwMode="auto">
          <a:xfrm>
            <a:off x="500034" y="1142983"/>
            <a:ext cx="8143932" cy="54394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20" y="142852"/>
            <a:ext cx="8586790" cy="4525963"/>
          </a:xfrm>
        </p:spPr>
        <p:txBody>
          <a:bodyPr/>
          <a:lstStyle/>
          <a:p>
            <a:r>
              <a:rPr lang="ru-RU" sz="1800" dirty="0" smtClean="0"/>
              <a:t>Появление ребенка с ограниченными возможностями в семье ставит родителей перед фактом расширения социальных контактов с различными учреждениями, организациями и службами. Осознавая свою ответственность перед малышом, родители должны, не теряя времени, начинать действовать, проявляя соответствующую активность с целью создания необходимых условий для организации полноценного развития и воспитания ребенка. Такая активность полезна в двух отношениях. Во-первых, она позволит родителям легче пережить депрессивное состояние, вызванное появлением ребенка с дефектом развития, во-вторых, разумная активность может дать позитивный импульс для своевременного его лечения, воспитания и развития.</a:t>
            </a:r>
          </a:p>
          <a:p>
            <a:r>
              <a:rPr lang="ru-RU" sz="1800" dirty="0" smtClean="0"/>
              <a:t>Прежде всего родителям следует побеспокоиться о проведении своевременной диагностики состояния здоровья и развития ребенка. Те дети, у которых дефект развития очевиден и не вызывает сомнения, попадают в поле зрения специалистов сразу после их рождения. Однако нарушения в развитии ребенка могут быть многоплановыми и затрагивать различные сферы жизнедеятельности: умственную, двигательную, сенсорную, речевую или же несколько сфер одновременно. Причем они могут иметь разные формы и разную степень выраженности, появляться и после рождения, что предполагает необходимость их углубленного обследования. Поэтому диагностика отклонений в развитии ребенка должна всегда носить комплексный характер. Структура дефекта может быть правильно определена только при участии в обследовании ребенка врача, психолога, коррекционного педагога, а при необходимости и других специалистов.</a:t>
            </a:r>
          </a:p>
          <a:p>
            <a:endParaRPr lang="ru-RU" sz="1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714356"/>
            <a:ext cx="8229600" cy="4525963"/>
          </a:xfrm>
        </p:spPr>
        <p:txBody>
          <a:bodyPr/>
          <a:lstStyle/>
          <a:p>
            <a:r>
              <a:rPr lang="ru-RU" sz="1800" dirty="0" smtClean="0"/>
              <a:t>Не меньшее значение имеет помощь специалистов в организации ухода за ребенком, в его лечении и воспитании. Круг этих специалистов, в зависимости от структуры дефекта, может быть достаточно широк. К ним относятся специалисты узкого профиля из соответствующих центров и лечебных учреждений, в которых дети состоят на диспансерном учете, а также детский врач, психолог, специалист по социальной реабилитации, логопед, коррекционный педагог, которые являются главными консультантами по многим вопросам, связанным с течением заболевания и развитием ребенка. В случае необходимости родители могут обратиться за помощью в </a:t>
            </a:r>
            <a:r>
              <a:rPr lang="ru-RU" sz="1800" dirty="0" err="1" smtClean="0"/>
              <a:t>психолого-медико-педагогическую</a:t>
            </a:r>
            <a:r>
              <a:rPr lang="ru-RU" sz="1800" dirty="0" smtClean="0"/>
              <a:t> консультацию (комиссию) (ПМПК), где работают специалисты разных профилей.</a:t>
            </a:r>
          </a:p>
          <a:p>
            <a:r>
              <a:rPr lang="ru-RU" sz="1800" dirty="0" smtClean="0"/>
              <a:t>У родителей больного ребенка нередко возникает необходимость в помощи социального работника, чтобы получить информацию о нужных для его лечения и реабилитации специалистах, подобрать информацию о возможных пособиях, льготах, дотациях, выбрать соответствующее образовательное учреждение для ребенка. Он также может представлять интересы семьи в различных государственных и общественных фондах, учреждениях, организациях, подыскать няню или учителя для ребенка, познакомить с семьями, которые успешно решают те же задачи, собрать документы для решения вопросов, актуальных для семьи и ребенка, делать необходимые закупки продуктов и лекарств и др.</a:t>
            </a:r>
            <a:endParaRPr lang="ru-RU"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357166"/>
            <a:ext cx="8229600" cy="5643602"/>
          </a:xfrm>
        </p:spPr>
        <p:txBody>
          <a:bodyPr/>
          <a:lstStyle/>
          <a:p>
            <a:r>
              <a:rPr lang="ru-RU" sz="1800" b="1" i="1" dirty="0" smtClean="0"/>
              <a:t>Кроме названных учреждений и лиц, к которым при необходимости можно обратиться, нужно иметь информацию и о тех организациях, где родители также могли бы получить требуемую помощь. К ним можно отнести:</a:t>
            </a:r>
            <a:endParaRPr lang="ru-RU" sz="1800" dirty="0" smtClean="0"/>
          </a:p>
          <a:p>
            <a:r>
              <a:rPr lang="ru-RU" sz="1800" dirty="0" smtClean="0"/>
              <a:t>- территориальные или районные центры социального обслуживания или социальной защиты населения. В названном центре можно зарегистрировать семью и ребенка, стать постоянным его клиентом и пользоваться услугами, перечень которых достаточно широк;</a:t>
            </a:r>
          </a:p>
          <a:p>
            <a:r>
              <a:rPr lang="ru-RU" sz="1800" dirty="0" smtClean="0"/>
              <a:t>- реабилитационные центры для детей и подростков с ограниченными возможностями здоровья, в задачу которых входит оказание медицинской, социальной и психолого-педагогической помощи детям;</a:t>
            </a:r>
          </a:p>
          <a:p>
            <a:r>
              <a:rPr lang="ru-RU" sz="1800" dirty="0" smtClean="0"/>
              <a:t>- городские или районные комитеты по защите прав материнства и детства. В них можно получить консультацию о льготах, фондах помощи и другим вопросам;</a:t>
            </a:r>
          </a:p>
          <a:p>
            <a:r>
              <a:rPr lang="ru-RU" sz="1800" dirty="0" smtClean="0"/>
              <a:t>- специальные образовательные учреждения - детские сады, школы, интернаты;</a:t>
            </a:r>
          </a:p>
          <a:p>
            <a:r>
              <a:rPr lang="ru-RU" sz="1800" dirty="0" smtClean="0"/>
              <a:t>- ассоциации и другие объединения родителей, имеющих детей с ограниченными возможностями, которые предназначены для оказания семьям необходимой эмоциональной поддержки, передачи опыта воспитания детей, защиты прав семей и др.</a:t>
            </a:r>
          </a:p>
          <a:p>
            <a:endParaRPr lang="ru-RU"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20" y="214290"/>
            <a:ext cx="8229600" cy="4525963"/>
          </a:xfrm>
        </p:spPr>
        <p:txBody>
          <a:bodyPr/>
          <a:lstStyle/>
          <a:p>
            <a:r>
              <a:rPr lang="ru-RU" sz="1800" dirty="0" smtClean="0"/>
              <a:t>Значительные трудности могут возникнуть у родителей при устройстве ребенка на обучение в школу. В законе Российской Федерации «Об образовании» сказано, что «право граждан на получение образования является одним из основных и неотъемлемых конституционных прав граждан Российской Федерации». В нем есть статьи, в которых особо отмечены законодательные положения в отношении детей с отклонениями в развитии, предусматривающие создание условий для получения образования, коррекции нарушений развития и социальной адаптации на основе специальных педагогических подходов, организации специальных образовательных учреждений, обеспечивающих лечение, содержание, воспитание и обучение, социальную адаптацию и интеграцию в общество.</a:t>
            </a:r>
          </a:p>
          <a:p>
            <a:r>
              <a:rPr lang="ru-RU" sz="1800" dirty="0" smtClean="0"/>
              <a:t>Родители часто стоят перед выбором, куда направить ребенка на обучение - в обычную общеобразовательную школу или же в специальное учреждение. Их волнения не напрасны. Дело в том, что в деятельности многих специальных образовательных учреждений роль родителей в восстановлении жизненного потенциала ребенка, к сожалению, во внимание практически не принимается. Вызвано это тем, что специальные учреждения часто территориально отдалены от семьи. Нередко, из-за незнания или отсутствия реальной возможности выбора типа и вида образовательного учреждения родители вынуждены использовать единственный путь - сдавать ребенка в государственные специализированные учреждения.</a:t>
            </a:r>
          </a:p>
          <a:p>
            <a:endParaRPr lang="ru-RU" sz="1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428604"/>
            <a:ext cx="8229600" cy="5929354"/>
          </a:xfrm>
        </p:spPr>
        <p:txBody>
          <a:bodyPr/>
          <a:lstStyle/>
          <a:p>
            <a:r>
              <a:rPr lang="ru-RU" sz="1800" dirty="0" smtClean="0"/>
              <a:t>Вместе с тем, даже в этих случаях, родители должны позаботиться о том, чтобы ребенка подготовить к школе. Подготовка к обучению в школе практически начинается с самого его рождения. Если у родителей возникают сомнения в том, на чем делать акцент - на лечении ребенка или на его образовании, то надо иметь в виду, что дети, которые испытывали дефицит в воспитании и образовании, бывают менее приспособленными к жизни, беспомощными даже в обычных жизненных ситуациях. Поэтому, какими бы тяжелыми ни были нарушения в развитии ребенка, надо решать вопрос в пользу образования, не исключая, безусловно, и лечения.</a:t>
            </a:r>
          </a:p>
          <a:p>
            <a:r>
              <a:rPr lang="ru-RU" sz="1800" dirty="0" smtClean="0"/>
              <a:t>Если же ребенок, имеющий дефект в развитии, определяется в общеобразовательную школу, родителям следует наладить самый тесный контакт с учителями и классным руководителем. Важно рассказать им об индивидуальных особенностях своего ребенка, вырабатывать с ними индивидуальную программу развития с учетом специфики дефекта, регулярно отслеживать изменения в психике и личности, происходящие под воздействием обучения и воспитания, посещать классные родительские собрания.</a:t>
            </a:r>
          </a:p>
          <a:p>
            <a:endParaRPr lang="ru-RU" sz="1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85728"/>
            <a:ext cx="8229600" cy="6215106"/>
          </a:xfrm>
        </p:spPr>
        <p:txBody>
          <a:bodyPr/>
          <a:lstStyle/>
          <a:p>
            <a:r>
              <a:rPr lang="ru-RU" sz="2000" dirty="0" smtClean="0"/>
              <a:t>Полезным является также участие родителей в различных внешкольных объединениях, оказывающих влияние на образовательный процесс, таких, как родительский комитет, совет отцов и другие. Участие в них дает родителям возможность ставить и решать вопросы, не только относящиеся к общешкольным проблемам, но и концентрировать внимание на оказании помощи и создании условий для обучения и воспитания детей, имеющих ограниченные возможности, которые требуют к себе повышенного внимания и специфического индивидуального подхода.</a:t>
            </a:r>
          </a:p>
          <a:p>
            <a:endParaRPr lang="ru-RU"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14290"/>
            <a:ext cx="8229600" cy="4525963"/>
          </a:xfrm>
        </p:spPr>
        <p:txBody>
          <a:bodyPr/>
          <a:lstStyle/>
          <a:p>
            <a:r>
              <a:rPr lang="ru-RU" sz="1600" dirty="0" smtClean="0"/>
              <a:t>В практике семейного воспитания исторически сложилось два типа отношений между родителями и детьми: отношения соподчинения и отношения сотрудничества. Первый тип отношений хорошо известен. Он вписывается в следующую формулу: «Я взрослый, ребенок- маленький, я знаю, как жить, он не знает. Я его веду за собой». Однако ребенок не всегда понимает эти благородные стремления взрослых, начинает сопротивляться, и тогда взрослый использует свою власть и силу. То есть в данном случае власть становится первой необходимостью воспитания, непременным его условием, а процесс воспитания превращается в процесс подчинения ребенка.</a:t>
            </a:r>
          </a:p>
          <a:p>
            <a:r>
              <a:rPr lang="ru-RU" sz="1600" dirty="0" smtClean="0"/>
              <a:t>Такой тип воспитания, по терминологии С. Соловейчика, называется сообщничеством. Дети, выросшие там, где царит сообщничество, где побеждает принцип: «Я тебе - ты мне», смотрят на все с позиций выгоды. Кто выгоден, с теми ведут дружбу. Не стало выгоды - наступает конец всяким отношениям. Там, где устанавливаются отношения сообщничества, полноценного нравственного воспитания быть не может, потому что спор за власть между взрослыми и детьми - первый признак </a:t>
            </a:r>
            <a:r>
              <a:rPr lang="ru-RU" sz="1600" dirty="0" err="1" smtClean="0"/>
              <a:t>бездуховности</a:t>
            </a:r>
            <a:r>
              <a:rPr lang="ru-RU" sz="1600" dirty="0" smtClean="0"/>
              <a:t> и несправедливости.</a:t>
            </a:r>
          </a:p>
          <a:p>
            <a:r>
              <a:rPr lang="ru-RU" sz="1600" dirty="0" smtClean="0"/>
              <a:t>Другой тип отношений - сотрудничество. Сотрудничать с детьми, значит уважать их, ценить, уметь поступиться своими желаниями, нуждаться в них и быть нужным. Воспитание как сотрудничество - это естественное воспитание, которое имеет место в каждой дружной семье</a:t>
            </a:r>
          </a:p>
          <a:p>
            <a:endParaRPr lang="ru-RU"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r>
              <a:rPr lang="ru-RU" sz="1600" dirty="0" smtClean="0">
                <a:solidFill>
                  <a:srgbClr val="0070C0"/>
                </a:solidFill>
              </a:rPr>
              <a:t>Советы психолога родителям</a:t>
            </a:r>
            <a:br>
              <a:rPr lang="ru-RU" sz="1600" dirty="0" smtClean="0">
                <a:solidFill>
                  <a:srgbClr val="0070C0"/>
                </a:solidFill>
              </a:rPr>
            </a:br>
            <a:r>
              <a:rPr lang="ru-RU" sz="1600" dirty="0" smtClean="0">
                <a:solidFill>
                  <a:srgbClr val="0070C0"/>
                </a:solidFill>
              </a:rPr>
              <a:t>«Общение с ребенком. Разрешение проблем»</a:t>
            </a:r>
            <a:endParaRPr lang="ru-RU" sz="1600" dirty="0">
              <a:solidFill>
                <a:srgbClr val="0070C0"/>
              </a:solidFill>
            </a:endParaRPr>
          </a:p>
        </p:txBody>
      </p:sp>
      <p:sp>
        <p:nvSpPr>
          <p:cNvPr id="3" name="Содержимое 2"/>
          <p:cNvSpPr>
            <a:spLocks noGrp="1"/>
          </p:cNvSpPr>
          <p:nvPr>
            <p:ph idx="1"/>
          </p:nvPr>
        </p:nvSpPr>
        <p:spPr>
          <a:xfrm>
            <a:off x="457200" y="928670"/>
            <a:ext cx="8229600" cy="5715040"/>
          </a:xfrm>
        </p:spPr>
        <p:txBody>
          <a:bodyPr/>
          <a:lstStyle/>
          <a:p>
            <a:r>
              <a:rPr lang="ru-RU" sz="1600" dirty="0" smtClean="0"/>
              <a:t>1-я  </a:t>
            </a:r>
            <a:r>
              <a:rPr lang="ru-RU" sz="1600" dirty="0" smtClean="0"/>
              <a:t>с т а </a:t>
            </a:r>
            <a:r>
              <a:rPr lang="ru-RU" sz="1600" dirty="0" err="1" smtClean="0"/>
              <a:t>д</a:t>
            </a:r>
            <a:r>
              <a:rPr lang="ru-RU" sz="1600" dirty="0" smtClean="0"/>
              <a:t> и я. Услышьте проблему ребенка, позвольте ему проговорить ее. После того как ребенок убедился, что вы слышите его проблему, он гораздо более готов услышать и вашу, а также принять участие в поисках совместного решения.</a:t>
            </a:r>
          </a:p>
          <a:p>
            <a:r>
              <a:rPr lang="ru-RU" sz="1600" dirty="0" smtClean="0"/>
              <a:t>2-я  с т а </a:t>
            </a:r>
            <a:r>
              <a:rPr lang="ru-RU" sz="1600" dirty="0" err="1" smtClean="0"/>
              <a:t>д</a:t>
            </a:r>
            <a:r>
              <a:rPr lang="ru-RU" sz="1600" dirty="0" smtClean="0"/>
              <a:t> и я. Начинается с вопроса: «Как же нам быть?».</a:t>
            </a:r>
          </a:p>
          <a:p>
            <a:r>
              <a:rPr lang="ru-RU" sz="1600" dirty="0" smtClean="0"/>
              <a:t>После этого надо обязательно дать возможность ребенку предложить решение (или решения) первым и только затем предложить свои варианты. При этом ни одно, даже самое неподходящее с вашей точки зрения предложение не отвергается с места.</a:t>
            </a:r>
          </a:p>
          <a:p>
            <a:r>
              <a:rPr lang="ru-RU" sz="1600" dirty="0" smtClean="0"/>
              <a:t>3-я  с т а </a:t>
            </a:r>
            <a:r>
              <a:rPr lang="ru-RU" sz="1600" dirty="0" err="1" smtClean="0"/>
              <a:t>д</a:t>
            </a:r>
            <a:r>
              <a:rPr lang="ru-RU" sz="1600" dirty="0" smtClean="0"/>
              <a:t> и я. Оценка предложенных решений и выбор наилучшего. </a:t>
            </a:r>
          </a:p>
          <a:p>
            <a:r>
              <a:rPr lang="ru-RU" sz="1600" dirty="0" smtClean="0"/>
              <a:t>Каждый вариант решения обсуждается совместно. «Стороны» уже знают интересы каждого участника и относятся к ним с уважением. Если в выборе лучшего решения участвует несколько человек, то «лучшим» считается то, которое принимается единодушно.</a:t>
            </a:r>
          </a:p>
          <a:p>
            <a:r>
              <a:rPr lang="ru-RU" sz="1600" dirty="0" smtClean="0"/>
              <a:t>4-я  с т а </a:t>
            </a:r>
            <a:r>
              <a:rPr lang="ru-RU" sz="1600" dirty="0" err="1" smtClean="0"/>
              <a:t>д</a:t>
            </a:r>
            <a:r>
              <a:rPr lang="ru-RU" sz="1600" dirty="0" smtClean="0"/>
              <a:t> и я. Детализация принятого решения.</a:t>
            </a:r>
          </a:p>
          <a:p>
            <a:r>
              <a:rPr lang="ru-RU" sz="1600" dirty="0" smtClean="0"/>
              <a:t>Предположим, все члены семьи, включая ребенка, решили, что он уже «большой» и ему пора самостоятельно вставать, завтракать и выходить в школу. Это освободит маму от ранних хлопот и даст ей возможность выспаться. Однако одного решения мало. Надо передать ребенку будильник, научить им пользоваться. Может быть, в течение первых дней побыть с ним вместе: показать, где что лежит в холодильнике, как разогревать завтрак и т. п. По этому поводу можно даже заключить «двусторонний договор».</a:t>
            </a:r>
          </a:p>
          <a:p>
            <a:r>
              <a:rPr lang="ru-RU" sz="1600" dirty="0" smtClean="0"/>
              <a:t>5-я  с т а </a:t>
            </a:r>
            <a:r>
              <a:rPr lang="ru-RU" sz="1600" dirty="0" err="1" smtClean="0"/>
              <a:t>д</a:t>
            </a:r>
            <a:r>
              <a:rPr lang="ru-RU" sz="1600" dirty="0" smtClean="0"/>
              <a:t> и я. Выполнение решения. Контроль.</a:t>
            </a:r>
          </a:p>
          <a:p>
            <a:endParaRPr lang="ru-RU" sz="1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214290"/>
            <a:ext cx="8229600" cy="4525963"/>
          </a:xfrm>
        </p:spPr>
        <p:txBody>
          <a:bodyPr/>
          <a:lstStyle/>
          <a:p>
            <a:r>
              <a:rPr lang="ru-RU" sz="1800" dirty="0" smtClean="0"/>
              <a:t>Если ребенку предстоит что-то делать регулярно (мыть посуду, покупать хлеб и т. д.), то на первых порах возможны и срывы. Не стоит пенять при каждой неудаче, лучше подождать несколько дней. В удобный момент, когда есть время у него и у вас и никто не раздражен, можно спросить: «Ну, как у нас идут дела? Получается ли?». Лучше, если о неудачах скажет сам ребенок. Возможно, их будет слишком много. Тогда стоит уточнить: как он считает, в чем беда? Может быть, чего-то не учли, может быть, нужна какая-то помощь, или он бы предпочел другое, более ответственное задание.</a:t>
            </a:r>
          </a:p>
          <a:p>
            <a:r>
              <a:rPr lang="ru-RU" sz="1800" dirty="0" smtClean="0"/>
              <a:t>Как начать применять этот метод?</a:t>
            </a:r>
          </a:p>
          <a:p>
            <a:r>
              <a:rPr lang="ru-RU" sz="1800" dirty="0" smtClean="0"/>
              <a:t>Начать лучше всего с общего разговор о нем в семье. Это хорошо делать, собравшись вместе, в стиле спокойной беседы.</a:t>
            </a:r>
          </a:p>
          <a:p>
            <a:r>
              <a:rPr lang="ru-RU" sz="1800" dirty="0" smtClean="0"/>
              <a:t>Что здесь требует особого внимания?</a:t>
            </a:r>
          </a:p>
          <a:p>
            <a:r>
              <a:rPr lang="ru-RU" sz="1800" dirty="0" smtClean="0"/>
              <a:t>Прежде всего надо, чтобы вы действительно хотели идти навстречу интересам ребенка! Предложенная «техника» лишь облегчает появление этого желания, </a:t>
            </a:r>
            <a:r>
              <a:rPr lang="ru-RU" sz="1800" i="1" dirty="0" smtClean="0"/>
              <a:t>но не заменяет его. </a:t>
            </a:r>
            <a:r>
              <a:rPr lang="ru-RU" sz="1800" dirty="0" smtClean="0"/>
              <a:t>Ваш главный помощник – активное слушание. </a:t>
            </a:r>
          </a:p>
          <a:p>
            <a:r>
              <a:rPr lang="ru-RU" sz="1800" dirty="0" smtClean="0"/>
              <a:t>Часто, едва взрослый начинает активно слушать ребенка, острота назревающего конфликта отпадает. То, что вначале казалось «простым упрямством», становится заслуживающей внимания проблемой. И возникает готовность пойти навстречу.</a:t>
            </a:r>
          </a:p>
          <a:p>
            <a:endParaRPr lang="ru-RU" sz="1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solidFill>
                  <a:srgbClr val="0070C0"/>
                </a:solidFill>
              </a:rPr>
              <a:t>ПАМЯТКА ДЛЯ РОДИТЕЛЕЙ</a:t>
            </a:r>
            <a:br>
              <a:rPr lang="ru-RU" sz="1400" dirty="0" smtClean="0">
                <a:solidFill>
                  <a:srgbClr val="0070C0"/>
                </a:solidFill>
              </a:rPr>
            </a:br>
            <a:r>
              <a:rPr lang="ru-RU" sz="1400" dirty="0" smtClean="0">
                <a:solidFill>
                  <a:srgbClr val="0070C0"/>
                </a:solidFill>
              </a:rPr>
              <a:t>«ЧТО ДЕЛАТЬ, ЕСЛИ ВЫ ПОДОЗРЕВАЕТЕ, </a:t>
            </a:r>
            <a:r>
              <a:rPr lang="ru-RU" sz="1400" dirty="0" smtClean="0">
                <a:solidFill>
                  <a:srgbClr val="0070C0"/>
                </a:solidFill>
              </a:rPr>
              <a:t> ЧТО </a:t>
            </a:r>
            <a:r>
              <a:rPr lang="ru-RU" sz="1400" dirty="0" smtClean="0">
                <a:solidFill>
                  <a:srgbClr val="0070C0"/>
                </a:solidFill>
              </a:rPr>
              <a:t>ВАШ РЕБЕНОК УПОТРЕБЛЯЕТ НАРКОТИКИ»</a:t>
            </a:r>
            <a:br>
              <a:rPr lang="ru-RU" sz="1400" dirty="0" smtClean="0">
                <a:solidFill>
                  <a:srgbClr val="0070C0"/>
                </a:solidFill>
              </a:rPr>
            </a:br>
            <a:endParaRPr lang="ru-RU" sz="1400" dirty="0">
              <a:solidFill>
                <a:srgbClr val="0070C0"/>
              </a:solidFill>
            </a:endParaRPr>
          </a:p>
        </p:txBody>
      </p:sp>
      <p:sp>
        <p:nvSpPr>
          <p:cNvPr id="3" name="Содержимое 2"/>
          <p:cNvSpPr>
            <a:spLocks noGrp="1"/>
          </p:cNvSpPr>
          <p:nvPr>
            <p:ph idx="1"/>
          </p:nvPr>
        </p:nvSpPr>
        <p:spPr>
          <a:xfrm>
            <a:off x="214282" y="1000108"/>
            <a:ext cx="8515352" cy="4525963"/>
          </a:xfrm>
        </p:spPr>
        <p:txBody>
          <a:bodyPr/>
          <a:lstStyle/>
          <a:p>
            <a:r>
              <a:rPr lang="ru-RU" sz="1200" dirty="0" smtClean="0"/>
              <a:t>1</a:t>
            </a:r>
            <a:r>
              <a:rPr lang="ru-RU" sz="1200" dirty="0" smtClean="0"/>
              <a:t>. Разберитесь в ситуации. Не паникуйте. Даже если вы уловили подозрительный запах или обнаружили на руке своего сына след от укола, это еще не означает, что ваш ребенок станет наркоманом и погибнет. Зависимость от наркотика хотя и формируется достаточно быстро, все же на это требуется время. Кроме того, бывают случаи, когда подростка вынуждают принять наркотик под давлением или в состоянии алкогольного опьянения. Помните о том, что многим взрослым приходилось употреблять наркотические средства (например, обезболивающие наркотики, масочный наркоз и т. д.). Найдите в себе силы спокойно во всем разобраться. Решите для себя, сможете ли вы сами справиться с ситуацией или вам следует обратиться за помощью. И постарайтесь с первых же минут стать для своего ребенка не врагом, от которого нужно скрываться и таиться, а союзником, который поможет справиться с надвигающейся бедой.</a:t>
            </a:r>
          </a:p>
          <a:p>
            <a:r>
              <a:rPr lang="ru-RU" sz="1200" dirty="0" smtClean="0"/>
              <a:t>2. Сохраните доверие. Ваш собственный страх может заставить вас прибегнуть к угрозам, крику и запугиваниям. Это скорее всего оттолкнет подростка, заставит его замкнуться. Не спешите делать выводы и произносить запугивающие заклинания. Возможно, для вашего сына или дочери это первое и последнее знакомство с наркотиком. Будет лучше, если вы сможете поговорить со своим ребенком на равных, обратиться ко взрослой части его личности. Особенно ценным для сохранения доверия мог бы быть разговор с подростком о вашем собственном опыте (например, первом опыте употребления алкоголя). Было ли тогда важным для вас почувствовать себя взрослым, или быть принятым в компании, или испытать новые ощущения? Не исключено, что подобные проблемы стоят сейчас и перед вашим ребенком. Возможно, что наркотик для него – это способ самоутвердиться, пережить личную драму или заполнить пустоту жизни.</a:t>
            </a:r>
          </a:p>
          <a:p>
            <a:r>
              <a:rPr lang="ru-RU" sz="1200" dirty="0" smtClean="0"/>
              <a:t>3. Оказывайте поддержку. «Мне не нравится то, что ты делаешь, но я все же люблю тебя и хочу тебе помочь», – вот основная мысль, которую вы должны донести до подростка. Он должен чувствовать: что бы с ним ни произошло, он сможет с вами откровенно поговорить об этом, получить понимание и поддержку. Оставайтесь открытыми для своего ребенка. Пусть у него как можно чаще будет возможность обратиться к вам со своими трудно­стями. Постарайтесь найти больше времени для общения и совместных занятий; поощряйте интересы и увлечения подростка, которые могут стать альтернативой наркотику; интересуйтесь его друзьями, приглашайте их к себе домой. И наконец, помните, что сильнее всего на вашего ребенка будет действовать ваш собственный пример. Подумайте о своем собственном отношении к некоторым сомнительным веществам типа табака, алкоголя или лекарств. Будьте уверены, дети видят, как вы справляетесь с собственными зависимостями, пусть даже не такими сильными, как наркотик.</a:t>
            </a:r>
          </a:p>
          <a:p>
            <a:r>
              <a:rPr lang="ru-RU" sz="1200" dirty="0" smtClean="0"/>
              <a:t>4. Обратитесь к специалисту. Если вы убедились, что ваш ребенок не может справиться с зависимостью от наркотика самостоятельно и вы не в силах помочь ему, – обратитесь к специалисту.</a:t>
            </a:r>
          </a:p>
          <a:p>
            <a:r>
              <a:rPr lang="ru-RU" sz="1200" dirty="0" smtClean="0"/>
              <a:t> </a:t>
            </a:r>
          </a:p>
          <a:p>
            <a:endParaRPr lang="ru-RU"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14348" y="285728"/>
            <a:ext cx="8229600" cy="1143000"/>
          </a:xfrm>
        </p:spPr>
        <p:txBody>
          <a:bodyPr/>
          <a:lstStyle/>
          <a:p>
            <a:r>
              <a:rPr lang="ru-RU" sz="1800" dirty="0" smtClean="0"/>
              <a:t>Странная у меня семья: папа разговаривает со своей машиной, мама с цветами, сестра с кошками, я одна нормальная – с компьютером и телефоном.</a:t>
            </a:r>
            <a:r>
              <a:rPr lang="ru-RU" sz="1100" dirty="0" smtClean="0"/>
              <a:t/>
            </a:r>
            <a:br>
              <a:rPr lang="ru-RU" sz="1100" dirty="0" smtClean="0"/>
            </a:br>
            <a:endParaRPr lang="ru-RU" sz="1100" dirty="0"/>
          </a:p>
        </p:txBody>
      </p:sp>
      <p:pic>
        <p:nvPicPr>
          <p:cNvPr id="54274" name="Picture 2" descr="Картинка 28 из 150031">
            <a:hlinkClick r:id="rId2"/>
          </p:cNvPr>
          <p:cNvPicPr>
            <a:picLocks noChangeAspect="1" noChangeArrowheads="1"/>
          </p:cNvPicPr>
          <p:nvPr/>
        </p:nvPicPr>
        <p:blipFill>
          <a:blip r:embed="rId3"/>
          <a:srcRect/>
          <a:stretch>
            <a:fillRect/>
          </a:stretch>
        </p:blipFill>
        <p:spPr bwMode="auto">
          <a:xfrm>
            <a:off x="1000100" y="1071546"/>
            <a:ext cx="6858048" cy="548643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sz="2400" b="1" dirty="0" smtClean="0"/>
              <a:t>Тест - </a:t>
            </a:r>
            <a:r>
              <a:rPr lang="ru-RU" sz="2400" b="1" dirty="0" err="1" smtClean="0"/>
              <a:t>опросник</a:t>
            </a:r>
            <a:r>
              <a:rPr lang="ru-RU" sz="2400" b="1" dirty="0" smtClean="0"/>
              <a:t> родительского отношения </a:t>
            </a:r>
            <a:br>
              <a:rPr lang="ru-RU" sz="2400" b="1" dirty="0" smtClean="0"/>
            </a:br>
            <a:r>
              <a:rPr lang="ru-RU" sz="2400" b="1" dirty="0" smtClean="0"/>
              <a:t>(А.Я.Варга, </a:t>
            </a:r>
            <a:r>
              <a:rPr lang="ru-RU" sz="2400" b="1" dirty="0" err="1" smtClean="0"/>
              <a:t>В.В.Столин</a:t>
            </a:r>
            <a:r>
              <a:rPr lang="ru-RU" sz="2400" b="1" dirty="0" smtClean="0"/>
              <a:t>)</a:t>
            </a:r>
            <a:r>
              <a:rPr lang="ru-RU" b="1" dirty="0" smtClean="0"/>
              <a:t/>
            </a:r>
            <a:br>
              <a:rPr lang="ru-RU" b="1" dirty="0" smtClean="0"/>
            </a:br>
            <a:endParaRPr lang="ru-RU" dirty="0"/>
          </a:p>
        </p:txBody>
      </p:sp>
      <p:sp>
        <p:nvSpPr>
          <p:cNvPr id="3" name="Содержимое 2"/>
          <p:cNvSpPr>
            <a:spLocks noGrp="1"/>
          </p:cNvSpPr>
          <p:nvPr>
            <p:ph idx="1"/>
          </p:nvPr>
        </p:nvSpPr>
        <p:spPr>
          <a:xfrm>
            <a:off x="571472" y="1285860"/>
            <a:ext cx="8229600" cy="4525963"/>
          </a:xfrm>
        </p:spPr>
        <p:txBody>
          <a:bodyPr/>
          <a:lstStyle/>
          <a:p>
            <a:r>
              <a:rPr lang="ru-RU" sz="1400" b="1" i="1" dirty="0" smtClean="0"/>
              <a:t>Описание методики</a:t>
            </a:r>
          </a:p>
          <a:p>
            <a:r>
              <a:rPr lang="ru-RU" sz="1400" b="1" dirty="0" smtClean="0"/>
              <a:t>Теоретические основания</a:t>
            </a:r>
          </a:p>
          <a:p>
            <a:r>
              <a:rPr lang="ru-RU" sz="1400" dirty="0" smtClean="0"/>
              <a:t>Родительское отношение понимается как система разнообразных чувств и поступков взрослых людей по отношению к детям. С психологической точки зрения родительское</a:t>
            </a:r>
            <a:br>
              <a:rPr lang="ru-RU" sz="1400" dirty="0" smtClean="0"/>
            </a:br>
            <a:r>
              <a:rPr lang="ru-RU" sz="1400" dirty="0" smtClean="0"/>
              <a:t>отношение — это педагогическая социальная установка по отношению к детям, включающая в себя рациональный, эмоциональный и поведенческий компоненты. Все они в той или иной степени оцениваются при помощи </a:t>
            </a:r>
            <a:r>
              <a:rPr lang="ru-RU" sz="1400" dirty="0" err="1" smtClean="0"/>
              <a:t>опросника</a:t>
            </a:r>
            <a:r>
              <a:rPr lang="ru-RU" sz="1400" dirty="0" smtClean="0"/>
              <a:t>.</a:t>
            </a:r>
          </a:p>
          <a:p>
            <a:r>
              <a:rPr lang="ru-RU" sz="1400" dirty="0" smtClean="0"/>
              <a:t>61 вопрос </a:t>
            </a:r>
            <a:r>
              <a:rPr lang="ru-RU" sz="1400" dirty="0" err="1" smtClean="0"/>
              <a:t>опросника</a:t>
            </a:r>
            <a:r>
              <a:rPr lang="ru-RU" sz="1400" dirty="0" smtClean="0"/>
              <a:t> составляет пять шкал, выражающих собой те или иные аспекты родительского отношения:</a:t>
            </a:r>
          </a:p>
          <a:p>
            <a:r>
              <a:rPr lang="ru-RU" sz="1400" b="1" dirty="0" smtClean="0"/>
              <a:t>1.</a:t>
            </a:r>
            <a:r>
              <a:rPr lang="ru-RU" sz="1400" dirty="0" smtClean="0"/>
              <a:t> </a:t>
            </a:r>
            <a:r>
              <a:rPr lang="ru-RU" sz="1400" b="1" i="1" dirty="0" smtClean="0"/>
              <a:t>Принятие/отвержение ребенка.</a:t>
            </a:r>
            <a:r>
              <a:rPr lang="ru-RU" sz="1400" b="1" dirty="0" smtClean="0"/>
              <a:t> </a:t>
            </a:r>
            <a:r>
              <a:rPr lang="ru-RU" sz="1400" dirty="0" smtClean="0"/>
              <a:t>Эта шкала выражает собой общее эмоционально-положительное (принятие) или эмоционально-отрицательное (отвержение) отношение к ребенку. Содержание одного полюса шкалы: родителю нравится ребенок  таким, какой он есть уважает его индивидуальность, симпатизирует ему. Родитель стремится проводить много времени вместе с ребенком, одобряет его интересы и планы. На другом полюсе шкалы: родитель воспринимает своего ребенка плохим, неприспособленным, неудачливым. Взрослый испытывает по отношению к ребенку в основном только отрицательные чувства: раздражение, злость, досаду, даже иногда ненависть. Он не доверяет ребенку и не уважает его.</a:t>
            </a:r>
          </a:p>
          <a:p>
            <a:r>
              <a:rPr lang="ru-RU" sz="1400" b="1" dirty="0" smtClean="0"/>
              <a:t>2.</a:t>
            </a:r>
            <a:r>
              <a:rPr lang="ru-RU" sz="1400" dirty="0" smtClean="0"/>
              <a:t> </a:t>
            </a:r>
            <a:r>
              <a:rPr lang="ru-RU" sz="1400" b="1" i="1" dirty="0" smtClean="0"/>
              <a:t>Кооперация. </a:t>
            </a:r>
            <a:r>
              <a:rPr lang="ru-RU" sz="1400" dirty="0" smtClean="0"/>
              <a:t>Эта шкала выражает стремление взрослых к сотрудничеству с ребенком, проявление с их стороны искренней заинтересованности и участие в его делах. Взрослый высоко оценивает способности ребенка, поощряет самостоятельность и инициативу ребенка, старается быть с ним на равных. Родитель доверяет ребенку, старается встать на его точку зрения в спорных вопросах.</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428604"/>
            <a:ext cx="8229600" cy="4525963"/>
          </a:xfrm>
        </p:spPr>
        <p:txBody>
          <a:bodyPr/>
          <a:lstStyle/>
          <a:p>
            <a:r>
              <a:rPr lang="ru-RU" sz="1600" b="1" dirty="0" smtClean="0"/>
              <a:t>3.</a:t>
            </a:r>
            <a:r>
              <a:rPr lang="ru-RU" sz="1600" dirty="0" smtClean="0"/>
              <a:t> </a:t>
            </a:r>
            <a:r>
              <a:rPr lang="ru-RU" sz="1600" b="1" i="1" dirty="0" smtClean="0"/>
              <a:t>Симбиоз.</a:t>
            </a:r>
            <a:r>
              <a:rPr lang="ru-RU" sz="1600" b="1" dirty="0" smtClean="0"/>
              <a:t> </a:t>
            </a:r>
            <a:r>
              <a:rPr lang="ru-RU" sz="1600" dirty="0" smtClean="0"/>
              <a:t>Шкала отражает межличностную дистанцию в общении с ребенком. При высоких баллах по этой шкале можно считать, что родитель стремится к симбиотическим отношениям с ребенком. Вопросы этой шкалы ориентированы на то, чтобы выяснить, стремится ли взрослый к единению с ребенком или, напротив, старается сохранить между ребенком и собой психологическую дистанцию. </a:t>
            </a:r>
          </a:p>
          <a:p>
            <a:r>
              <a:rPr lang="ru-RU" sz="1600" b="1" dirty="0" smtClean="0"/>
              <a:t>4.</a:t>
            </a:r>
            <a:r>
              <a:rPr lang="ru-RU" sz="1600" dirty="0" smtClean="0"/>
              <a:t> </a:t>
            </a:r>
            <a:r>
              <a:rPr lang="ru-RU" sz="1600" b="1" i="1" dirty="0" smtClean="0"/>
              <a:t>Контроль.</a:t>
            </a:r>
            <a:r>
              <a:rPr lang="ru-RU" sz="1600" b="1" dirty="0" smtClean="0"/>
              <a:t> </a:t>
            </a:r>
            <a:r>
              <a:rPr lang="ru-RU" sz="1600" dirty="0" smtClean="0"/>
              <a:t>Шкала отражает форму и направление контроля за поведением ребенка. При высоком балле по этой шкале в родительском отношении данного родителя отчетливо просматривается авторитаризм. Родитель требует от ребенка безоговорочного послушания и дисциплины. Данная шкала характеризует то, как взрослые контролируют поведение ребенка, насколько они демократичны или авторитарны в отношениях с ним. Низкие баллы, напротив, свидетельствуют о том, что контроль за действиями ребенка со стороны взрослого человека практически отсутствует.</a:t>
            </a:r>
          </a:p>
          <a:p>
            <a:r>
              <a:rPr lang="ru-RU" sz="1600" b="1" dirty="0" smtClean="0"/>
              <a:t>5.</a:t>
            </a:r>
            <a:r>
              <a:rPr lang="ru-RU" sz="1600" dirty="0" smtClean="0"/>
              <a:t> </a:t>
            </a:r>
            <a:r>
              <a:rPr lang="ru-RU" sz="1600" b="1" i="1" dirty="0" smtClean="0"/>
              <a:t>Отношение к неудачам ребенка.</a:t>
            </a:r>
            <a:r>
              <a:rPr lang="ru-RU" sz="1600" b="1" dirty="0" smtClean="0"/>
              <a:t> </a:t>
            </a:r>
            <a:r>
              <a:rPr lang="ru-RU" sz="1600" dirty="0" smtClean="0"/>
              <a:t>Эта шкала отражает особенности восприятия и понимания ребенка родителем. При  высоких значениях по этой шкале в родительском отношении имеются стремления </a:t>
            </a:r>
            <a:r>
              <a:rPr lang="ru-RU" sz="1600" dirty="0" err="1" smtClean="0"/>
              <a:t>инфантилизировать</a:t>
            </a:r>
            <a:r>
              <a:rPr lang="ru-RU" sz="1600" dirty="0" smtClean="0"/>
              <a:t> ребенка, приписывать ему личную и социальную несостоятельность. Интересы, увлечения, мысли и чувства ребенка кажутся взрослому несерьезными, и он игнорирует их. Низкие баллы свидетельствуют о том, что неудачи ребенка взрослый считает случайными и верит в него, его успех.</a:t>
            </a:r>
          </a:p>
          <a:p>
            <a:endParaRPr lang="ru-RU" sz="1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214282" y="357166"/>
            <a:ext cx="8229600" cy="4525963"/>
          </a:xfrm>
        </p:spPr>
        <p:txBody>
          <a:bodyPr/>
          <a:lstStyle/>
          <a:p>
            <a:r>
              <a:rPr lang="ru-RU" sz="1400" dirty="0" smtClean="0">
                <a:solidFill>
                  <a:srgbClr val="002060"/>
                </a:solidFill>
              </a:rPr>
              <a:t>Выразите свое согласие или несогласие с каждым из высказываний предлагаемого Вам </a:t>
            </a:r>
            <a:r>
              <a:rPr lang="ru-RU" sz="1400" dirty="0" err="1" smtClean="0">
                <a:solidFill>
                  <a:srgbClr val="002060"/>
                </a:solidFill>
              </a:rPr>
              <a:t>опросника</a:t>
            </a:r>
            <a:r>
              <a:rPr lang="ru-RU" sz="1400" dirty="0" smtClean="0">
                <a:solidFill>
                  <a:srgbClr val="002060"/>
                </a:solidFill>
              </a:rPr>
              <a:t> с помощью оценок «да» (+) или «нет» (–).</a:t>
            </a:r>
          </a:p>
          <a:p>
            <a:r>
              <a:rPr lang="ru-RU" sz="1400" b="1" dirty="0" smtClean="0">
                <a:solidFill>
                  <a:srgbClr val="002060"/>
                </a:solidFill>
              </a:rPr>
              <a:t>Список вопросов</a:t>
            </a:r>
          </a:p>
          <a:p>
            <a:r>
              <a:rPr lang="ru-RU" sz="1400" dirty="0" smtClean="0">
                <a:solidFill>
                  <a:srgbClr val="002060"/>
                </a:solidFill>
              </a:rPr>
              <a:t>1. Я всегда сочувствую своему ребенку.</a:t>
            </a:r>
          </a:p>
          <a:p>
            <a:r>
              <a:rPr lang="ru-RU" sz="1400" dirty="0" smtClean="0">
                <a:solidFill>
                  <a:srgbClr val="002060"/>
                </a:solidFill>
              </a:rPr>
              <a:t>2. Я считаю своим долгом знать все, о чем думает мой ребенок.</a:t>
            </a:r>
          </a:p>
          <a:p>
            <a:r>
              <a:rPr lang="ru-RU" sz="1400" dirty="0" smtClean="0">
                <a:solidFill>
                  <a:srgbClr val="002060"/>
                </a:solidFill>
              </a:rPr>
              <a:t>3. Мне кажется, что поведение моего ребенка значительно отклоняется от нормы.</a:t>
            </a:r>
          </a:p>
          <a:p>
            <a:r>
              <a:rPr lang="ru-RU" sz="1400" dirty="0" smtClean="0">
                <a:solidFill>
                  <a:srgbClr val="002060"/>
                </a:solidFill>
              </a:rPr>
              <a:t>4. Нужно подольше держать ребенка в стороне от реальных жизненных проблем, если они его травмируют.</a:t>
            </a:r>
          </a:p>
          <a:p>
            <a:r>
              <a:rPr lang="ru-RU" sz="1400" dirty="0" smtClean="0">
                <a:solidFill>
                  <a:srgbClr val="002060"/>
                </a:solidFill>
              </a:rPr>
              <a:t>5. Я испытываю к ребенку чувство симпатии.</a:t>
            </a:r>
          </a:p>
          <a:p>
            <a:r>
              <a:rPr lang="ru-RU" sz="1400" dirty="0" smtClean="0">
                <a:solidFill>
                  <a:srgbClr val="002060"/>
                </a:solidFill>
              </a:rPr>
              <a:t>6. Я уважаю своего ребенка.</a:t>
            </a:r>
          </a:p>
          <a:p>
            <a:r>
              <a:rPr lang="ru-RU" sz="1400" dirty="0" smtClean="0">
                <a:solidFill>
                  <a:srgbClr val="002060"/>
                </a:solidFill>
              </a:rPr>
              <a:t>7. Хорошие родители ограждают ребенка от трудностей жизни.</a:t>
            </a:r>
          </a:p>
          <a:p>
            <a:r>
              <a:rPr lang="ru-RU" sz="1400" dirty="0" smtClean="0">
                <a:solidFill>
                  <a:srgbClr val="002060"/>
                </a:solidFill>
              </a:rPr>
              <a:t>8. Мой ребенок часто мне неприятен.</a:t>
            </a:r>
          </a:p>
          <a:p>
            <a:r>
              <a:rPr lang="ru-RU" sz="1400" dirty="0" smtClean="0">
                <a:solidFill>
                  <a:srgbClr val="002060"/>
                </a:solidFill>
              </a:rPr>
              <a:t>9. Я всегда стараюсь помочь своему ребенку.</a:t>
            </a:r>
          </a:p>
          <a:p>
            <a:r>
              <a:rPr lang="ru-RU" sz="1400" dirty="0" smtClean="0">
                <a:solidFill>
                  <a:srgbClr val="002060"/>
                </a:solidFill>
              </a:rPr>
              <a:t>10. Бывают случаи, когда недоброе отношение к ребенку приносит ему пользу.</a:t>
            </a:r>
          </a:p>
          <a:p>
            <a:r>
              <a:rPr lang="ru-RU" sz="1400" dirty="0" smtClean="0">
                <a:solidFill>
                  <a:srgbClr val="002060"/>
                </a:solidFill>
              </a:rPr>
              <a:t>11. По отношению к своему ребенку я испытываю досаду.</a:t>
            </a:r>
          </a:p>
          <a:p>
            <a:r>
              <a:rPr lang="ru-RU" sz="1400" dirty="0" smtClean="0">
                <a:solidFill>
                  <a:srgbClr val="002060"/>
                </a:solidFill>
              </a:rPr>
              <a:t>12. Мой ребенок ничего не добьется в жизни.</a:t>
            </a:r>
          </a:p>
          <a:p>
            <a:r>
              <a:rPr lang="ru-RU" sz="1400" dirty="0" smtClean="0">
                <a:solidFill>
                  <a:srgbClr val="002060"/>
                </a:solidFill>
              </a:rPr>
              <a:t>13. Мне кажется, что другие дети потешаются над моим ребенком.</a:t>
            </a:r>
          </a:p>
          <a:p>
            <a:r>
              <a:rPr lang="ru-RU" sz="1400" dirty="0" smtClean="0">
                <a:solidFill>
                  <a:srgbClr val="002060"/>
                </a:solidFill>
              </a:rPr>
              <a:t>14. Мой ребенок часто совершает такие поступки, которые заслуживают осуждения.</a:t>
            </a:r>
          </a:p>
          <a:p>
            <a:r>
              <a:rPr lang="ru-RU" sz="1400" dirty="0" smtClean="0">
                <a:solidFill>
                  <a:srgbClr val="002060"/>
                </a:solidFill>
              </a:rPr>
              <a:t>15. Мой ребенок отстает в психологическом развитии и для своего возраста выглядит недостаточно развитым.</a:t>
            </a:r>
          </a:p>
          <a:p>
            <a:r>
              <a:rPr lang="ru-RU" sz="1400" dirty="0" smtClean="0">
                <a:solidFill>
                  <a:srgbClr val="002060"/>
                </a:solidFill>
              </a:rPr>
              <a:t>16. Мой ребенок специально ведет себя плохо, чтобы досадить мне.</a:t>
            </a:r>
          </a:p>
          <a:p>
            <a:r>
              <a:rPr lang="ru-RU" sz="1400" dirty="0" smtClean="0">
                <a:solidFill>
                  <a:srgbClr val="002060"/>
                </a:solidFill>
              </a:rPr>
              <a:t>17. Мой ребенок как губка впитывает в себя все самое плохое.</a:t>
            </a:r>
          </a:p>
          <a:p>
            <a:r>
              <a:rPr lang="ru-RU" sz="1400" dirty="0" smtClean="0">
                <a:solidFill>
                  <a:srgbClr val="002060"/>
                </a:solidFill>
              </a:rPr>
              <a:t>18. При всем старании моего ребенка трудно научить хорошим манерам.</a:t>
            </a:r>
          </a:p>
          <a:p>
            <a:r>
              <a:rPr lang="ru-RU" sz="1400" dirty="0" smtClean="0">
                <a:solidFill>
                  <a:srgbClr val="002060"/>
                </a:solidFill>
              </a:rPr>
              <a:t>19. Ребенка с детства следует держать в жестких рамках, только тогда из него вырастет хороший человек.</a:t>
            </a:r>
          </a:p>
          <a:p>
            <a:endParaRPr lang="ru-RU" sz="1400" dirty="0" smtClean="0">
              <a:solidFill>
                <a:srgbClr val="002060"/>
              </a:solidFill>
            </a:endParaRPr>
          </a:p>
          <a:p>
            <a:endParaRPr lang="ru-RU" sz="11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14290"/>
            <a:ext cx="8229600" cy="5626121"/>
          </a:xfrm>
        </p:spPr>
        <p:txBody>
          <a:bodyPr/>
          <a:lstStyle/>
          <a:p>
            <a:r>
              <a:rPr lang="ru-RU" sz="1200" dirty="0" smtClean="0">
                <a:solidFill>
                  <a:srgbClr val="002060"/>
                </a:solidFill>
              </a:rPr>
              <a:t>20. Я люблю, когда друзья моего ребенка приходят к нам в дом.</a:t>
            </a:r>
          </a:p>
          <a:p>
            <a:r>
              <a:rPr lang="ru-RU" sz="1200" dirty="0" smtClean="0">
                <a:solidFill>
                  <a:srgbClr val="002060"/>
                </a:solidFill>
              </a:rPr>
              <a:t>21. Я всегда принимаю участие в играх и делах ребенка. </a:t>
            </a:r>
          </a:p>
          <a:p>
            <a:r>
              <a:rPr lang="ru-RU" sz="1200" dirty="0" smtClean="0">
                <a:solidFill>
                  <a:srgbClr val="002060"/>
                </a:solidFill>
              </a:rPr>
              <a:t>22. К моему ребенку постоянно «липнет» все дурное.</a:t>
            </a:r>
          </a:p>
          <a:p>
            <a:r>
              <a:rPr lang="ru-RU" sz="1200" dirty="0" smtClean="0">
                <a:solidFill>
                  <a:srgbClr val="002060"/>
                </a:solidFill>
              </a:rPr>
              <a:t>23. Мой ребенок не добьется успехов в жизни.</a:t>
            </a:r>
          </a:p>
          <a:p>
            <a:r>
              <a:rPr lang="ru-RU" sz="1200" dirty="0" smtClean="0">
                <a:solidFill>
                  <a:srgbClr val="002060"/>
                </a:solidFill>
              </a:rPr>
              <a:t>24. Когда в компании говорят о детях, мне становится стыдно, что мой ребенок не такой умный и способный, как другие дети.</a:t>
            </a:r>
          </a:p>
          <a:p>
            <a:r>
              <a:rPr lang="ru-RU" sz="1200" dirty="0" smtClean="0">
                <a:solidFill>
                  <a:srgbClr val="002060"/>
                </a:solidFill>
              </a:rPr>
              <a:t>25. Я жалею своего ребенка.</a:t>
            </a:r>
          </a:p>
          <a:p>
            <a:r>
              <a:rPr lang="ru-RU" sz="1200" dirty="0" smtClean="0">
                <a:solidFill>
                  <a:srgbClr val="002060"/>
                </a:solidFill>
              </a:rPr>
              <a:t>26. Когда я сравниваю своего ребенка с его сверстниками, то они кажутся мне </a:t>
            </a:r>
            <a:r>
              <a:rPr lang="ru-RU" sz="1200" dirty="0" err="1" smtClean="0">
                <a:solidFill>
                  <a:srgbClr val="002060"/>
                </a:solidFill>
              </a:rPr>
              <a:t>воспитаннее</a:t>
            </a:r>
            <a:r>
              <a:rPr lang="ru-RU" sz="1200" dirty="0" smtClean="0">
                <a:solidFill>
                  <a:srgbClr val="002060"/>
                </a:solidFill>
              </a:rPr>
              <a:t> и разумнее, чем мой ребенок.</a:t>
            </a:r>
          </a:p>
          <a:p>
            <a:r>
              <a:rPr lang="ru-RU" sz="1200" dirty="0" smtClean="0">
                <a:solidFill>
                  <a:srgbClr val="002060"/>
                </a:solidFill>
              </a:rPr>
              <a:t>27. Я с удовольствием провожу с ребенком свое свободное время.</a:t>
            </a:r>
          </a:p>
          <a:p>
            <a:r>
              <a:rPr lang="ru-RU" sz="1200" dirty="0" smtClean="0">
                <a:solidFill>
                  <a:srgbClr val="002060"/>
                </a:solidFill>
              </a:rPr>
              <a:t>28. Я часто жалею о том, что мой ребенок взрослеет, и с нежностью вспоминаю то время, когда он был еще совсем маленьким.</a:t>
            </a:r>
          </a:p>
          <a:p>
            <a:r>
              <a:rPr lang="ru-RU" sz="1200" dirty="0" smtClean="0">
                <a:solidFill>
                  <a:srgbClr val="002060"/>
                </a:solidFill>
              </a:rPr>
              <a:t>29. Я часто ловлю себя на том, что с неприязнью и враждебно отношусь к ребенку.</a:t>
            </a:r>
          </a:p>
          <a:p>
            <a:r>
              <a:rPr lang="ru-RU" sz="1200" dirty="0" smtClean="0">
                <a:solidFill>
                  <a:srgbClr val="002060"/>
                </a:solidFill>
              </a:rPr>
              <a:t>30. Я мечтаю о том, чтобы мой ребенок достиг того, что лично мне не удалось в жизни.</a:t>
            </a:r>
          </a:p>
          <a:p>
            <a:r>
              <a:rPr lang="ru-RU" sz="1200" dirty="0" smtClean="0">
                <a:solidFill>
                  <a:srgbClr val="002060"/>
                </a:solidFill>
              </a:rPr>
              <a:t>31. Родители должны не только требовать от ребенка, но и сами приспосабливаться к нему, относиться к нему с уважением, как к личности.</a:t>
            </a:r>
          </a:p>
          <a:p>
            <a:r>
              <a:rPr lang="ru-RU" sz="1200" dirty="0" smtClean="0">
                <a:solidFill>
                  <a:srgbClr val="002060"/>
                </a:solidFill>
              </a:rPr>
              <a:t>32. Я стараюсь выполнять все просьбы и пожелания моего ребенка.</a:t>
            </a:r>
          </a:p>
          <a:p>
            <a:r>
              <a:rPr lang="ru-RU" sz="1200" dirty="0" smtClean="0">
                <a:solidFill>
                  <a:srgbClr val="002060"/>
                </a:solidFill>
              </a:rPr>
              <a:t>33. При принятии решений в семье следует учитывать мнение ребенка.</a:t>
            </a:r>
          </a:p>
          <a:p>
            <a:r>
              <a:rPr lang="ru-RU" sz="1200" dirty="0" smtClean="0">
                <a:solidFill>
                  <a:srgbClr val="002060"/>
                </a:solidFill>
              </a:rPr>
              <a:t>34. Я очень интересуюсь жизнью своего ребенка.</a:t>
            </a:r>
          </a:p>
          <a:p>
            <a:r>
              <a:rPr lang="ru-RU" sz="1200" dirty="0" smtClean="0">
                <a:solidFill>
                  <a:srgbClr val="002060"/>
                </a:solidFill>
              </a:rPr>
              <a:t>35. Я часто признаю, что в своих требованиях и претензиях ребенок по-своему прав.</a:t>
            </a:r>
          </a:p>
          <a:p>
            <a:r>
              <a:rPr lang="ru-RU" sz="1200" dirty="0" smtClean="0">
                <a:solidFill>
                  <a:srgbClr val="002060"/>
                </a:solidFill>
              </a:rPr>
              <a:t>36. Дети рано узнают о том, что родители могут ошибаться.</a:t>
            </a:r>
          </a:p>
          <a:p>
            <a:r>
              <a:rPr lang="ru-RU" sz="1200" dirty="0" smtClean="0">
                <a:solidFill>
                  <a:srgbClr val="002060"/>
                </a:solidFill>
              </a:rPr>
              <a:t>37. Я всегда считаюсь с ребенком.</a:t>
            </a:r>
          </a:p>
          <a:p>
            <a:r>
              <a:rPr lang="ru-RU" sz="1200" dirty="0" smtClean="0">
                <a:solidFill>
                  <a:srgbClr val="002060"/>
                </a:solidFill>
              </a:rPr>
              <a:t>38. Я испытываю дружеские чувства по отношению к ребенку.</a:t>
            </a:r>
          </a:p>
          <a:p>
            <a:r>
              <a:rPr lang="ru-RU" sz="1200" dirty="0" smtClean="0">
                <a:solidFill>
                  <a:srgbClr val="002060"/>
                </a:solidFill>
              </a:rPr>
              <a:t>39. Основная причина капризов моего ребенка — это эгоизм, лень и упрямство.</a:t>
            </a:r>
          </a:p>
          <a:p>
            <a:r>
              <a:rPr lang="ru-RU" sz="1200" dirty="0" smtClean="0">
                <a:solidFill>
                  <a:srgbClr val="002060"/>
                </a:solidFill>
              </a:rPr>
              <a:t>40. Если проводить отпуск с ребенком, то невозможно нормально отдохнуть.</a:t>
            </a:r>
          </a:p>
          <a:p>
            <a:r>
              <a:rPr lang="ru-RU" sz="1200" dirty="0" smtClean="0">
                <a:solidFill>
                  <a:srgbClr val="002060"/>
                </a:solidFill>
              </a:rPr>
              <a:t>41. Самое главное — чтобы у ребенка было спокойное, беззаботное детство.</a:t>
            </a:r>
          </a:p>
          <a:p>
            <a:r>
              <a:rPr lang="ru-RU" sz="1200" dirty="0" smtClean="0">
                <a:solidFill>
                  <a:srgbClr val="002060"/>
                </a:solidFill>
              </a:rPr>
              <a:t>42. Иногда мне кажется, что мой ребенок не способен ни на что хорошее.</a:t>
            </a:r>
          </a:p>
          <a:p>
            <a:r>
              <a:rPr lang="ru-RU" sz="1200" dirty="0" smtClean="0">
                <a:solidFill>
                  <a:srgbClr val="002060"/>
                </a:solidFill>
              </a:rPr>
              <a:t>43. Я разделяю увлечения моего ребенка.</a:t>
            </a:r>
          </a:p>
          <a:p>
            <a:r>
              <a:rPr lang="ru-RU" sz="1200" dirty="0" smtClean="0">
                <a:solidFill>
                  <a:srgbClr val="002060"/>
                </a:solidFill>
              </a:rPr>
              <a:t>44. Мой ребенок кого угодно может вывести из себя.</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18"/>
            <a:ext cx="8715404" cy="5483245"/>
          </a:xfrm>
        </p:spPr>
        <p:txBody>
          <a:bodyPr/>
          <a:lstStyle/>
          <a:p>
            <a:r>
              <a:rPr lang="ru-RU" sz="1200" dirty="0" smtClean="0">
                <a:solidFill>
                  <a:srgbClr val="002060"/>
                </a:solidFill>
              </a:rPr>
              <a:t>45. Огорчения моего ребенка мне всегда близки и понятны.</a:t>
            </a:r>
          </a:p>
          <a:p>
            <a:r>
              <a:rPr lang="ru-RU" sz="1200" dirty="0" smtClean="0">
                <a:solidFill>
                  <a:srgbClr val="002060"/>
                </a:solidFill>
              </a:rPr>
              <a:t>46. Мой ребенок часто меня раздражает.</a:t>
            </a:r>
          </a:p>
          <a:p>
            <a:r>
              <a:rPr lang="ru-RU" sz="1200" dirty="0" smtClean="0">
                <a:solidFill>
                  <a:srgbClr val="002060"/>
                </a:solidFill>
              </a:rPr>
              <a:t>47. Воспитание ребенка — это сплошная нервотрепка.</a:t>
            </a:r>
          </a:p>
          <a:p>
            <a:r>
              <a:rPr lang="ru-RU" sz="1200" dirty="0" smtClean="0">
                <a:solidFill>
                  <a:srgbClr val="002060"/>
                </a:solidFill>
              </a:rPr>
              <a:t>48. Строгая дисциплина в детстве развивает сильный характер.</a:t>
            </a:r>
          </a:p>
          <a:p>
            <a:r>
              <a:rPr lang="ru-RU" sz="1200" dirty="0" smtClean="0">
                <a:solidFill>
                  <a:srgbClr val="002060"/>
                </a:solidFill>
              </a:rPr>
              <a:t>49. Я не доверяю своему ребенку.</a:t>
            </a:r>
          </a:p>
          <a:p>
            <a:r>
              <a:rPr lang="ru-RU" sz="1200" dirty="0" smtClean="0">
                <a:solidFill>
                  <a:srgbClr val="002060"/>
                </a:solidFill>
              </a:rPr>
              <a:t>50. За строгое воспитание дети потом благодарят своих родителей.</a:t>
            </a:r>
          </a:p>
          <a:p>
            <a:r>
              <a:rPr lang="ru-RU" sz="1200" dirty="0" smtClean="0">
                <a:solidFill>
                  <a:srgbClr val="002060"/>
                </a:solidFill>
              </a:rPr>
              <a:t>51. Иногда мне кажется, что я ненавижу своего ребенка.</a:t>
            </a:r>
          </a:p>
          <a:p>
            <a:r>
              <a:rPr lang="ru-RU" sz="1200" dirty="0" smtClean="0">
                <a:solidFill>
                  <a:srgbClr val="002060"/>
                </a:solidFill>
              </a:rPr>
              <a:t>52. В моем ребенке больше недостатков, чем достоинств.</a:t>
            </a:r>
          </a:p>
          <a:p>
            <a:r>
              <a:rPr lang="ru-RU" sz="1200" dirty="0" smtClean="0">
                <a:solidFill>
                  <a:srgbClr val="002060"/>
                </a:solidFill>
              </a:rPr>
              <a:t>53. Мне близки интересы моего ребенка, я их разделяю.</a:t>
            </a:r>
          </a:p>
          <a:p>
            <a:r>
              <a:rPr lang="ru-RU" sz="1200" dirty="0" smtClean="0">
                <a:solidFill>
                  <a:srgbClr val="002060"/>
                </a:solidFill>
              </a:rPr>
              <a:t>54. Мой ребенок не в состоянии сделать что-либо самостоятельно, и если он это делает, то обязательно получается не так, как нужно.</a:t>
            </a:r>
          </a:p>
          <a:p>
            <a:r>
              <a:rPr lang="ru-RU" sz="1200" dirty="0" smtClean="0">
                <a:solidFill>
                  <a:srgbClr val="002060"/>
                </a:solidFill>
              </a:rPr>
              <a:t>55. Мой ребенок вырастет не приспособленным к жизни.</a:t>
            </a:r>
          </a:p>
          <a:p>
            <a:r>
              <a:rPr lang="ru-RU" sz="1200" dirty="0" smtClean="0">
                <a:solidFill>
                  <a:srgbClr val="002060"/>
                </a:solidFill>
              </a:rPr>
              <a:t>56. Мой ребенок нравится мне таким, какой он есть.</a:t>
            </a:r>
          </a:p>
          <a:p>
            <a:r>
              <a:rPr lang="ru-RU" sz="1200" dirty="0" smtClean="0">
                <a:solidFill>
                  <a:srgbClr val="002060"/>
                </a:solidFill>
              </a:rPr>
              <a:t>57. Я тщательно слежу за состоянием здоровья моего ребенка.</a:t>
            </a:r>
          </a:p>
          <a:p>
            <a:r>
              <a:rPr lang="ru-RU" sz="1200" dirty="0" smtClean="0">
                <a:solidFill>
                  <a:srgbClr val="002060"/>
                </a:solidFill>
              </a:rPr>
              <a:t>58. Я восхищаюсь своим ребенком.</a:t>
            </a:r>
          </a:p>
          <a:p>
            <a:r>
              <a:rPr lang="ru-RU" sz="1200" dirty="0" smtClean="0">
                <a:solidFill>
                  <a:srgbClr val="002060"/>
                </a:solidFill>
              </a:rPr>
              <a:t>59. Ребенок не должен иметь секретов от родителей.</a:t>
            </a:r>
          </a:p>
          <a:p>
            <a:r>
              <a:rPr lang="ru-RU" sz="1200" dirty="0" smtClean="0">
                <a:solidFill>
                  <a:srgbClr val="002060"/>
                </a:solidFill>
              </a:rPr>
              <a:t>60. Я невысокого мнения о способностях моего ребенка и не скрываю этого от него.</a:t>
            </a:r>
          </a:p>
          <a:p>
            <a:r>
              <a:rPr lang="ru-RU" sz="1200" dirty="0" smtClean="0">
                <a:solidFill>
                  <a:srgbClr val="002060"/>
                </a:solidFill>
              </a:rPr>
              <a:t>61. Ребенок должен дружить с теми детьми, которые нравятся его родителям.</a:t>
            </a:r>
          </a:p>
          <a:p>
            <a:endParaRPr lang="ru-RU" sz="1000" dirty="0" smtClean="0"/>
          </a:p>
          <a:p>
            <a:endParaRPr lang="ru-RU" sz="1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smtClean="0"/>
              <a:t>Обработка и оценка результатов</a:t>
            </a:r>
            <a:br>
              <a:rPr lang="ru-RU" sz="2400" b="1" i="1" dirty="0" smtClean="0"/>
            </a:br>
            <a:r>
              <a:rPr lang="ru-RU" sz="2400" b="1" i="1" dirty="0" smtClean="0"/>
              <a:t>Ключ</a:t>
            </a:r>
            <a:r>
              <a:rPr lang="ru-RU" b="1" i="1" dirty="0" smtClean="0"/>
              <a:t/>
            </a:r>
            <a:br>
              <a:rPr lang="ru-RU" b="1" i="1" dirty="0" smtClean="0"/>
            </a:br>
            <a:endParaRPr lang="ru-RU" dirty="0"/>
          </a:p>
        </p:txBody>
      </p:sp>
      <p:sp>
        <p:nvSpPr>
          <p:cNvPr id="3" name="Содержимое 2"/>
          <p:cNvSpPr>
            <a:spLocks noGrp="1"/>
          </p:cNvSpPr>
          <p:nvPr>
            <p:ph idx="1"/>
          </p:nvPr>
        </p:nvSpPr>
        <p:spPr>
          <a:xfrm>
            <a:off x="457200" y="1071546"/>
            <a:ext cx="8229600" cy="5357850"/>
          </a:xfrm>
        </p:spPr>
        <p:txBody>
          <a:bodyPr/>
          <a:lstStyle/>
          <a:p>
            <a:pPr lvl="0"/>
            <a:r>
              <a:rPr lang="ru-RU" sz="2000" b="1" dirty="0" smtClean="0"/>
              <a:t>Принятие/отвержение ребенка: </a:t>
            </a:r>
            <a:r>
              <a:rPr lang="ru-RU" sz="2000" dirty="0" smtClean="0"/>
              <a:t>3, 5, 6, 8, 10, 12, 14, 15, 16, 18, 20, 24, 26, 27, 29, 37, 38, 39, 40, 42, 43, 44, 45, 46, 47, 49, 51, 52</a:t>
            </a:r>
            <a:r>
              <a:rPr lang="ru-RU" sz="2000" b="1" dirty="0" smtClean="0"/>
              <a:t>, </a:t>
            </a:r>
            <a:r>
              <a:rPr lang="ru-RU" sz="2000" dirty="0" smtClean="0"/>
              <a:t>53, 55, 56, 60.</a:t>
            </a:r>
          </a:p>
          <a:p>
            <a:pPr lvl="0"/>
            <a:r>
              <a:rPr lang="ru-RU" sz="2000" b="1" dirty="0" smtClean="0"/>
              <a:t>Кооперация: </a:t>
            </a:r>
            <a:r>
              <a:rPr lang="ru-RU" sz="2000" dirty="0" smtClean="0"/>
              <a:t>9,21, 25, 31, 33, 34, 35, 36.</a:t>
            </a:r>
          </a:p>
          <a:p>
            <a:pPr lvl="0"/>
            <a:r>
              <a:rPr lang="ru-RU" sz="2000" b="1" dirty="0" smtClean="0"/>
              <a:t>Симбиоз: </a:t>
            </a:r>
            <a:r>
              <a:rPr lang="ru-RU" sz="2000" dirty="0" smtClean="0"/>
              <a:t>1, 4, 7, 28, 32, 41, 58.</a:t>
            </a:r>
          </a:p>
          <a:p>
            <a:pPr lvl="0"/>
            <a:r>
              <a:rPr lang="ru-RU" sz="2000" b="1" dirty="0" smtClean="0"/>
              <a:t>Контроль: </a:t>
            </a:r>
            <a:r>
              <a:rPr lang="ru-RU" sz="2000" dirty="0" smtClean="0"/>
              <a:t>2, 19, 30, 48, 50, 57, 59.</a:t>
            </a:r>
          </a:p>
          <a:p>
            <a:pPr lvl="0"/>
            <a:r>
              <a:rPr lang="ru-RU" sz="2000" b="1" dirty="0" smtClean="0"/>
              <a:t>Отношение к неудачам ребенка: </a:t>
            </a:r>
            <a:r>
              <a:rPr lang="ru-RU" sz="2000" dirty="0" smtClean="0"/>
              <a:t> 11, 13, 17, 22, 23, 54, 61.</a:t>
            </a:r>
          </a:p>
          <a:p>
            <a:r>
              <a:rPr lang="ru-RU" sz="2000" b="1" i="1" dirty="0" smtClean="0"/>
              <a:t>Обработка результатов</a:t>
            </a:r>
          </a:p>
          <a:p>
            <a:r>
              <a:rPr lang="ru-RU" sz="2000" dirty="0" smtClean="0"/>
              <a:t>По всем шкалам, кроме шкалы «принятие/ отвержение», за каждый ответ «да» испытуемый получает 1 балл, а за каждый ответ «нет» — 0 баллов. Для шкалы «принятие/ отвержение», испытуемый получает 1 балл за ответ «Нет» на вопросы: 3, 8, 10, 12, 14, 15, 16, 18, 24, 26, 29, 39, 40, 42, 44, 46, 47, 49, 51, 52, 55, 60 и за ответ «Да» на вопросы: 5, 6, 20, 27, 37, 38, 43, 45, 53, 56.</a:t>
            </a:r>
          </a:p>
          <a:p>
            <a:endParaRPr lang="ru-RU" sz="1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796925"/>
          </a:xfrm>
        </p:spPr>
        <p:txBody>
          <a:bodyPr/>
          <a:lstStyle/>
          <a:p>
            <a:r>
              <a:rPr lang="ru-RU" sz="1600" b="1" dirty="0" smtClean="0"/>
              <a:t>Анкета для родителей учащихся </a:t>
            </a:r>
            <a:r>
              <a:rPr lang="ru-RU" sz="1600" dirty="0" smtClean="0"/>
              <a:t/>
            </a:r>
            <a:br>
              <a:rPr lang="ru-RU" sz="1600" dirty="0" smtClean="0"/>
            </a:br>
            <a:r>
              <a:rPr lang="ru-RU" sz="1600" b="1" dirty="0" smtClean="0"/>
              <a:t>"Сохраним и укрепим здоровье школьника"</a:t>
            </a:r>
            <a:r>
              <a:rPr lang="ru-RU" sz="1600" dirty="0" smtClean="0"/>
              <a:t/>
            </a:r>
            <a:br>
              <a:rPr lang="ru-RU" sz="1600" dirty="0" smtClean="0"/>
            </a:br>
            <a:endParaRPr lang="ru-RU" sz="1600" dirty="0"/>
          </a:p>
        </p:txBody>
      </p:sp>
      <p:sp>
        <p:nvSpPr>
          <p:cNvPr id="3" name="Содержимое 2"/>
          <p:cNvSpPr>
            <a:spLocks noGrp="1"/>
          </p:cNvSpPr>
          <p:nvPr>
            <p:ph idx="4294967295"/>
          </p:nvPr>
        </p:nvSpPr>
        <p:spPr>
          <a:xfrm>
            <a:off x="0" y="928688"/>
            <a:ext cx="8229600" cy="5197475"/>
          </a:xfrm>
        </p:spPr>
        <p:txBody>
          <a:bodyPr/>
          <a:lstStyle/>
          <a:p>
            <a:r>
              <a:rPr lang="ru-RU" sz="1400" i="1" dirty="0" smtClean="0"/>
              <a:t>1.  Возраст Вашего ребенка</a:t>
            </a:r>
            <a:endParaRPr lang="ru-RU" sz="1400" dirty="0" smtClean="0"/>
          </a:p>
          <a:p>
            <a:r>
              <a:rPr lang="ru-RU" sz="1400" dirty="0" smtClean="0"/>
              <a:t> 1. 7-9 лет.</a:t>
            </a:r>
          </a:p>
          <a:p>
            <a:r>
              <a:rPr lang="ru-RU" sz="1400" dirty="0" smtClean="0"/>
              <a:t> 2. 10-12 лет.</a:t>
            </a:r>
          </a:p>
          <a:p>
            <a:r>
              <a:rPr lang="ru-RU" sz="1400" dirty="0" smtClean="0"/>
              <a:t> 3. 13-15 лет.</a:t>
            </a:r>
          </a:p>
          <a:p>
            <a:r>
              <a:rPr lang="ru-RU" sz="1400" dirty="0" smtClean="0"/>
              <a:t> 4. 16 и старше</a:t>
            </a:r>
          </a:p>
          <a:p>
            <a:r>
              <a:rPr lang="ru-RU" sz="1400" i="1" dirty="0" smtClean="0"/>
              <a:t>2.   Пол ребенка</a:t>
            </a:r>
            <a:endParaRPr lang="ru-RU" sz="1400" dirty="0" smtClean="0"/>
          </a:p>
          <a:p>
            <a:r>
              <a:rPr lang="ru-RU" sz="1400" dirty="0" smtClean="0"/>
              <a:t> 1. Мальчик</a:t>
            </a:r>
          </a:p>
          <a:p>
            <a:r>
              <a:rPr lang="ru-RU" sz="1400" dirty="0" smtClean="0"/>
              <a:t> 2. Девочка</a:t>
            </a:r>
          </a:p>
          <a:p>
            <a:r>
              <a:rPr lang="ru-RU" sz="1400" i="1" dirty="0" smtClean="0"/>
              <a:t> 3. Состояние здоровья при поступлении в первый класс</a:t>
            </a:r>
            <a:endParaRPr lang="ru-RU" sz="1400" dirty="0" smtClean="0"/>
          </a:p>
          <a:p>
            <a:r>
              <a:rPr lang="ru-RU" sz="1400" dirty="0" smtClean="0"/>
              <a:t> 1. Первая группа здоровья</a:t>
            </a:r>
          </a:p>
          <a:p>
            <a:r>
              <a:rPr lang="ru-RU" sz="1400" dirty="0" smtClean="0"/>
              <a:t> 2. Вторая группа здоровья</a:t>
            </a:r>
          </a:p>
          <a:p>
            <a:r>
              <a:rPr lang="ru-RU" sz="1400" dirty="0" smtClean="0"/>
              <a:t> 3. Третья группа здоровья</a:t>
            </a:r>
          </a:p>
          <a:p>
            <a:r>
              <a:rPr lang="ru-RU" sz="1400" dirty="0" smtClean="0"/>
              <a:t> 4. Четвертая группа здоровья</a:t>
            </a:r>
          </a:p>
          <a:p>
            <a:r>
              <a:rPr lang="ru-RU" sz="1400" dirty="0" smtClean="0"/>
              <a:t> 5. Пятая группа здоровья</a:t>
            </a:r>
          </a:p>
          <a:p>
            <a:r>
              <a:rPr lang="ru-RU" sz="1400" dirty="0" smtClean="0"/>
              <a:t> 6. Не знаю</a:t>
            </a:r>
          </a:p>
          <a:p>
            <a:r>
              <a:rPr lang="ru-RU" sz="1400" i="1" dirty="0" smtClean="0"/>
              <a:t>4.  Число пропусков учебных занятий по болезни за истекший учебный год</a:t>
            </a:r>
            <a:endParaRPr lang="ru-RU" sz="1400" dirty="0" smtClean="0"/>
          </a:p>
          <a:p>
            <a:r>
              <a:rPr lang="ru-RU" sz="1400" dirty="0" smtClean="0"/>
              <a:t> 1. нет</a:t>
            </a:r>
          </a:p>
          <a:p>
            <a:r>
              <a:rPr lang="ru-RU" sz="1400" dirty="0" smtClean="0"/>
              <a:t> 2. 0-5</a:t>
            </a:r>
          </a:p>
          <a:p>
            <a:r>
              <a:rPr lang="ru-RU" sz="1400" dirty="0" smtClean="0"/>
              <a:t> 3. 6-15</a:t>
            </a:r>
          </a:p>
          <a:p>
            <a:r>
              <a:rPr lang="ru-RU" sz="1400" dirty="0" smtClean="0"/>
              <a:t> 4. 16-30</a:t>
            </a:r>
          </a:p>
          <a:p>
            <a:r>
              <a:rPr lang="ru-RU" sz="1400" dirty="0" smtClean="0"/>
              <a:t> 5. более 30 дней</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214290"/>
            <a:ext cx="8229600" cy="5626121"/>
          </a:xfrm>
        </p:spPr>
        <p:txBody>
          <a:bodyPr/>
          <a:lstStyle/>
          <a:p>
            <a:r>
              <a:rPr lang="ru-RU" sz="1400" i="1" dirty="0" smtClean="0"/>
              <a:t>5. Допускаете ли Вы посещение больным ребенком учебных заведений</a:t>
            </a:r>
            <a:endParaRPr lang="ru-RU" sz="1400" dirty="0" smtClean="0"/>
          </a:p>
          <a:p>
            <a:r>
              <a:rPr lang="ru-RU" sz="1400" dirty="0" smtClean="0"/>
              <a:t> 1. нет</a:t>
            </a:r>
          </a:p>
          <a:p>
            <a:r>
              <a:rPr lang="ru-RU" sz="1400" dirty="0" smtClean="0"/>
              <a:t> 2. После снятия острого периода заболевания</a:t>
            </a:r>
          </a:p>
          <a:p>
            <a:r>
              <a:rPr lang="ru-RU" sz="1400" dirty="0" smtClean="0"/>
              <a:t> 3. Только на контрольные или экзамены</a:t>
            </a:r>
          </a:p>
          <a:p>
            <a:r>
              <a:rPr lang="ru-RU" sz="1400" dirty="0" smtClean="0"/>
              <a:t> 4. Не контролирую этот вопрос</a:t>
            </a:r>
          </a:p>
          <a:p>
            <a:r>
              <a:rPr lang="ru-RU" sz="1400" i="1" dirty="0" smtClean="0"/>
              <a:t>6. Наличие хронических заболеваний в настоящее время</a:t>
            </a:r>
            <a:endParaRPr lang="ru-RU" sz="1400" dirty="0" smtClean="0"/>
          </a:p>
          <a:p>
            <a:r>
              <a:rPr lang="ru-RU" sz="1400" dirty="0" smtClean="0"/>
              <a:t> 1. Да</a:t>
            </a:r>
          </a:p>
          <a:p>
            <a:r>
              <a:rPr lang="ru-RU" sz="1400" dirty="0" smtClean="0"/>
              <a:t> 2. Нет</a:t>
            </a:r>
          </a:p>
          <a:p>
            <a:r>
              <a:rPr lang="ru-RU" sz="1400" i="1" dirty="0" smtClean="0"/>
              <a:t>7. Регулярно ли ребенок проходит диспансеризацию и </a:t>
            </a:r>
            <a:r>
              <a:rPr lang="ru-RU" sz="1400" i="1" dirty="0" err="1" smtClean="0"/>
              <a:t>противорецедивное</a:t>
            </a:r>
            <a:r>
              <a:rPr lang="ru-RU" sz="1400" i="1" dirty="0" smtClean="0"/>
              <a:t> лечение</a:t>
            </a:r>
            <a:endParaRPr lang="ru-RU" sz="1400" dirty="0" smtClean="0"/>
          </a:p>
          <a:p>
            <a:r>
              <a:rPr lang="ru-RU" sz="1400" dirty="0" smtClean="0"/>
              <a:t> 1. да</a:t>
            </a:r>
          </a:p>
          <a:p>
            <a:r>
              <a:rPr lang="ru-RU" sz="1400" dirty="0" smtClean="0"/>
              <a:t> 2. нет</a:t>
            </a:r>
          </a:p>
          <a:p>
            <a:r>
              <a:rPr lang="ru-RU" sz="1400" dirty="0" smtClean="0"/>
              <a:t> 3. не контролирую</a:t>
            </a:r>
          </a:p>
          <a:p>
            <a:r>
              <a:rPr lang="ru-RU" sz="1400" i="1" dirty="0" smtClean="0"/>
              <a:t>8. Получает ли ребенок полноценное оздоровление в летний период и где?</a:t>
            </a:r>
            <a:endParaRPr lang="ru-RU" sz="1400" dirty="0" smtClean="0"/>
          </a:p>
          <a:p>
            <a:r>
              <a:rPr lang="ru-RU" sz="1400" dirty="0" smtClean="0"/>
              <a:t> 1. Загородный лагерь</a:t>
            </a:r>
          </a:p>
          <a:p>
            <a:r>
              <a:rPr lang="ru-RU" sz="1400" dirty="0" smtClean="0"/>
              <a:t> 2. Школьный лагерь</a:t>
            </a:r>
          </a:p>
          <a:p>
            <a:r>
              <a:rPr lang="ru-RU" sz="1400" dirty="0" smtClean="0"/>
              <a:t> 3. Санаторий</a:t>
            </a:r>
          </a:p>
          <a:p>
            <a:r>
              <a:rPr lang="ru-RU" sz="1400" dirty="0" smtClean="0"/>
              <a:t> 4. Лечебное учреждение</a:t>
            </a:r>
          </a:p>
          <a:p>
            <a:r>
              <a:rPr lang="ru-RU" sz="1400" dirty="0" smtClean="0"/>
              <a:t> 5. Сельская местность</a:t>
            </a:r>
          </a:p>
          <a:p>
            <a:r>
              <a:rPr lang="ru-RU" sz="1400" dirty="0" smtClean="0"/>
              <a:t> 6. Город</a:t>
            </a:r>
          </a:p>
          <a:p>
            <a:r>
              <a:rPr lang="ru-RU" sz="1400" dirty="0" smtClean="0"/>
              <a:t> 7. Другое</a:t>
            </a:r>
          </a:p>
          <a:p>
            <a:r>
              <a:rPr lang="ru-RU" sz="1400" dirty="0" smtClean="0"/>
              <a:t> 8. Не получает</a:t>
            </a:r>
          </a:p>
          <a:p>
            <a:r>
              <a:rPr lang="ru-RU" sz="1400" i="1" dirty="0" smtClean="0"/>
              <a:t>9. Контролируете ли Вы результаты проведения школьных медицинских осмотров</a:t>
            </a:r>
            <a:endParaRPr lang="ru-RU" sz="1400" dirty="0" smtClean="0"/>
          </a:p>
          <a:p>
            <a:r>
              <a:rPr lang="ru-RU" sz="1400" dirty="0" smtClean="0"/>
              <a:t> 1. да</a:t>
            </a:r>
          </a:p>
          <a:p>
            <a:r>
              <a:rPr lang="ru-RU" sz="1400" dirty="0" smtClean="0"/>
              <a:t> 2. нет</a:t>
            </a:r>
          </a:p>
          <a:p>
            <a:r>
              <a:rPr lang="ru-RU" sz="1400" dirty="0" smtClean="0"/>
              <a:t> 3. с результатами знаком, но рекомендациям врача следую не всегда</a:t>
            </a:r>
          </a:p>
          <a:p>
            <a:endParaRPr lang="ru-RU" sz="1000" dirty="0" smtClean="0"/>
          </a:p>
          <a:p>
            <a:endParaRPr lang="ru-RU" sz="1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14348" y="142852"/>
            <a:ext cx="8229600" cy="6715148"/>
          </a:xfrm>
        </p:spPr>
        <p:txBody>
          <a:bodyPr/>
          <a:lstStyle/>
          <a:p>
            <a:r>
              <a:rPr lang="ru-RU" sz="1400" i="1" dirty="0" smtClean="0"/>
              <a:t>10 -а. Уделяете ли Вы внимание осанке ребенка за столом?</a:t>
            </a:r>
            <a:endParaRPr lang="ru-RU" sz="1400" dirty="0" smtClean="0"/>
          </a:p>
          <a:p>
            <a:r>
              <a:rPr lang="ru-RU" sz="1400" dirty="0" smtClean="0"/>
              <a:t> 1. да</a:t>
            </a:r>
          </a:p>
          <a:p>
            <a:r>
              <a:rPr lang="ru-RU" sz="1400" dirty="0" smtClean="0"/>
              <a:t> 2. нет</a:t>
            </a:r>
          </a:p>
          <a:p>
            <a:r>
              <a:rPr lang="ru-RU" sz="1400" dirty="0" smtClean="0"/>
              <a:t> 3. иногда</a:t>
            </a:r>
          </a:p>
          <a:p>
            <a:r>
              <a:rPr lang="ru-RU" sz="1400" i="1" dirty="0" smtClean="0"/>
              <a:t>10-б. Сколько времени в день проводит ребенок за компьютером</a:t>
            </a:r>
            <a:endParaRPr lang="ru-RU" sz="1400" dirty="0" smtClean="0"/>
          </a:p>
          <a:p>
            <a:r>
              <a:rPr lang="ru-RU" sz="1400" dirty="0" smtClean="0"/>
              <a:t> 1. нет возможности работать с компьютером</a:t>
            </a:r>
          </a:p>
          <a:p>
            <a:r>
              <a:rPr lang="ru-RU" sz="1400" dirty="0" smtClean="0"/>
              <a:t> 2. 1-2 часа</a:t>
            </a:r>
          </a:p>
          <a:p>
            <a:r>
              <a:rPr lang="ru-RU" sz="1400" dirty="0" smtClean="0"/>
              <a:t> 3. иногда</a:t>
            </a:r>
          </a:p>
          <a:p>
            <a:r>
              <a:rPr lang="ru-RU" sz="1400" i="1" dirty="0" smtClean="0"/>
              <a:t>10-в. Физическая подготовленность Вашего ребенка</a:t>
            </a:r>
            <a:endParaRPr lang="ru-RU" sz="1400" dirty="0" smtClean="0"/>
          </a:p>
          <a:p>
            <a:r>
              <a:rPr lang="ru-RU" sz="1400" dirty="0" smtClean="0"/>
              <a:t> 1. регулярные занятия спортом</a:t>
            </a:r>
          </a:p>
          <a:p>
            <a:r>
              <a:rPr lang="ru-RU" sz="1400" dirty="0" smtClean="0"/>
              <a:t> 2. только уроки физ. воспитания в школе</a:t>
            </a:r>
          </a:p>
          <a:p>
            <a:r>
              <a:rPr lang="ru-RU" sz="1400" dirty="0" smtClean="0"/>
              <a:t> 3. эпизодические занятия физкультурой</a:t>
            </a:r>
          </a:p>
          <a:p>
            <a:r>
              <a:rPr lang="ru-RU" sz="1400" dirty="0" smtClean="0"/>
              <a:t> 4. стараемся избегать уроки физ. воспитания в школе</a:t>
            </a:r>
          </a:p>
          <a:p>
            <a:r>
              <a:rPr lang="ru-RU" sz="1400" dirty="0" smtClean="0"/>
              <a:t> 5. другое</a:t>
            </a:r>
          </a:p>
          <a:p>
            <a:r>
              <a:rPr lang="ru-RU" sz="1400" i="1" dirty="0" smtClean="0"/>
              <a:t>11. Организация питания Вашего ребенка</a:t>
            </a:r>
            <a:endParaRPr lang="ru-RU" sz="1400" dirty="0" smtClean="0"/>
          </a:p>
          <a:p>
            <a:r>
              <a:rPr lang="ru-RU" sz="1400" dirty="0" smtClean="0"/>
              <a:t> 1. получает в школе полноценный обед</a:t>
            </a:r>
          </a:p>
          <a:p>
            <a:r>
              <a:rPr lang="ru-RU" sz="1400" dirty="0" smtClean="0"/>
              <a:t> 2. бутербродная продукция</a:t>
            </a:r>
          </a:p>
          <a:p>
            <a:r>
              <a:rPr lang="ru-RU" sz="1400" dirty="0" smtClean="0"/>
              <a:t> 3. не контролирую характер питания в школе</a:t>
            </a:r>
          </a:p>
          <a:p>
            <a:r>
              <a:rPr lang="ru-RU" sz="1400" dirty="0" smtClean="0"/>
              <a:t> 4. в школе не питается</a:t>
            </a:r>
          </a:p>
          <a:p>
            <a:r>
              <a:rPr lang="ru-RU" sz="1400" i="1" dirty="0" smtClean="0"/>
              <a:t>12. Обсуждаете ли Вы ребенком возможные ограничения по состоянию здоровья при выборе будущей профессии</a:t>
            </a:r>
            <a:endParaRPr lang="ru-RU" sz="1400" dirty="0" smtClean="0"/>
          </a:p>
          <a:p>
            <a:r>
              <a:rPr lang="ru-RU" sz="1400" dirty="0" smtClean="0"/>
              <a:t> 1. да</a:t>
            </a:r>
          </a:p>
          <a:p>
            <a:r>
              <a:rPr lang="ru-RU" sz="1400" dirty="0" smtClean="0"/>
              <a:t> 2. нет</a:t>
            </a:r>
          </a:p>
          <a:p>
            <a:r>
              <a:rPr lang="ru-RU" sz="1000" dirty="0"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r>
              <a:rPr lang="ru-RU" b="1" dirty="0" smtClean="0"/>
              <a:t>2 часть</a:t>
            </a:r>
            <a:r>
              <a:rPr lang="ru-RU" dirty="0" smtClean="0"/>
              <a:t/>
            </a:r>
            <a:br>
              <a:rPr lang="ru-RU" dirty="0" smtClean="0"/>
            </a:br>
            <a:endParaRPr lang="ru-RU" dirty="0"/>
          </a:p>
        </p:txBody>
      </p:sp>
      <p:sp>
        <p:nvSpPr>
          <p:cNvPr id="3" name="Содержимое 2"/>
          <p:cNvSpPr>
            <a:spLocks noGrp="1"/>
          </p:cNvSpPr>
          <p:nvPr>
            <p:ph idx="1"/>
          </p:nvPr>
        </p:nvSpPr>
        <p:spPr>
          <a:xfrm>
            <a:off x="428596" y="928670"/>
            <a:ext cx="8229600" cy="4525963"/>
          </a:xfrm>
        </p:spPr>
        <p:txBody>
          <a:bodyPr/>
          <a:lstStyle/>
          <a:p>
            <a:r>
              <a:rPr lang="ru-RU" sz="1600" dirty="0" smtClean="0"/>
              <a:t>1. В какое время ваш ребёнок встаёт в учебный день?</a:t>
            </a:r>
            <a:br>
              <a:rPr lang="ru-RU" sz="1600" dirty="0" smtClean="0"/>
            </a:br>
            <a:r>
              <a:rPr lang="ru-RU" sz="1600" dirty="0" smtClean="0"/>
              <a:t>2. Делает ли ваш ребёнок утреннюю зарядку?</a:t>
            </a:r>
            <a:br>
              <a:rPr lang="ru-RU" sz="1600" dirty="0" smtClean="0"/>
            </a:br>
            <a:r>
              <a:rPr lang="ru-RU" sz="1600" dirty="0" smtClean="0"/>
              <a:t>3. Делает ли ваш ребёнок закаливающие процедуры?</a:t>
            </a:r>
            <a:br>
              <a:rPr lang="ru-RU" sz="1600" dirty="0" smtClean="0"/>
            </a:br>
            <a:r>
              <a:rPr lang="ru-RU" sz="1600" dirty="0" smtClean="0"/>
              <a:t>4. Завтракает ли ребёнок перед школой?</a:t>
            </a:r>
            <a:br>
              <a:rPr lang="ru-RU" sz="1600" dirty="0" smtClean="0"/>
            </a:br>
            <a:r>
              <a:rPr lang="ru-RU" sz="1600" dirty="0" smtClean="0"/>
              <a:t>5. Каким транспортом пользуется?</a:t>
            </a:r>
            <a:br>
              <a:rPr lang="ru-RU" sz="1600" dirty="0" smtClean="0"/>
            </a:br>
            <a:r>
              <a:rPr lang="ru-RU" sz="1600" dirty="0" smtClean="0"/>
              <a:t>6. Сколько времени затрачивает на дорогу в школу?</a:t>
            </a:r>
            <a:br>
              <a:rPr lang="ru-RU" sz="1600" dirty="0" smtClean="0"/>
            </a:br>
            <a:r>
              <a:rPr lang="ru-RU" sz="1600" dirty="0" smtClean="0"/>
              <a:t>7. Сколько времени в среднем проводит на свежем воздухе: в учебный день, в выходные, на каникулах?</a:t>
            </a:r>
            <a:br>
              <a:rPr lang="ru-RU" sz="1600" dirty="0" smtClean="0"/>
            </a:br>
            <a:r>
              <a:rPr lang="ru-RU" sz="1600" dirty="0" smtClean="0"/>
              <a:t>8. Какие спортивные секции посещает ребёнок? Сколько раз в неделю?</a:t>
            </a:r>
            <a:br>
              <a:rPr lang="ru-RU" sz="1600" dirty="0" smtClean="0"/>
            </a:br>
            <a:r>
              <a:rPr lang="ru-RU" sz="1600" dirty="0" smtClean="0"/>
              <a:t>9. Какие кружки посещает? Сколько раз в неделю?</a:t>
            </a:r>
            <a:br>
              <a:rPr lang="ru-RU" sz="1600" dirty="0" smtClean="0"/>
            </a:br>
            <a:r>
              <a:rPr lang="ru-RU" sz="1600" dirty="0" smtClean="0"/>
              <a:t>10. Сколько времени тратит на домашнее задание: в учебные дни, в выходные?</a:t>
            </a:r>
            <a:br>
              <a:rPr lang="ru-RU" sz="1600" dirty="0" smtClean="0"/>
            </a:br>
            <a:r>
              <a:rPr lang="ru-RU" sz="1600" dirty="0" smtClean="0"/>
              <a:t>11. Читает ли ребёнок ежедневно не программную художественную литературу?</a:t>
            </a:r>
            <a:br>
              <a:rPr lang="ru-RU" sz="1600" dirty="0" smtClean="0"/>
            </a:br>
            <a:r>
              <a:rPr lang="ru-RU" sz="1600" dirty="0" smtClean="0"/>
              <a:t>12. Сколько времени в день затрачивает ребёнок на просмотр телепередач?</a:t>
            </a:r>
            <a:br>
              <a:rPr lang="ru-RU" sz="1600" dirty="0" smtClean="0"/>
            </a:br>
            <a:r>
              <a:rPr lang="ru-RU" sz="1600" dirty="0" smtClean="0"/>
              <a:t>13. Сколько времени проводит за компьютером и игровыми приставками: в учебный день, в выходные?</a:t>
            </a:r>
            <a:br>
              <a:rPr lang="ru-RU" sz="1600" dirty="0" smtClean="0"/>
            </a:br>
            <a:r>
              <a:rPr lang="ru-RU" sz="1600" dirty="0" smtClean="0"/>
              <a:t>14. В котором часу ребёнок ложится спать: в учебный день, в выходные?</a:t>
            </a:r>
            <a:br>
              <a:rPr lang="ru-RU" sz="1600" dirty="0" smtClean="0"/>
            </a:br>
            <a:r>
              <a:rPr lang="ru-RU" sz="1600" dirty="0" smtClean="0"/>
              <a:t>15. Бывают ли жалобы на: головную боль, головокружение, расстройство сна?</a:t>
            </a:r>
            <a:br>
              <a:rPr lang="ru-RU" sz="1600" dirty="0" smtClean="0"/>
            </a:br>
            <a:r>
              <a:rPr lang="ru-RU" sz="1600" dirty="0" smtClean="0"/>
              <a:t>16. Часто ли проявляются: слезливость, капризы, плохое настроение, апатия?</a:t>
            </a:r>
          </a:p>
          <a:p>
            <a:endParaRPr lang="ru-R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sz="half" idx="4294967295"/>
          </p:nvPr>
        </p:nvSpPr>
        <p:spPr>
          <a:xfrm>
            <a:off x="214282" y="357166"/>
            <a:ext cx="8786842" cy="5832475"/>
          </a:xfrm>
        </p:spPr>
        <p:txBody>
          <a:bodyPr/>
          <a:lstStyle/>
          <a:p>
            <a:pPr eaLnBrk="1" hangingPunct="1">
              <a:lnSpc>
                <a:spcPct val="90000"/>
              </a:lnSpc>
              <a:buFont typeface="Wingdings" pitchFamily="2" charset="2"/>
              <a:buNone/>
              <a:defRPr/>
            </a:pPr>
            <a:r>
              <a:rPr lang="ru-RU" sz="2400" dirty="0" smtClean="0"/>
              <a:t>    </a:t>
            </a:r>
            <a:r>
              <a:rPr lang="ru-RU" sz="3600" dirty="0" smtClean="0"/>
              <a:t>Не думайте, что вы воспитываете ребёнка только тогда, когда с ним разговариваете или поучаете его, или приказываете ему . Вы воспитываете его в каждый момент вашей жизни, даже тогда, когда вас нет дома. Как вы одеваетесь, как вы разговариваете с другими людьми о других людях, как вы общаетесь с друзьями и с врагами, как вы смеётесь или читаете газету – всё это имеет для ребёнка большое значение. </a:t>
            </a:r>
          </a:p>
          <a:p>
            <a:pPr algn="r" eaLnBrk="1" hangingPunct="1">
              <a:lnSpc>
                <a:spcPct val="90000"/>
              </a:lnSpc>
              <a:buFont typeface="Wingdings" pitchFamily="2" charset="2"/>
              <a:buNone/>
              <a:defRPr/>
            </a:pPr>
            <a:r>
              <a:rPr lang="ru-RU" sz="3600" dirty="0" smtClean="0"/>
              <a:t>                              А.С Макаренко</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Для детей</a:t>
            </a:r>
            <a:r>
              <a:rPr lang="ru-RU" sz="1600" dirty="0" smtClean="0"/>
              <a:t/>
            </a:r>
            <a:br>
              <a:rPr lang="ru-RU" sz="1600" dirty="0" smtClean="0"/>
            </a:br>
            <a:r>
              <a:rPr lang="ru-RU" sz="1600" b="1" dirty="0" smtClean="0"/>
              <a:t>Тест «Правильно ли Вы питаетесь?»</a:t>
            </a:r>
            <a:endParaRPr lang="ru-RU" sz="1600" dirty="0"/>
          </a:p>
        </p:txBody>
      </p:sp>
      <p:sp>
        <p:nvSpPr>
          <p:cNvPr id="3" name="Содержимое 2"/>
          <p:cNvSpPr>
            <a:spLocks noGrp="1"/>
          </p:cNvSpPr>
          <p:nvPr>
            <p:ph idx="1"/>
          </p:nvPr>
        </p:nvSpPr>
        <p:spPr>
          <a:xfrm>
            <a:off x="428596" y="1214422"/>
            <a:ext cx="8229600" cy="4525963"/>
          </a:xfrm>
        </p:spPr>
        <p:txBody>
          <a:bodyPr/>
          <a:lstStyle/>
          <a:p>
            <a:endParaRPr lang="ru-RU" sz="1200" dirty="0" smtClean="0"/>
          </a:p>
          <a:p>
            <a:pPr lvl="0"/>
            <a:r>
              <a:rPr lang="ru-RU" sz="1400" dirty="0" smtClean="0"/>
              <a:t>Как часто в течение дня Вы питаетесь:</a:t>
            </a:r>
          </a:p>
          <a:p>
            <a:r>
              <a:rPr lang="ru-RU" sz="1400" dirty="0" smtClean="0"/>
              <a:t>а) три раза в день; б) два раза; в) один раз.</a:t>
            </a:r>
          </a:p>
          <a:p>
            <a:pPr lvl="0"/>
            <a:r>
              <a:rPr lang="ru-RU" sz="1400" dirty="0" smtClean="0"/>
              <a:t>Всегда ли Вы завтракаете:</a:t>
            </a:r>
          </a:p>
          <a:p>
            <a:r>
              <a:rPr lang="ru-RU" sz="1400" dirty="0" smtClean="0"/>
              <a:t>а) всегда; б)не всегда; в) никогда.</a:t>
            </a:r>
          </a:p>
          <a:p>
            <a:pPr lvl="0"/>
            <a:r>
              <a:rPr lang="ru-RU" sz="1400" dirty="0" smtClean="0"/>
              <a:t>Из чего состоит Ваш завтрак:</a:t>
            </a:r>
          </a:p>
          <a:p>
            <a:r>
              <a:rPr lang="ru-RU" sz="1400" dirty="0" smtClean="0"/>
              <a:t>а) каша и чай; б) мясное блюдо и чай; в) чай.</a:t>
            </a:r>
          </a:p>
          <a:p>
            <a:pPr lvl="0"/>
            <a:r>
              <a:rPr lang="ru-RU" sz="1400" dirty="0" smtClean="0"/>
              <a:t>Часто ли Вы перекусываете между завтраком и обедом, обедом и ужином:</a:t>
            </a:r>
          </a:p>
          <a:p>
            <a:r>
              <a:rPr lang="ru-RU" sz="1400" dirty="0" smtClean="0"/>
              <a:t>а) никогда; б) один-два раза в день; в) три раза и более.</a:t>
            </a:r>
          </a:p>
          <a:p>
            <a:pPr lvl="0"/>
            <a:r>
              <a:rPr lang="ru-RU" sz="1400" dirty="0" smtClean="0"/>
              <a:t>Как часто Вы едите овощи, фрукты, салаты:</a:t>
            </a:r>
          </a:p>
          <a:p>
            <a:r>
              <a:rPr lang="ru-RU" sz="1400" dirty="0" smtClean="0"/>
              <a:t>а) три раза в день; б) один-два раза в день; в) два-три раза в неделю.</a:t>
            </a:r>
          </a:p>
          <a:p>
            <a:pPr lvl="0"/>
            <a:r>
              <a:rPr lang="ru-RU" sz="1400" dirty="0" smtClean="0"/>
              <a:t>Как часто Вы едите жареную пищу:</a:t>
            </a:r>
          </a:p>
          <a:p>
            <a:r>
              <a:rPr lang="ru-RU" sz="1400" dirty="0" smtClean="0"/>
              <a:t> а) один раз в неделю; б) три-четыре раза в неделю; в) каждый день.</a:t>
            </a:r>
          </a:p>
          <a:p>
            <a:pPr lvl="0"/>
            <a:r>
              <a:rPr lang="ru-RU" sz="1400" dirty="0" smtClean="0"/>
              <a:t>Как часто Вы едите выпечку:</a:t>
            </a:r>
          </a:p>
          <a:p>
            <a:r>
              <a:rPr lang="ru-RU" sz="1400" dirty="0" smtClean="0"/>
              <a:t>а) один раз в неделю; б) три-четыре раза в неделю; в) каждый день.</a:t>
            </a:r>
          </a:p>
          <a:p>
            <a:pPr lvl="0"/>
            <a:r>
              <a:rPr lang="ru-RU" sz="1400" dirty="0" smtClean="0"/>
              <a:t>Что Вы намазываете на хлеб:</a:t>
            </a:r>
          </a:p>
          <a:p>
            <a:r>
              <a:rPr lang="ru-RU" sz="1400" dirty="0" smtClean="0"/>
              <a:t>а) маргарин; б) масло с маргарином; в) только масло.</a:t>
            </a:r>
          </a:p>
          <a:p>
            <a:pPr lvl="0"/>
            <a:endParaRPr lang="ru-RU" sz="1200" dirty="0" smtClean="0"/>
          </a:p>
          <a:p>
            <a:endParaRPr lang="ru-RU" sz="1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428604"/>
            <a:ext cx="8229600" cy="4525963"/>
          </a:xfrm>
        </p:spPr>
        <p:txBody>
          <a:bodyPr/>
          <a:lstStyle/>
          <a:p>
            <a:pPr lvl="0"/>
            <a:r>
              <a:rPr lang="ru-RU" sz="1400" dirty="0" smtClean="0"/>
              <a:t>Сколько раз в неделю Вы едите рыбу:</a:t>
            </a:r>
          </a:p>
          <a:p>
            <a:r>
              <a:rPr lang="ru-RU" sz="1400" dirty="0" smtClean="0"/>
              <a:t>а) три-четыре раза ; б) один-два раза; в) один раз и реже.</a:t>
            </a:r>
          </a:p>
          <a:p>
            <a:pPr lvl="0"/>
            <a:r>
              <a:rPr lang="ru-RU" sz="1400" dirty="0" smtClean="0"/>
              <a:t>Как часто Вы едите хлебобулочные изделия:</a:t>
            </a:r>
          </a:p>
          <a:p>
            <a:r>
              <a:rPr lang="ru-RU" sz="1400" dirty="0" smtClean="0"/>
              <a:t>а) менее трех раз в неделю; б) от 3 до 6 раз в неделю; в) за каждой едой.</a:t>
            </a:r>
          </a:p>
          <a:p>
            <a:pPr lvl="0"/>
            <a:r>
              <a:rPr lang="ru-RU" sz="1400" dirty="0" smtClean="0"/>
              <a:t>Сколько чашек чая или кофе выпиваете за день:</a:t>
            </a:r>
          </a:p>
          <a:p>
            <a:r>
              <a:rPr lang="ru-RU" sz="1400" dirty="0" smtClean="0"/>
              <a:t>а) одну-две; б) от трех до пяти; в) шесть и более</a:t>
            </a:r>
          </a:p>
          <a:p>
            <a:pPr lvl="0"/>
            <a:r>
              <a:rPr lang="ru-RU" sz="1400" dirty="0" smtClean="0"/>
              <a:t>Прежде чем приступит к приготовлению мясного блюда, нужно:</a:t>
            </a:r>
          </a:p>
          <a:p>
            <a:r>
              <a:rPr lang="ru-RU" sz="1400" dirty="0" smtClean="0"/>
              <a:t>а) убирать весь жир; б) убирать часть жира; в) оставлять весь жир.</a:t>
            </a:r>
          </a:p>
          <a:p>
            <a:r>
              <a:rPr lang="ru-RU" sz="1400" dirty="0" smtClean="0"/>
              <a:t> </a:t>
            </a:r>
          </a:p>
          <a:p>
            <a:r>
              <a:rPr lang="ru-RU" sz="1400" dirty="0" smtClean="0"/>
              <a:t> </a:t>
            </a:r>
          </a:p>
          <a:p>
            <a:r>
              <a:rPr lang="ru-RU" sz="1800" dirty="0" smtClean="0"/>
              <a:t>1. В котором часу ты встаёшь утром?</a:t>
            </a:r>
            <a:br>
              <a:rPr lang="ru-RU" sz="1800" dirty="0" smtClean="0"/>
            </a:br>
            <a:r>
              <a:rPr lang="ru-RU" sz="1800" dirty="0" smtClean="0"/>
              <a:t>2. Когда выполняешь домашнее задание?</a:t>
            </a:r>
            <a:br>
              <a:rPr lang="ru-RU" sz="1800" dirty="0" smtClean="0"/>
            </a:br>
            <a:r>
              <a:rPr lang="ru-RU" sz="1800" dirty="0" smtClean="0"/>
              <a:t>3. Какие передачи смотришь по телевизору?</a:t>
            </a:r>
            <a:br>
              <a:rPr lang="ru-RU" sz="1800" dirty="0" smtClean="0"/>
            </a:br>
            <a:r>
              <a:rPr lang="ru-RU" sz="1800" dirty="0" smtClean="0"/>
              <a:t>4. В какое время гуляешь на улице?</a:t>
            </a:r>
            <a:br>
              <a:rPr lang="ru-RU" sz="1800" dirty="0" smtClean="0"/>
            </a:br>
            <a:r>
              <a:rPr lang="ru-RU" sz="1800" dirty="0" smtClean="0"/>
              <a:t>5. Когда читаешь книги? </a:t>
            </a:r>
            <a:br>
              <a:rPr lang="ru-RU" sz="1800" dirty="0" smtClean="0"/>
            </a:br>
            <a:r>
              <a:rPr lang="ru-RU" sz="1800" dirty="0" smtClean="0"/>
              <a:t>6. В котором часу ложишься спать?</a:t>
            </a:r>
            <a:br>
              <a:rPr lang="ru-RU" sz="1800" dirty="0" smtClean="0"/>
            </a:br>
            <a:r>
              <a:rPr lang="ru-RU" sz="1800" dirty="0" smtClean="0"/>
              <a:t>7. Есть ли у тебя свой распорядок дня?</a:t>
            </a:r>
            <a:br>
              <a:rPr lang="ru-RU" sz="1800" dirty="0" smtClean="0"/>
            </a:br>
            <a:r>
              <a:rPr lang="ru-RU" sz="1800" dirty="0" smtClean="0"/>
              <a:t>8. Придерживаешься ли ты его?</a:t>
            </a:r>
          </a:p>
          <a:p>
            <a:r>
              <a:rPr lang="ru-RU" sz="1800" dirty="0" smtClean="0"/>
              <a:t> </a:t>
            </a:r>
            <a:endParaRPr lang="ru-RU" sz="1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t>План беседы с родителями для получения </a:t>
            </a:r>
            <a:br>
              <a:rPr lang="ru-RU" sz="1800" b="1" dirty="0" smtClean="0"/>
            </a:br>
            <a:r>
              <a:rPr lang="ru-RU" sz="1800" b="1" dirty="0" smtClean="0"/>
              <a:t>общих сведений о семье школьника</a:t>
            </a:r>
            <a:r>
              <a:rPr lang="ru-RU" sz="1800" dirty="0" smtClean="0"/>
              <a:t/>
            </a:r>
            <a:br>
              <a:rPr lang="ru-RU" sz="1800" dirty="0" smtClean="0"/>
            </a:br>
            <a:endParaRPr lang="ru-RU" sz="1800" dirty="0"/>
          </a:p>
        </p:txBody>
      </p:sp>
      <p:sp>
        <p:nvSpPr>
          <p:cNvPr id="3" name="Содержимое 2"/>
          <p:cNvSpPr>
            <a:spLocks noGrp="1"/>
          </p:cNvSpPr>
          <p:nvPr>
            <p:ph idx="1"/>
          </p:nvPr>
        </p:nvSpPr>
        <p:spPr>
          <a:xfrm>
            <a:off x="500034" y="1214422"/>
            <a:ext cx="8229600" cy="4525963"/>
          </a:xfrm>
        </p:spPr>
        <p:txBody>
          <a:bodyPr/>
          <a:lstStyle/>
          <a:p>
            <a:r>
              <a:rPr lang="ru-RU" sz="1600" dirty="0" smtClean="0"/>
              <a:t>1. Какой у Вас состав семьи, возраст членов семьи, степень родства?</a:t>
            </a:r>
          </a:p>
          <a:p>
            <a:r>
              <a:rPr lang="ru-RU" sz="1600" dirty="0" smtClean="0"/>
              <a:t>2. Какое у Вас образование, профессия, где Вы работаете, какой у Вас режим труда?</a:t>
            </a:r>
          </a:p>
          <a:p>
            <a:r>
              <a:rPr lang="ru-RU" sz="1600" dirty="0" smtClean="0"/>
              <a:t>3. Как Вы оцениваете Ваши взаимоотношения с детьми? Проявляются ли в семье Ваши взаимоотношения с детьми? Как Вы управляете поведением детей?</a:t>
            </a:r>
          </a:p>
          <a:p>
            <a:r>
              <a:rPr lang="ru-RU" sz="1600" dirty="0" smtClean="0"/>
              <a:t>4. Имеется ли домашняя библиотека, много ли в ней книг для детского чтения?</a:t>
            </a:r>
          </a:p>
          <a:p>
            <a:r>
              <a:rPr lang="ru-RU" sz="1600" dirty="0" smtClean="0"/>
              <a:t>5. Какие книги любит читать Ваш сын (дочь)?</a:t>
            </a:r>
          </a:p>
          <a:p>
            <a:r>
              <a:rPr lang="ru-RU" sz="1600" dirty="0" smtClean="0"/>
              <a:t>6. Какие радио- и телепередачи Вы регулярно слушаете, смотрите всей семьей? Обмениваетесь ли впечатлениями?</a:t>
            </a:r>
          </a:p>
          <a:p>
            <a:r>
              <a:rPr lang="ru-RU" sz="1600" dirty="0" smtClean="0"/>
              <a:t>7. Какие газеты, журналы выписываете? Что выписано специально для ребенка? Регулярно ли он читает свою газету, журнал?</a:t>
            </a:r>
          </a:p>
          <a:p>
            <a:r>
              <a:rPr lang="ru-RU" sz="1600" dirty="0" smtClean="0"/>
              <a:t>8. Как Вы обычно проводите свободное время, выходные дни?</a:t>
            </a:r>
          </a:p>
          <a:p>
            <a:r>
              <a:rPr lang="ru-RU" sz="1600" dirty="0" smtClean="0"/>
              <a:t>9. Охотно ли Вы посещаете школу? Помогает ли Вам общение с учителями, классными руководителями?</a:t>
            </a:r>
          </a:p>
          <a:p>
            <a:r>
              <a:rPr lang="ru-RU" sz="1600" dirty="0" smtClean="0"/>
              <a:t>10. Как Вы оцениваете свои педагогические способности? Занимаетесь ли педагогическим самообразованием, что читаете по педагогической тематике?</a:t>
            </a:r>
          </a:p>
          <a:p>
            <a:r>
              <a:rPr lang="ru-RU" sz="1600" dirty="0" smtClean="0"/>
              <a:t>11. Какую Вы можете оказать помощь школе, учителю?</a:t>
            </a:r>
          </a:p>
          <a:p>
            <a:endParaRPr lang="ru-RU" sz="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t>Анкета для родителей (знакомство классных руководителей с семьей учащихся)</a:t>
            </a:r>
            <a:r>
              <a:rPr lang="ru-RU" sz="1800" dirty="0" smtClean="0"/>
              <a:t> </a:t>
            </a:r>
            <a:r>
              <a:rPr lang="ru-RU" dirty="0" smtClean="0"/>
              <a:t/>
            </a:r>
            <a:br>
              <a:rPr lang="ru-RU" dirty="0" smtClean="0"/>
            </a:br>
            <a:r>
              <a:rPr lang="ru-RU" b="1" dirty="0" smtClean="0"/>
              <a:t> 1-3 классы </a:t>
            </a:r>
            <a:endParaRPr lang="ru-RU" dirty="0"/>
          </a:p>
        </p:txBody>
      </p:sp>
      <p:sp>
        <p:nvSpPr>
          <p:cNvPr id="3" name="Содержимое 2"/>
          <p:cNvSpPr>
            <a:spLocks noGrp="1"/>
          </p:cNvSpPr>
          <p:nvPr>
            <p:ph idx="1"/>
          </p:nvPr>
        </p:nvSpPr>
        <p:spPr/>
        <p:txBody>
          <a:bodyPr/>
          <a:lstStyle/>
          <a:p>
            <a:r>
              <a:rPr lang="ru-RU" sz="800" b="1" dirty="0" smtClean="0"/>
              <a:t>  </a:t>
            </a:r>
            <a:endParaRPr lang="ru-RU" sz="800" dirty="0" smtClean="0"/>
          </a:p>
          <a:p>
            <a:r>
              <a:rPr lang="ru-RU" sz="2000" dirty="0" smtClean="0"/>
              <a:t>1 Что Вы считаете главным в семейном воспитании?</a:t>
            </a:r>
          </a:p>
          <a:p>
            <a:r>
              <a:rPr lang="ru-RU" sz="2000" dirty="0" smtClean="0"/>
              <a:t>2 Что оказывает положительное влияние на воспитание Вашего ребенка?</a:t>
            </a:r>
          </a:p>
          <a:p>
            <a:r>
              <a:rPr lang="ru-RU" sz="2000" dirty="0" smtClean="0"/>
              <a:t>3 Что мешает успешному воспитанию ребенка в Вашей семье?</a:t>
            </a:r>
          </a:p>
          <a:p>
            <a:r>
              <a:rPr lang="ru-RU" sz="2000" dirty="0" smtClean="0"/>
              <a:t>4 Какие качества личности удается вам воспитать у своего ребенка?</a:t>
            </a:r>
          </a:p>
          <a:p>
            <a:r>
              <a:rPr lang="ru-RU" sz="2000" dirty="0" smtClean="0"/>
              <a:t>5 Какие черты характера вашего ребенка вам нравятся, не нравятся?</a:t>
            </a:r>
          </a:p>
          <a:p>
            <a:r>
              <a:rPr lang="ru-RU" sz="2000" dirty="0" smtClean="0"/>
              <a:t>6 Какую помощь школы, педагогов и иных специалистов Вы бы хотели получить по вопросу воспитания ребенка?</a:t>
            </a:r>
          </a:p>
          <a:p>
            <a:r>
              <a:rPr lang="ru-RU" sz="2000" dirty="0" smtClean="0"/>
              <a:t> </a:t>
            </a:r>
          </a:p>
          <a:p>
            <a:endParaRPr lang="ru-RU" sz="800" dirty="0" smtClean="0"/>
          </a:p>
          <a:p>
            <a:r>
              <a:rPr lang="ru-RU" sz="800" dirty="0" smtClean="0"/>
              <a:t> </a:t>
            </a:r>
            <a:endParaRPr lang="ru-RU" sz="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5 класс</a:t>
            </a:r>
            <a:r>
              <a:rPr lang="ru-RU" dirty="0" smtClean="0"/>
              <a:t> </a:t>
            </a:r>
            <a:endParaRPr lang="ru-RU" dirty="0"/>
          </a:p>
        </p:txBody>
      </p:sp>
      <p:sp>
        <p:nvSpPr>
          <p:cNvPr id="3" name="Содержимое 2"/>
          <p:cNvSpPr>
            <a:spLocks noGrp="1"/>
          </p:cNvSpPr>
          <p:nvPr>
            <p:ph idx="1"/>
          </p:nvPr>
        </p:nvSpPr>
        <p:spPr/>
        <p:txBody>
          <a:bodyPr/>
          <a:lstStyle/>
          <a:p>
            <a:r>
              <a:rPr lang="ru-RU" sz="2000" dirty="0" smtClean="0"/>
              <a:t>  </a:t>
            </a:r>
          </a:p>
          <a:p>
            <a:r>
              <a:rPr lang="ru-RU" sz="2000" dirty="0" smtClean="0"/>
              <a:t>1.  Укажите имя и фамилию своего ребенка.</a:t>
            </a:r>
          </a:p>
          <a:p>
            <a:r>
              <a:rPr lang="ru-RU" sz="2000" dirty="0" smtClean="0"/>
              <a:t>2.  Какие трудности в его воспитании Вы испытываете?</a:t>
            </a:r>
          </a:p>
          <a:p>
            <a:r>
              <a:rPr lang="ru-RU" sz="2000" dirty="0" smtClean="0"/>
              <a:t>3. Укажите, кто оказывает на вашего ребенка наибольшее влияние: друзья, учителя, другие члены семьи или кто иной?</a:t>
            </a:r>
          </a:p>
          <a:p>
            <a:r>
              <a:rPr lang="ru-RU" sz="2000" dirty="0" smtClean="0"/>
              <a:t>4. На какие особенности Вашего ребенка следует обратить новым педагогам?</a:t>
            </a:r>
          </a:p>
          <a:p>
            <a:r>
              <a:rPr lang="ru-RU" sz="2000" dirty="0" smtClean="0"/>
              <a:t>5. Укажите, что действует на Вашего ребенка больше всего: требование, совет, пример, наказание или что-то иное?</a:t>
            </a:r>
          </a:p>
          <a:p>
            <a:r>
              <a:rPr lang="ru-RU" sz="2000" dirty="0" smtClean="0"/>
              <a:t>6. На какую тему по воспитанию детей Вы бы хотели получить консультацию педагога или иного специалиста?</a:t>
            </a:r>
          </a:p>
          <a:p>
            <a:r>
              <a:rPr lang="ru-RU" sz="2000" dirty="0" smtClean="0"/>
              <a:t>7. Какую помощь классному руководителю в работе с Вашим ребенком и классом Вы можете оказать?</a:t>
            </a:r>
            <a:endParaRPr lang="ru-RU"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6-11 классы</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sz="2000" dirty="0" smtClean="0"/>
              <a:t> </a:t>
            </a:r>
          </a:p>
          <a:p>
            <a:pPr lvl="0"/>
            <a:r>
              <a:rPr lang="ru-RU" sz="2000" dirty="0" smtClean="0"/>
              <a:t>Укажите класс,  в котором учится ваш ребенок. </a:t>
            </a:r>
          </a:p>
          <a:p>
            <a:pPr lvl="0"/>
            <a:r>
              <a:rPr lang="ru-RU" sz="2000" dirty="0" smtClean="0"/>
              <a:t>Как часто и по какой причине Вы бываете в школе? </a:t>
            </a:r>
          </a:p>
          <a:p>
            <a:pPr lvl="0"/>
            <a:r>
              <a:rPr lang="ru-RU" sz="2000" dirty="0" smtClean="0"/>
              <a:t>Удовлетворены  ли Вы работы классного руководителя с учащимися, родителями? Почему? </a:t>
            </a:r>
          </a:p>
          <a:p>
            <a:pPr lvl="0"/>
            <a:r>
              <a:rPr lang="ru-RU" sz="2000" dirty="0" smtClean="0"/>
              <a:t>Что в работе школы вам особенно нравится, не  удовлетворяет Вас? </a:t>
            </a:r>
          </a:p>
          <a:p>
            <a:pPr lvl="0"/>
            <a:r>
              <a:rPr lang="ru-RU" sz="2000" dirty="0" smtClean="0"/>
              <a:t>По каким проблемам воспитания детей Вы бы хотели получить консультацию администрации, педагогов, иных специалистов? </a:t>
            </a:r>
          </a:p>
          <a:p>
            <a:pPr lvl="0"/>
            <a:r>
              <a:rPr lang="ru-RU" sz="2000" dirty="0" smtClean="0"/>
              <a:t>Какие мероприятия, формы работы школы с учащимися, семьей необходимо использовать, вводить  в дальнейшем? </a:t>
            </a:r>
          </a:p>
          <a:p>
            <a:pPr lvl="0"/>
            <a:r>
              <a:rPr lang="ru-RU" sz="2000" dirty="0" smtClean="0"/>
              <a:t> Что Вы можете предложить для улучшения работы школы с учащимися и родителями? </a:t>
            </a:r>
          </a:p>
          <a:p>
            <a:endParaRPr lang="ru-RU" sz="2000" dirty="0" smtClean="0"/>
          </a:p>
          <a:p>
            <a:endParaRPr lang="ru-RU"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t>Примерная программа изучения семьи школьника</a:t>
            </a:r>
            <a:r>
              <a:rPr lang="ru-RU" sz="1800" dirty="0" smtClean="0"/>
              <a:t/>
            </a:r>
            <a:br>
              <a:rPr lang="ru-RU" sz="1800" dirty="0" smtClean="0"/>
            </a:br>
            <a:endParaRPr lang="ru-RU" sz="1800" dirty="0"/>
          </a:p>
        </p:txBody>
      </p:sp>
      <p:sp>
        <p:nvSpPr>
          <p:cNvPr id="3" name="Содержимое 2"/>
          <p:cNvSpPr>
            <a:spLocks noGrp="1"/>
          </p:cNvSpPr>
          <p:nvPr>
            <p:ph idx="1"/>
          </p:nvPr>
        </p:nvSpPr>
        <p:spPr>
          <a:xfrm>
            <a:off x="500034" y="1000108"/>
            <a:ext cx="8229600" cy="4525963"/>
          </a:xfrm>
        </p:spPr>
        <p:txBody>
          <a:bodyPr/>
          <a:lstStyle/>
          <a:p>
            <a:r>
              <a:rPr lang="ru-RU" sz="1400" i="1" dirty="0" smtClean="0"/>
              <a:t>1. Демографическая характеристика семьи. </a:t>
            </a:r>
            <a:endParaRPr lang="ru-RU" sz="1400" dirty="0" smtClean="0"/>
          </a:p>
          <a:p>
            <a:r>
              <a:rPr lang="ru-RU" sz="1400" dirty="0" smtClean="0"/>
              <a:t>Полная, неполная семья, кто из родителей отсутствует, по какой причине, число взрослых членов семьи, их возраст, степень родства, число детей, их пол, возраст.</a:t>
            </a:r>
          </a:p>
          <a:p>
            <a:r>
              <a:rPr lang="ru-RU" sz="1400" i="1" dirty="0" smtClean="0"/>
              <a:t>2. Жилищно-бытовые условия семьи.</a:t>
            </a:r>
            <a:endParaRPr lang="ru-RU" sz="1400" dirty="0" smtClean="0"/>
          </a:p>
          <a:p>
            <a:r>
              <a:rPr lang="ru-RU" sz="1400" dirty="0" smtClean="0"/>
              <a:t>Вид жилья: изолированная квартира, коммунальная, собственный дом, частная квартира, общежитие. Наличие удобств. Личное подсобное хозяйство. Материальный достаток семьи. Наличие у ребенка постоянного места для занятий и игр.</a:t>
            </a:r>
          </a:p>
          <a:p>
            <a:r>
              <a:rPr lang="ru-RU" sz="1400" dirty="0" smtClean="0"/>
              <a:t>3.</a:t>
            </a:r>
            <a:r>
              <a:rPr lang="ru-RU" sz="1400" i="1" dirty="0" smtClean="0"/>
              <a:t>Социально-профессиональная характеристика семьи.</a:t>
            </a:r>
            <a:endParaRPr lang="ru-RU" sz="1400" dirty="0" smtClean="0"/>
          </a:p>
          <a:p>
            <a:r>
              <a:rPr lang="ru-RU" sz="1400" dirty="0" smtClean="0"/>
              <a:t>Социальное положение родителей, их образование, профессия, место работы, должность, режим работы (односменный, двух-, трехсменный, разъездной, неполный рабочий день, индивидуальная трудовая деятельность и т. д.). Род занятий других взрослых членов семьи. Род занятий детей (учащиеся школ, ГПТУ, СПТУ, техникумов, дошкольники).</a:t>
            </a:r>
          </a:p>
          <a:p>
            <a:r>
              <a:rPr lang="ru-RU" sz="1400" dirty="0" smtClean="0"/>
              <a:t>Отношение родителей к труду, главные мотивы трудовой деятельности (достижение высокого уровня заработной платы, достижение более высокого служебного положения, повышение эффективности общественного производства, потребность ощущать себя членом трудового коллектива, интерес к результатам труда и т. д.).</a:t>
            </a:r>
          </a:p>
          <a:p>
            <a:r>
              <a:rPr lang="ru-RU" sz="1400" dirty="0" smtClean="0"/>
              <a:t>Общественная оценка их труда (награды, звания и т. д.). Воспитание у детей в семье трудолюбия, уважительного отношения к труду взрослых, гордости за трудовые традиции семьи. Включение детей в трудовую деятельность семьи, воспитание в семье ответственного и добросовестного отношения к учению. Передача детям опыта общественной работы родителей.</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85728"/>
            <a:ext cx="8229600" cy="4525963"/>
          </a:xfrm>
        </p:spPr>
        <p:txBody>
          <a:bodyPr/>
          <a:lstStyle/>
          <a:p>
            <a:r>
              <a:rPr lang="ru-RU" sz="1800" i="1" dirty="0" smtClean="0"/>
              <a:t>4. Нравственно-политическая культура семьи. </a:t>
            </a:r>
            <a:endParaRPr lang="ru-RU" sz="1800" dirty="0" smtClean="0"/>
          </a:p>
          <a:p>
            <a:r>
              <a:rPr lang="ru-RU" sz="1800" dirty="0" smtClean="0"/>
              <a:t>Мировоззренческие установки взрослых членов семьи. Соотношение духовных и материальных ценностей в семье, умение соразмерять свои потребности с возможностями. Соблюдение взрослыми членами семьи единства слова и дела. Нравственная надежность, чувство ответственности, долга, проявление членами семьи взаимного уважения, заботы, помощи.</a:t>
            </a:r>
          </a:p>
          <a:p>
            <a:r>
              <a:rPr lang="ru-RU" sz="1800" i="1" dirty="0" smtClean="0"/>
              <a:t>5. Культурный уровень семьи, семейные традиции.</a:t>
            </a:r>
            <a:endParaRPr lang="ru-RU" sz="1800" dirty="0" smtClean="0"/>
          </a:p>
          <a:p>
            <a:r>
              <a:rPr lang="ru-RU" sz="1800" dirty="0" smtClean="0"/>
              <a:t>Увлечения членов семьи: любовь к чтению, читательские интересы, наличие домашней библиотеки; участие в художественной самодеятельности, увлечение музыкой, игра на музыкальных инструментах; занятия спортом, туризмом; коллекционирование, техническое творчество, рисование и т. д.</a:t>
            </a:r>
          </a:p>
          <a:p>
            <a:r>
              <a:rPr lang="ru-RU" sz="1800" dirty="0" smtClean="0"/>
              <a:t>Способы проведения семейного досуга и праздников. Приобщение детей к культурным ценностям семьи. Присущие семье традиции в праздновании красных дат календаря, дней рождения взрослых и детей, воспитание уважения к женщине-матери, людям старшего поколения. Привитие детям навыков гостеприимства. Культура общения в семье, культура речи, эстетика быта.</a:t>
            </a:r>
          </a:p>
          <a:p>
            <a:endParaRPr lang="ru-RU" sz="1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85728"/>
            <a:ext cx="8229600" cy="4525963"/>
          </a:xfrm>
        </p:spPr>
        <p:txBody>
          <a:bodyPr/>
          <a:lstStyle/>
          <a:p>
            <a:r>
              <a:rPr lang="ru-RU" sz="1200" i="1" dirty="0" smtClean="0"/>
              <a:t>6. Педагогический фон семьи.</a:t>
            </a:r>
            <a:endParaRPr lang="ru-RU" sz="1200" dirty="0" smtClean="0"/>
          </a:p>
          <a:p>
            <a:r>
              <a:rPr lang="ru-RU" sz="1200" dirty="0" smtClean="0"/>
              <a:t>Характер взаимоотношений в семье: авторитарный, либеральный, демократический. Взаимоотношения родителей, особенности их характера (высокомерный, безвольный, целеустремленный и т. д.) и их влияние на воспитание детей. Роль матери и отца в семейном воспитании. Авторитет родителей в семье. Стиль отношения к ребенку: уважение его интересов, склонностей, творческих попыток, участие в свободных занятиях детей, развитие их общественной активности. Степень участия взрослых членов семьи в воспитании детей. Единство в требованиях детям. Методы воспитания детей: убеждение, принуждение, поощрение, наказание. Установление в семье режима, способствующее успешной учебе детей. Осуществление контроля за учебой детей. Отношение родителей к школе, учителям. Согласованность воспитательных усилий семьи и школы.</a:t>
            </a:r>
          </a:p>
          <a:p>
            <a:r>
              <a:rPr lang="ru-RU" sz="1200" dirty="0" smtClean="0"/>
              <a:t>Участие родителей в жизни школы, класса, где учится ребенок. Способы повышения уровня педагогической культуры: посещение занятий педагогического всеобуча для родителей в школе, педагогическое самообразование.</a:t>
            </a:r>
          </a:p>
          <a:p>
            <a:r>
              <a:rPr lang="ru-RU" sz="1200" i="1" dirty="0" smtClean="0"/>
              <a:t>7. Педагогические выводы об условиях воспитания в семье,</a:t>
            </a:r>
            <a:r>
              <a:rPr lang="ru-RU" sz="1200" dirty="0" smtClean="0"/>
              <a:t> основные трудности в воспитании детей, педагогический опыт данной семьи.</a:t>
            </a:r>
          </a:p>
          <a:p>
            <a:r>
              <a:rPr lang="ru-RU" sz="1200" dirty="0" smtClean="0"/>
              <a:t>Достаточно полную характеристику семьи на основе данной программы учитель может получить, используя различные методы изучения:</a:t>
            </a:r>
          </a:p>
          <a:p>
            <a:r>
              <a:rPr lang="ru-RU" sz="1200" dirty="0" smtClean="0"/>
              <a:t>– ознакомление со школьной документацией ребенка (личные дела, классные журналы, медицинские карты);</a:t>
            </a:r>
          </a:p>
          <a:p>
            <a:r>
              <a:rPr lang="ru-RU" sz="1200" dirty="0" smtClean="0"/>
              <a:t>– наблюдение за школьником в процессе общения с ним, беседа с учителями, работающими в данном классе;</a:t>
            </a:r>
          </a:p>
          <a:p>
            <a:r>
              <a:rPr lang="ru-RU" sz="1200" dirty="0" smtClean="0"/>
              <a:t>– посещение семьи, беседа с родителями и другими членами семьи;</a:t>
            </a:r>
          </a:p>
          <a:p>
            <a:r>
              <a:rPr lang="ru-RU" sz="1200" dirty="0" smtClean="0"/>
              <a:t>– изучение родителей в процессе занятий в педагогическом лектории;</a:t>
            </a:r>
          </a:p>
          <a:p>
            <a:r>
              <a:rPr lang="ru-RU" sz="1200" dirty="0" smtClean="0"/>
              <a:t>– анкетирование детей и родителей;</a:t>
            </a:r>
          </a:p>
          <a:p>
            <a:r>
              <a:rPr lang="ru-RU" sz="1200" dirty="0" smtClean="0"/>
              <a:t>– анализ сочинений на тему: «Моя семья», «Как я провел выходной день», «Любимые увлечения нашей семьи», «Мои родители», «Брать пример с кого» и т. д.;</a:t>
            </a:r>
          </a:p>
          <a:p>
            <a:r>
              <a:rPr lang="ru-RU" sz="1200" dirty="0" smtClean="0"/>
              <a:t>– анализ характеристик детей (свободного изложения, стандартизированных), написанных по просьбе учителя их родителями.</a:t>
            </a:r>
          </a:p>
          <a:p>
            <a:r>
              <a:rPr lang="ru-RU" sz="1200" dirty="0" smtClean="0"/>
              <a:t>Далее на основе полученных данных рекомендуется на семью каждого воспитанника заполнить примерную «Карточку семьи</a:t>
            </a:r>
          </a:p>
          <a:p>
            <a:r>
              <a:rPr lang="ru-RU" sz="1200" dirty="0" smtClean="0"/>
              <a:t> </a:t>
            </a:r>
          </a:p>
          <a:p>
            <a:endParaRPr lang="ru-RU" sz="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Педагогам и родителям на заметку</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285720" y="1071546"/>
            <a:ext cx="8572560" cy="5357850"/>
          </a:xfrm>
        </p:spPr>
        <p:txBody>
          <a:bodyPr/>
          <a:lstStyle/>
          <a:p>
            <a:r>
              <a:rPr lang="ru-RU" sz="1800" dirty="0" smtClean="0"/>
              <a:t>Е с л и:</a:t>
            </a:r>
          </a:p>
          <a:p>
            <a:r>
              <a:rPr lang="ru-RU" sz="1800" dirty="0" smtClean="0"/>
              <a:t>– ребенка постоянно критикуют, он учится ненавидеть;</a:t>
            </a:r>
          </a:p>
          <a:p>
            <a:r>
              <a:rPr lang="ru-RU" sz="1800" dirty="0" smtClean="0"/>
              <a:t>– ребенка высмеивают, он становится замкнутым;</a:t>
            </a:r>
          </a:p>
          <a:p>
            <a:r>
              <a:rPr lang="ru-RU" sz="1800" dirty="0" smtClean="0"/>
              <a:t>– ребенка хвалят, он учится быть благородным;</a:t>
            </a:r>
          </a:p>
          <a:p>
            <a:r>
              <a:rPr lang="ru-RU" sz="1800" dirty="0" smtClean="0"/>
              <a:t>– ребенка поддерживают, он учится ценить себя;</a:t>
            </a:r>
          </a:p>
          <a:p>
            <a:r>
              <a:rPr lang="ru-RU" sz="1800" dirty="0" smtClean="0"/>
              <a:t>– ребенок растет в упреках, он учится жить с чувством вины;</a:t>
            </a:r>
          </a:p>
          <a:p>
            <a:r>
              <a:rPr lang="ru-RU" sz="1800" dirty="0" smtClean="0"/>
              <a:t>– ребенок растет в терпимости, он учится понимать других;</a:t>
            </a:r>
          </a:p>
          <a:p>
            <a:r>
              <a:rPr lang="ru-RU" sz="1800" dirty="0" smtClean="0"/>
              <a:t>– ребенок растет в честности, он учится быть справедливым;</a:t>
            </a:r>
          </a:p>
          <a:p>
            <a:r>
              <a:rPr lang="ru-RU" sz="1800" dirty="0" smtClean="0"/>
              <a:t>– ребенок растет в безопасности, он учится верить в людей;</a:t>
            </a:r>
          </a:p>
          <a:p>
            <a:r>
              <a:rPr lang="ru-RU" sz="1800" dirty="0" smtClean="0"/>
              <a:t>– ребенок живет во вражде, он учится быть агрессивным;</a:t>
            </a:r>
          </a:p>
          <a:p>
            <a:r>
              <a:rPr lang="ru-RU" sz="1800" dirty="0" smtClean="0"/>
              <a:t>– ребенок живет в понимании и дружелюбии, он учится находить любовь в этом мире.</a:t>
            </a:r>
          </a:p>
          <a:p>
            <a:r>
              <a:rPr lang="ru-RU" sz="1800" dirty="0" smtClean="0"/>
              <a:t>Эти советы возникли на базе жизненных практических наблюдений, осмысления педагогической практики. Высказанные положения могут использоваться в практической работе с родителями, а также как темы собраний и бесед с ними</a:t>
            </a:r>
          </a:p>
          <a:p>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i="1" dirty="0" smtClean="0"/>
              <a:t>Е.А. </a:t>
            </a:r>
            <a:r>
              <a:rPr lang="ru-RU" sz="2000" b="1" i="1" dirty="0" err="1" smtClean="0"/>
              <a:t>Личко</a:t>
            </a:r>
            <a:r>
              <a:rPr lang="ru-RU" sz="2000" b="1" i="1" dirty="0" smtClean="0"/>
              <a:t> в описание семьи включает следующие характеристики и варианты:</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lstStyle/>
          <a:p>
            <a:r>
              <a:rPr lang="ru-RU" sz="2000" b="1" dirty="0" smtClean="0"/>
              <a:t>1) Структурный состав:</a:t>
            </a:r>
            <a:endParaRPr lang="ru-RU" sz="2000" dirty="0" smtClean="0"/>
          </a:p>
          <a:p>
            <a:r>
              <a:rPr lang="ru-RU" sz="2000" dirty="0" smtClean="0"/>
              <a:t>-  полная семья (есть мать и отец);</a:t>
            </a:r>
          </a:p>
          <a:p>
            <a:r>
              <a:rPr lang="ru-RU" sz="2000" dirty="0" smtClean="0"/>
              <a:t>-  неполная семья (есть только мать или отец);</a:t>
            </a:r>
          </a:p>
          <a:p>
            <a:r>
              <a:rPr lang="ru-RU" sz="2000" dirty="0" smtClean="0"/>
              <a:t>-  деформированная семья (наличие отчима вместо отца или мачехи вместо матери).</a:t>
            </a:r>
          </a:p>
          <a:p>
            <a:r>
              <a:rPr lang="ru-RU" sz="2000" b="1" dirty="0" smtClean="0"/>
              <a:t>2)  Функциональные особенности:</a:t>
            </a:r>
            <a:endParaRPr lang="ru-RU" sz="2000" dirty="0" smtClean="0"/>
          </a:p>
          <a:p>
            <a:r>
              <a:rPr lang="ru-RU" sz="2000" dirty="0" smtClean="0"/>
              <a:t>- гармоничная семья;</a:t>
            </a:r>
          </a:p>
          <a:p>
            <a:r>
              <a:rPr lang="ru-RU" sz="2000" dirty="0" smtClean="0"/>
              <a:t>-  дисгармоничная семья.</a:t>
            </a:r>
          </a:p>
          <a:p>
            <a:endParaRPr lang="ru-RU" sz="1400" dirty="0"/>
          </a:p>
        </p:txBody>
      </p:sp>
      <p:pic>
        <p:nvPicPr>
          <p:cNvPr id="73730" name="Picture 2" descr="Картинка 174 из 152351">
            <a:hlinkClick r:id="rId2"/>
          </p:cNvPr>
          <p:cNvPicPr>
            <a:picLocks noChangeAspect="1" noChangeArrowheads="1"/>
          </p:cNvPicPr>
          <p:nvPr/>
        </p:nvPicPr>
        <p:blipFill>
          <a:blip r:embed="rId3"/>
          <a:srcRect/>
          <a:stretch>
            <a:fillRect/>
          </a:stretch>
        </p:blipFill>
        <p:spPr bwMode="auto">
          <a:xfrm>
            <a:off x="5214942" y="3857628"/>
            <a:ext cx="3340007" cy="2500306"/>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Times New Roman" pitchFamily="18" charset="0"/>
                <a:cs typeface="Times New Roman" pitchFamily="18" charset="0"/>
              </a:rPr>
              <a:t>Примерная    </a:t>
            </a:r>
            <a:r>
              <a:rPr lang="ru-RU" sz="2000" b="1" dirty="0" smtClean="0">
                <a:latin typeface="Times New Roman" pitchFamily="18" charset="0"/>
                <a:cs typeface="Times New Roman" pitchFamily="18" charset="0"/>
              </a:rPr>
              <a:t>т е м а т и к а</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консультаций для родителей: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000" dirty="0" smtClean="0"/>
              <a:t>1. Ребенок не хочет учиться. Как ему помочь?</a:t>
            </a:r>
          </a:p>
          <a:p>
            <a:r>
              <a:rPr lang="ru-RU" sz="2000" dirty="0" smtClean="0"/>
              <a:t>2. Плохая память ребенка. Как ее развить?</a:t>
            </a:r>
          </a:p>
          <a:p>
            <a:r>
              <a:rPr lang="ru-RU" sz="2000" dirty="0" smtClean="0"/>
              <a:t>3. Единственный ребенок в семье. Пути преодоления трудностей в воспитании.</a:t>
            </a:r>
          </a:p>
          <a:p>
            <a:r>
              <a:rPr lang="ru-RU" sz="2000" dirty="0" smtClean="0"/>
              <a:t>4. Наказания детей. Какими им быть?</a:t>
            </a:r>
          </a:p>
          <a:p>
            <a:r>
              <a:rPr lang="ru-RU" sz="2000" dirty="0" smtClean="0"/>
              <a:t>5. Тревожность детей. К чему она может привести?</a:t>
            </a:r>
          </a:p>
          <a:p>
            <a:r>
              <a:rPr lang="ru-RU" sz="2000" dirty="0" smtClean="0"/>
              <a:t>6. Застенчивый ребенок. Проблемы застенчивости и пути ее преодоления.</a:t>
            </a:r>
          </a:p>
          <a:p>
            <a:r>
              <a:rPr lang="ru-RU" sz="2000" dirty="0" smtClean="0"/>
              <a:t>7. Грубость и непонимание в семье.</a:t>
            </a:r>
          </a:p>
          <a:p>
            <a:r>
              <a:rPr lang="ru-RU" sz="2000" dirty="0" smtClean="0"/>
              <a:t>8. Талантливый ребенок в семье.</a:t>
            </a:r>
          </a:p>
          <a:p>
            <a:r>
              <a:rPr lang="ru-RU" sz="2000" dirty="0" smtClean="0"/>
              <a:t>9. Друзья детей – друзья или враги?</a:t>
            </a:r>
          </a:p>
          <a:p>
            <a:r>
              <a:rPr lang="ru-RU" sz="2000" dirty="0" smtClean="0"/>
              <a:t>10. Три поколения под одной крышей. Проблемы общения.</a:t>
            </a:r>
          </a:p>
          <a:p>
            <a:endParaRPr lang="ru-RU" sz="1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1498589"/>
          <a:ext cx="8143933" cy="4202187"/>
        </p:xfrm>
        <a:graphic>
          <a:graphicData uri="http://schemas.openxmlformats.org/drawingml/2006/table">
            <a:tbl>
              <a:tblPr/>
              <a:tblGrid>
                <a:gridCol w="1491870"/>
                <a:gridCol w="1019847"/>
                <a:gridCol w="2197556"/>
                <a:gridCol w="1020630"/>
                <a:gridCol w="1393400"/>
                <a:gridCol w="1020630"/>
              </a:tblGrid>
              <a:tr h="308866">
                <a:tc gridSpan="2">
                  <a:txBody>
                    <a:bodyPr/>
                    <a:lstStyle/>
                    <a:p>
                      <a:pPr>
                        <a:spcAft>
                          <a:spcPts val="0"/>
                        </a:spcAft>
                      </a:pPr>
                      <a:r>
                        <a:rPr lang="ru-RU" sz="1200" b="1" dirty="0">
                          <a:latin typeface="Times New Roman"/>
                          <a:ea typeface="Times New Roman"/>
                        </a:rPr>
                        <a:t>1. Что вы ожидаете от родителей вашего класса?</a:t>
                      </a: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200" b="1">
                          <a:latin typeface="Times New Roman"/>
                          <a:ea typeface="Times New Roman"/>
                        </a:rPr>
                        <a:t>2.  Как Вы думаете, что они ждут от вас как от учителя?</a:t>
                      </a: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200" b="1">
                          <a:latin typeface="Times New Roman"/>
                          <a:ea typeface="Times New Roman"/>
                        </a:rPr>
                        <a:t>3.  А вы готовы оказать эту помощь?</a:t>
                      </a: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08866">
                <a:tc>
                  <a:txBody>
                    <a:bodyPr/>
                    <a:lstStyle/>
                    <a:p>
                      <a:pPr>
                        <a:spcAft>
                          <a:spcPts val="0"/>
                        </a:spcAft>
                      </a:pPr>
                      <a:r>
                        <a:rPr lang="ru-RU" sz="1200" dirty="0">
                          <a:latin typeface="Times New Roman"/>
                          <a:ea typeface="Times New Roman"/>
                        </a:rPr>
                        <a:t>материальной помощи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профессионализма</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да </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66">
                <a:tc>
                  <a:txBody>
                    <a:bodyPr/>
                    <a:lstStyle/>
                    <a:p>
                      <a:pPr>
                        <a:spcAft>
                          <a:spcPts val="0"/>
                        </a:spcAft>
                      </a:pPr>
                      <a:r>
                        <a:rPr lang="ru-RU" sz="1200" dirty="0">
                          <a:latin typeface="Times New Roman"/>
                          <a:ea typeface="Times New Roman"/>
                        </a:rPr>
                        <a:t>взаимопонимания</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контроля за успеваемостью детей</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нет </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66">
                <a:tc>
                  <a:txBody>
                    <a:bodyPr/>
                    <a:lstStyle/>
                    <a:p>
                      <a:pPr>
                        <a:spcAft>
                          <a:spcPts val="0"/>
                        </a:spcAft>
                      </a:pPr>
                      <a:r>
                        <a:rPr lang="ru-RU" sz="1200">
                          <a:latin typeface="Times New Roman"/>
                          <a:ea typeface="Times New Roman"/>
                        </a:rPr>
                        <a:t>любви и уважения</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оказания помощи в учебе</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частично   </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66">
                <a:tc>
                  <a:txBody>
                    <a:bodyPr/>
                    <a:lstStyle/>
                    <a:p>
                      <a:pPr>
                        <a:spcAft>
                          <a:spcPts val="0"/>
                        </a:spcAft>
                      </a:pPr>
                      <a:r>
                        <a:rPr lang="ru-RU" sz="1200">
                          <a:latin typeface="Times New Roman"/>
                          <a:ea typeface="Times New Roman"/>
                        </a:rPr>
                        <a:t>контроля за своими детьми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взаимопонимания</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66">
                <a:tc>
                  <a:txBody>
                    <a:bodyPr/>
                    <a:lstStyle/>
                    <a:p>
                      <a:pPr>
                        <a:spcAft>
                          <a:spcPts val="0"/>
                        </a:spcAft>
                      </a:pPr>
                      <a:r>
                        <a:rPr lang="ru-RU" sz="1200" dirty="0">
                          <a:latin typeface="Times New Roman"/>
                          <a:ea typeface="Times New Roman"/>
                        </a:rPr>
                        <a:t>благодарности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внимания к здоровью ребенка</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731">
                <a:tc>
                  <a:txBody>
                    <a:bodyPr/>
                    <a:lstStyle/>
                    <a:p>
                      <a:pPr>
                        <a:spcAft>
                          <a:spcPts val="0"/>
                        </a:spcAft>
                      </a:pPr>
                      <a:r>
                        <a:rPr lang="ru-RU" sz="1200" dirty="0">
                          <a:latin typeface="Times New Roman"/>
                          <a:ea typeface="Times New Roman"/>
                        </a:rPr>
                        <a:t>совместной деятельности в воспитании сына и дочери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Заинтересованности в судьбе сына или дочери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98">
                <a:tc>
                  <a:txBody>
                    <a:bodyPr/>
                    <a:lstStyle/>
                    <a:p>
                      <a:pPr>
                        <a:spcAft>
                          <a:spcPts val="0"/>
                        </a:spcAft>
                      </a:pPr>
                      <a:r>
                        <a:rPr lang="ru-RU" sz="1200">
                          <a:latin typeface="Times New Roman"/>
                          <a:ea typeface="Times New Roman"/>
                        </a:rPr>
                        <a:t>участие во внеклассной работе</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597">
                <a:tc>
                  <a:txBody>
                    <a:bodyPr/>
                    <a:lstStyle/>
                    <a:p>
                      <a:pPr>
                        <a:spcAft>
                          <a:spcPts val="0"/>
                        </a:spcAft>
                      </a:pPr>
                      <a:r>
                        <a:rPr lang="ru-RU" sz="1200">
                          <a:latin typeface="Times New Roman"/>
                          <a:ea typeface="Times New Roman"/>
                        </a:rPr>
                        <a:t>индивидуальной работы с ребенком по формированию гармоничной личности</a:t>
                      </a: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3177" marR="6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1" name="Rectangle 1"/>
          <p:cNvSpPr>
            <a:spLocks noChangeArrowheads="1"/>
          </p:cNvSpPr>
          <p:nvPr/>
        </p:nvSpPr>
        <p:spPr bwMode="auto">
          <a:xfrm>
            <a:off x="1785918" y="500042"/>
            <a:ext cx="55721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Arial" pitchFamily="34" charset="0"/>
                <a:ea typeface="Times New Roman" pitchFamily="18" charset="0"/>
              </a:rPr>
              <a:t>Анкета для классного руководителя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hlinkClick r:id="rId2"/>
              </a:rPr>
              <a:t>Линия помощи "Дети </a:t>
            </a:r>
            <a:r>
              <a:rPr lang="ru-RU" b="1" dirty="0" err="1" smtClean="0">
                <a:hlinkClick r:id="rId2"/>
              </a:rPr>
              <a:t>онлайн</a:t>
            </a:r>
            <a:r>
              <a:rPr lang="ru-RU" b="1" dirty="0" smtClean="0">
                <a:hlinkClick r:id="rId2"/>
              </a:rPr>
              <a:t>"</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sz="2000" dirty="0" smtClean="0"/>
              <a:t>Если вы обеспокоены безопасностью ребенка при его работе в Интернете или при использовании мобильной связи, если ребенок подвергся или стал жертвой сетевых преследователей и мошенников, обратитесь на линию помощи "Дети </a:t>
            </a:r>
            <a:r>
              <a:rPr lang="ru-RU" sz="2000" dirty="0" err="1" smtClean="0"/>
              <a:t>онлайн</a:t>
            </a:r>
            <a:r>
              <a:rPr lang="ru-RU" sz="2000" dirty="0" smtClean="0"/>
              <a:t>". Эксперты помогут решить проблему, а так же проконсультируют по вопросам безопасного использования детьми мобильной связи и интернет. Позвоните по телефону </a:t>
            </a:r>
          </a:p>
          <a:p>
            <a:r>
              <a:rPr lang="ru-RU" sz="2000" dirty="0" smtClean="0"/>
              <a:t>8 - 800 - 25 - 000 - 15 (звонок по России бесплатный, прием звонков осуществляется по рабочим дням с 9.00 до 18.00 московского времени)</a:t>
            </a:r>
          </a:p>
          <a:p>
            <a:r>
              <a:rPr lang="ru-RU" sz="2000" dirty="0" smtClean="0"/>
              <a:t>Подробнее о Линии помощи вы можете узнать на сайте</a:t>
            </a:r>
            <a:r>
              <a:rPr lang="ru-RU" sz="2000" b="1" u="sng" dirty="0" smtClean="0"/>
              <a:t> </a:t>
            </a:r>
            <a:r>
              <a:rPr lang="ru-RU" sz="2000" b="1" u="sng" dirty="0" smtClean="0">
                <a:hlinkClick r:id="rId2"/>
              </a:rPr>
              <a:t>http://detionline.org/</a:t>
            </a:r>
            <a:endParaRPr lang="ru-RU" sz="2000" b="1" u="sng" dirty="0" smtClean="0"/>
          </a:p>
          <a:p>
            <a:endParaRPr lang="ru-RU" sz="16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Содержимое 2"/>
          <p:cNvSpPr>
            <a:spLocks noGrp="1"/>
          </p:cNvSpPr>
          <p:nvPr>
            <p:ph idx="1"/>
          </p:nvPr>
        </p:nvSpPr>
        <p:spPr/>
        <p:txBody>
          <a:bodyPr/>
          <a:lstStyle/>
          <a:p>
            <a:r>
              <a:rPr lang="ru-RU" sz="1400" dirty="0" smtClean="0"/>
              <a:t>Акатов Л.И. «Социальная реабилитация детей с ограниченными возможностями здоровья. Психологические основы»</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желтый">
  <a:themeElements>
    <a:clrScheme name="Другая 14">
      <a:dk1>
        <a:srgbClr val="974806"/>
      </a:dk1>
      <a:lt1>
        <a:srgbClr val="FDEADA"/>
      </a:lt1>
      <a:dk2>
        <a:srgbClr val="E36C09"/>
      </a:dk2>
      <a:lt2>
        <a:srgbClr val="FDEADA"/>
      </a:lt2>
      <a:accent1>
        <a:srgbClr val="FAC08F"/>
      </a:accent1>
      <a:accent2>
        <a:srgbClr val="C0504D"/>
      </a:accent2>
      <a:accent3>
        <a:srgbClr val="E36C09"/>
      </a:accent3>
      <a:accent4>
        <a:srgbClr val="FBD5B5"/>
      </a:accent4>
      <a:accent5>
        <a:srgbClr val="FDEADA"/>
      </a:accent5>
      <a:accent6>
        <a:srgbClr val="FFC000"/>
      </a:accent6>
      <a:hlink>
        <a:srgbClr val="F79646"/>
      </a:hlink>
      <a:folHlink>
        <a:srgbClr val="E36C0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желтый</Template>
  <TotalTime>923</TotalTime>
  <Words>9970</Words>
  <Application>Microsoft Office PowerPoint</Application>
  <PresentationFormat>Экран (4:3)</PresentationFormat>
  <Paragraphs>710</Paragraphs>
  <Slides>93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желтый</vt:lpstr>
      <vt:lpstr>Главный замысел и цель семейной жизни - воспитание детей. Главная школа воспитания - это взаимоотношения мужа и жены, отца и матери.</vt:lpstr>
      <vt:lpstr>Слайд 2</vt:lpstr>
      <vt:lpstr>Школа и семья – два разных социальных института и по происхождению, и по природе существования, и по назначению своему</vt:lpstr>
      <vt:lpstr>Семья</vt:lpstr>
      <vt:lpstr>Слайд 5</vt:lpstr>
      <vt:lpstr>Ребенок, которого хоть однажды бросила семья, остается сиротой до самой смерти. </vt:lpstr>
      <vt:lpstr>Странная у меня семья: папа разговаривает со своей машиной, мама с цветами, сестра с кошками, я одна нормальная – с компьютером и телефоном. </vt:lpstr>
      <vt:lpstr>Слайд 8</vt:lpstr>
      <vt:lpstr>Е.А. Личко в описание семьи включает следующие характеристики и варианты: </vt:lpstr>
      <vt:lpstr>Из чего складывается сотрудничество с родителями: </vt:lpstr>
      <vt:lpstr>Условия взаимодействия семьи и школы:</vt:lpstr>
      <vt:lpstr>Слайд 12</vt:lpstr>
      <vt:lpstr>Школа</vt:lpstr>
      <vt:lpstr>Слайд 14</vt:lpstr>
      <vt:lpstr>Какие же факторы способствуют привлечению родителей к участию  в жизни школы?</vt:lpstr>
      <vt:lpstr> Взаимная договорённость – залог успешности педагогического альянса  семьи и школы 1. Принцип согласия</vt:lpstr>
      <vt:lpstr>2. Принцип сопряжения</vt:lpstr>
      <vt:lpstr>3. Принцип сопереживания</vt:lpstr>
      <vt:lpstr>4. Принцип сопричастности</vt:lpstr>
      <vt:lpstr>5. Принцип содеянности</vt:lpstr>
      <vt:lpstr>Опасно!!!</vt:lpstr>
      <vt:lpstr>6. Принцип меры.</vt:lpstr>
      <vt:lpstr>Консультативно-психологическая помощь для детей и родителей</vt:lpstr>
      <vt:lpstr>Целью психолого-педагогического сопровождения ребёнка в учебно-воспитательном процессе является обеспечение нормального развития ребёнка (в соответствии с нормой развития в соответствующем возрасте). Она реализуется через решение задач психолого-педагогического сопровождения: </vt:lpstr>
      <vt:lpstr> Содержание сотрудничества психолога и родителей включает следующие направления: </vt:lpstr>
      <vt:lpstr>Слайд 26</vt:lpstr>
      <vt:lpstr>Слайд 27</vt:lpstr>
      <vt:lpstr>Советы родителям</vt:lpstr>
      <vt:lpstr>Слайд 29</vt:lpstr>
      <vt:lpstr>Агрессивный  ребенок. </vt:lpstr>
      <vt:lpstr>ЗАМКНУТЫЙ РЕБЕНОК</vt:lpstr>
      <vt:lpstr>Драчливый ребенок</vt:lpstr>
      <vt:lpstr> КОНФЛИКТНЫЙ РЕБЕНОК </vt:lpstr>
      <vt:lpstr>ЗАСТЕНЧИВЫЙ РЕБЕНОК</vt:lpstr>
      <vt:lpstr>БЕСПОКОЙНЫЙ РЕБЕНОК      </vt:lpstr>
      <vt:lpstr> Ребенок с нарушением  самооценки.</vt:lpstr>
      <vt:lpstr>Гиперактивный ребенок. </vt:lpstr>
      <vt:lpstr>Лживый ребенок</vt:lpstr>
      <vt:lpstr>Надоедливые дети</vt:lpstr>
      <vt:lpstr>Истерические проявления</vt:lpstr>
      <vt:lpstr>. Ребенок с речевыми проблемами</vt:lpstr>
      <vt:lpstr>Вызывающее поведение ребенка</vt:lpstr>
      <vt:lpstr> ВАШ РЕБЕНОК-ЛЕВША</vt:lpstr>
      <vt:lpstr>Слайд 44</vt:lpstr>
      <vt:lpstr>Совместная работа классного руководителя с родителями и социально-психологической службой школы. </vt:lpstr>
      <vt:lpstr>Формы деятельности по вовлечению родителей в воспитательный процесс: </vt:lpstr>
      <vt:lpstr>РАБОТА С РОДИТЕЛЯМИ </vt:lpstr>
      <vt:lpstr>Запреты, нарушение которых рассматривается как нарушение педагогической этики. </vt:lpstr>
      <vt:lpstr>Правила педагогической этики во взаимодействии с родителями </vt:lpstr>
      <vt:lpstr>Методические рекомендации родителям по воспитанию ребенка без физического наказания, по защите детей от жестокого обращения. </vt:lpstr>
      <vt:lpstr>Кроме физического наказания существуют другие меры дисциплинарного воздействия, которые вы еще возможно не использовали:  </vt:lpstr>
      <vt:lpstr>Как установить контакт с ребенком, чтобы предотвратить жестокое обращение с ним. </vt:lpstr>
      <vt:lpstr>Вы можете составить свод правил, которые могут защитить ребенка.  </vt:lpstr>
      <vt:lpstr>Как предотвратить насилие над ребенком в детском саду, в школе или в детском лагере? </vt:lpstr>
      <vt:lpstr>Чтобы помочь своим детям, Вы должны это знать: </vt:lpstr>
      <vt:lpstr>Проблемы организации жизнедеятельности и воспитания ребенка с ограниченными возможностями здоровья в семье </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Советы психолога родителям «Общение с ребенком. Разрешение проблем»</vt:lpstr>
      <vt:lpstr>Слайд 68</vt:lpstr>
      <vt:lpstr>ПАМЯТКА ДЛЯ РОДИТЕЛЕЙ «ЧТО ДЕЛАТЬ, ЕСЛИ ВЫ ПОДОЗРЕВАЕТЕ,  ЧТО ВАШ РЕБЕНОК УПОТРЕБЛЯЕТ НАРКОТИКИ» </vt:lpstr>
      <vt:lpstr> Тест - опросник родительского отношения  (А.Я.Варга, В.В.Столин) </vt:lpstr>
      <vt:lpstr>Слайд 71</vt:lpstr>
      <vt:lpstr>Слайд 72</vt:lpstr>
      <vt:lpstr>Слайд 73</vt:lpstr>
      <vt:lpstr>Слайд 74</vt:lpstr>
      <vt:lpstr>Обработка и оценка результатов Ключ </vt:lpstr>
      <vt:lpstr>Анкета для родителей учащихся  "Сохраним и укрепим здоровье школьника" </vt:lpstr>
      <vt:lpstr>Слайд 77</vt:lpstr>
      <vt:lpstr>Слайд 78</vt:lpstr>
      <vt:lpstr>2 часть </vt:lpstr>
      <vt:lpstr>Для детей Тест «Правильно ли Вы питаетесь?»</vt:lpstr>
      <vt:lpstr>Слайд 81</vt:lpstr>
      <vt:lpstr>План беседы с родителями для получения  общих сведений о семье школьника </vt:lpstr>
      <vt:lpstr>Анкета для родителей (знакомство классных руководителей с семьей учащихся)   1-3 классы </vt:lpstr>
      <vt:lpstr> 5 класс </vt:lpstr>
      <vt:lpstr>6-11 классы </vt:lpstr>
      <vt:lpstr>Примерная программа изучения семьи школьника </vt:lpstr>
      <vt:lpstr>Слайд 87</vt:lpstr>
      <vt:lpstr>Слайд 88</vt:lpstr>
      <vt:lpstr>Педагогам и родителям на заметку </vt:lpstr>
      <vt:lpstr>Примерная    т е м а т и к а  консультаций для родителей: </vt:lpstr>
      <vt:lpstr>Слайд 91</vt:lpstr>
      <vt:lpstr>Линия помощи "Дети онлайн" </vt:lpstr>
      <vt:lpstr>Источники</vt:lpstr>
    </vt:vector>
  </TitlesOfParts>
  <Company>201  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Плотникова З.Л.</dc:creator>
  <cp:lastModifiedBy>Плотникова З.Л.</cp:lastModifiedBy>
  <cp:revision>130</cp:revision>
  <dcterms:created xsi:type="dcterms:W3CDTF">2012-05-15T11:47:23Z</dcterms:created>
  <dcterms:modified xsi:type="dcterms:W3CDTF">2012-06-14T08:03:49Z</dcterms:modified>
</cp:coreProperties>
</file>